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87" r:id="rId3"/>
    <p:sldId id="391" r:id="rId4"/>
    <p:sldId id="392" r:id="rId5"/>
    <p:sldId id="390" r:id="rId6"/>
    <p:sldId id="306" r:id="rId7"/>
    <p:sldId id="307" r:id="rId8"/>
    <p:sldId id="393" r:id="rId9"/>
    <p:sldId id="294" r:id="rId10"/>
    <p:sldId id="394" r:id="rId11"/>
    <p:sldId id="293" r:id="rId12"/>
    <p:sldId id="352" r:id="rId13"/>
    <p:sldId id="396" r:id="rId14"/>
    <p:sldId id="353" r:id="rId15"/>
    <p:sldId id="397" r:id="rId16"/>
    <p:sldId id="337" r:id="rId17"/>
    <p:sldId id="339" r:id="rId18"/>
    <p:sldId id="340" r:id="rId19"/>
    <p:sldId id="387" r:id="rId20"/>
    <p:sldId id="398" r:id="rId21"/>
    <p:sldId id="367" r:id="rId22"/>
    <p:sldId id="344" r:id="rId23"/>
    <p:sldId id="370" r:id="rId24"/>
    <p:sldId id="400" r:id="rId25"/>
    <p:sldId id="381" r:id="rId26"/>
    <p:sldId id="382" r:id="rId27"/>
    <p:sldId id="383" r:id="rId28"/>
    <p:sldId id="343" r:id="rId29"/>
    <p:sldId id="401" r:id="rId30"/>
    <p:sldId id="358" r:id="rId3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027" autoAdjust="0"/>
  </p:normalViewPr>
  <p:slideViewPr>
    <p:cSldViewPr snapToGrid="0">
      <p:cViewPr varScale="1">
        <p:scale>
          <a:sx n="69" d="100"/>
          <a:sy n="69" d="100"/>
        </p:scale>
        <p:origin x="774" y="90"/>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6/3/2021</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a:t>
            </a:fld>
            <a:endParaRPr 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10</a:t>
            </a:fld>
            <a:endParaRPr lang="id-ID"/>
          </a:p>
        </p:txBody>
      </p:sp>
    </p:spTree>
    <p:extLst>
      <p:ext uri="{BB962C8B-B14F-4D97-AF65-F5344CB8AC3E}">
        <p14:creationId xmlns:p14="http://schemas.microsoft.com/office/powerpoint/2010/main" val="3620044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11</a:t>
            </a:fld>
            <a:endParaRPr lang="id-ID"/>
          </a:p>
        </p:txBody>
      </p:sp>
    </p:spTree>
    <p:extLst>
      <p:ext uri="{BB962C8B-B14F-4D97-AF65-F5344CB8AC3E}">
        <p14:creationId xmlns:p14="http://schemas.microsoft.com/office/powerpoint/2010/main" val="4159093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12</a:t>
            </a:fld>
            <a:endParaRPr lang="id-ID"/>
          </a:p>
        </p:txBody>
      </p:sp>
    </p:spTree>
    <p:extLst>
      <p:ext uri="{BB962C8B-B14F-4D97-AF65-F5344CB8AC3E}">
        <p14:creationId xmlns:p14="http://schemas.microsoft.com/office/powerpoint/2010/main" val="57020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13</a:t>
            </a:fld>
            <a:endParaRPr lang="id-ID"/>
          </a:p>
        </p:txBody>
      </p:sp>
    </p:spTree>
    <p:extLst>
      <p:ext uri="{BB962C8B-B14F-4D97-AF65-F5344CB8AC3E}">
        <p14:creationId xmlns:p14="http://schemas.microsoft.com/office/powerpoint/2010/main" val="2297434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14</a:t>
            </a:fld>
            <a:endParaRPr lang="id-ID"/>
          </a:p>
        </p:txBody>
      </p:sp>
    </p:spTree>
    <p:extLst>
      <p:ext uri="{BB962C8B-B14F-4D97-AF65-F5344CB8AC3E}">
        <p14:creationId xmlns:p14="http://schemas.microsoft.com/office/powerpoint/2010/main" val="3390107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15</a:t>
            </a:fld>
            <a:endParaRPr lang="id-ID"/>
          </a:p>
        </p:txBody>
      </p:sp>
    </p:spTree>
    <p:extLst>
      <p:ext uri="{BB962C8B-B14F-4D97-AF65-F5344CB8AC3E}">
        <p14:creationId xmlns:p14="http://schemas.microsoft.com/office/powerpoint/2010/main" val="152915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16</a:t>
            </a:fld>
            <a:endParaRPr lang="id-ID"/>
          </a:p>
        </p:txBody>
      </p:sp>
    </p:spTree>
    <p:extLst>
      <p:ext uri="{BB962C8B-B14F-4D97-AF65-F5344CB8AC3E}">
        <p14:creationId xmlns:p14="http://schemas.microsoft.com/office/powerpoint/2010/main" val="378947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17</a:t>
            </a:fld>
            <a:endParaRPr lang="id-ID"/>
          </a:p>
        </p:txBody>
      </p:sp>
    </p:spTree>
    <p:extLst>
      <p:ext uri="{BB962C8B-B14F-4D97-AF65-F5344CB8AC3E}">
        <p14:creationId xmlns:p14="http://schemas.microsoft.com/office/powerpoint/2010/main" val="343122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18</a:t>
            </a:fld>
            <a:endParaRPr lang="id-ID"/>
          </a:p>
        </p:txBody>
      </p:sp>
    </p:spTree>
    <p:extLst>
      <p:ext uri="{BB962C8B-B14F-4D97-AF65-F5344CB8AC3E}">
        <p14:creationId xmlns:p14="http://schemas.microsoft.com/office/powerpoint/2010/main" val="301182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19</a:t>
            </a:fld>
            <a:endParaRPr lang="id-ID"/>
          </a:p>
        </p:txBody>
      </p:sp>
    </p:spTree>
    <p:extLst>
      <p:ext uri="{BB962C8B-B14F-4D97-AF65-F5344CB8AC3E}">
        <p14:creationId xmlns:p14="http://schemas.microsoft.com/office/powerpoint/2010/main" val="3179963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a:t>
            </a:fld>
            <a:endParaRPr lang="id-ID"/>
          </a:p>
        </p:txBody>
      </p:sp>
    </p:spTree>
    <p:extLst>
      <p:ext uri="{BB962C8B-B14F-4D97-AF65-F5344CB8AC3E}">
        <p14:creationId xmlns:p14="http://schemas.microsoft.com/office/powerpoint/2010/main" val="3618495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20</a:t>
            </a:fld>
            <a:endParaRPr lang="id-ID"/>
          </a:p>
        </p:txBody>
      </p:sp>
    </p:spTree>
    <p:extLst>
      <p:ext uri="{BB962C8B-B14F-4D97-AF65-F5344CB8AC3E}">
        <p14:creationId xmlns:p14="http://schemas.microsoft.com/office/powerpoint/2010/main" val="555527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21</a:t>
            </a:fld>
            <a:endParaRPr lang="id-ID"/>
          </a:p>
        </p:txBody>
      </p:sp>
    </p:spTree>
    <p:extLst>
      <p:ext uri="{BB962C8B-B14F-4D97-AF65-F5344CB8AC3E}">
        <p14:creationId xmlns:p14="http://schemas.microsoft.com/office/powerpoint/2010/main" val="2394732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22</a:t>
            </a:fld>
            <a:endParaRPr lang="id-ID"/>
          </a:p>
        </p:txBody>
      </p:sp>
    </p:spTree>
    <p:extLst>
      <p:ext uri="{BB962C8B-B14F-4D97-AF65-F5344CB8AC3E}">
        <p14:creationId xmlns:p14="http://schemas.microsoft.com/office/powerpoint/2010/main" val="67853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23</a:t>
            </a:fld>
            <a:endParaRPr lang="id-ID"/>
          </a:p>
        </p:txBody>
      </p:sp>
    </p:spTree>
    <p:extLst>
      <p:ext uri="{BB962C8B-B14F-4D97-AF65-F5344CB8AC3E}">
        <p14:creationId xmlns:p14="http://schemas.microsoft.com/office/powerpoint/2010/main" val="1108171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25</a:t>
            </a:fld>
            <a:endParaRPr lang="id-ID"/>
          </a:p>
        </p:txBody>
      </p:sp>
    </p:spTree>
    <p:extLst>
      <p:ext uri="{BB962C8B-B14F-4D97-AF65-F5344CB8AC3E}">
        <p14:creationId xmlns:p14="http://schemas.microsoft.com/office/powerpoint/2010/main" val="1764778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26</a:t>
            </a:fld>
            <a:endParaRPr lang="id-ID"/>
          </a:p>
        </p:txBody>
      </p:sp>
    </p:spTree>
    <p:extLst>
      <p:ext uri="{BB962C8B-B14F-4D97-AF65-F5344CB8AC3E}">
        <p14:creationId xmlns:p14="http://schemas.microsoft.com/office/powerpoint/2010/main" val="3863371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27</a:t>
            </a:fld>
            <a:endParaRPr lang="id-ID"/>
          </a:p>
        </p:txBody>
      </p:sp>
    </p:spTree>
    <p:extLst>
      <p:ext uri="{BB962C8B-B14F-4D97-AF65-F5344CB8AC3E}">
        <p14:creationId xmlns:p14="http://schemas.microsoft.com/office/powerpoint/2010/main" val="2885953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28</a:t>
            </a:fld>
            <a:endParaRPr lang="id-ID"/>
          </a:p>
        </p:txBody>
      </p:sp>
    </p:spTree>
    <p:extLst>
      <p:ext uri="{BB962C8B-B14F-4D97-AF65-F5344CB8AC3E}">
        <p14:creationId xmlns:p14="http://schemas.microsoft.com/office/powerpoint/2010/main" val="2002852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29</a:t>
            </a:fld>
            <a:endParaRPr lang="id-ID"/>
          </a:p>
        </p:txBody>
      </p:sp>
    </p:spTree>
    <p:extLst>
      <p:ext uri="{BB962C8B-B14F-4D97-AF65-F5344CB8AC3E}">
        <p14:creationId xmlns:p14="http://schemas.microsoft.com/office/powerpoint/2010/main" val="359005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30</a:t>
            </a:fld>
            <a:endParaRPr lang="id-ID"/>
          </a:p>
        </p:txBody>
      </p:sp>
    </p:spTree>
    <p:extLst>
      <p:ext uri="{BB962C8B-B14F-4D97-AF65-F5344CB8AC3E}">
        <p14:creationId xmlns:p14="http://schemas.microsoft.com/office/powerpoint/2010/main" val="4081829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3</a:t>
            </a:fld>
            <a:endParaRPr lang="id-ID"/>
          </a:p>
        </p:txBody>
      </p:sp>
    </p:spTree>
    <p:extLst>
      <p:ext uri="{BB962C8B-B14F-4D97-AF65-F5344CB8AC3E}">
        <p14:creationId xmlns:p14="http://schemas.microsoft.com/office/powerpoint/2010/main" val="294347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4</a:t>
            </a:fld>
            <a:endParaRPr lang="id-ID"/>
          </a:p>
        </p:txBody>
      </p:sp>
    </p:spTree>
    <p:extLst>
      <p:ext uri="{BB962C8B-B14F-4D97-AF65-F5344CB8AC3E}">
        <p14:creationId xmlns:p14="http://schemas.microsoft.com/office/powerpoint/2010/main" val="3965362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5</a:t>
            </a:fld>
            <a:endParaRPr lang="id-ID"/>
          </a:p>
        </p:txBody>
      </p:sp>
    </p:spTree>
    <p:extLst>
      <p:ext uri="{BB962C8B-B14F-4D97-AF65-F5344CB8AC3E}">
        <p14:creationId xmlns:p14="http://schemas.microsoft.com/office/powerpoint/2010/main" val="143858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6</a:t>
            </a:fld>
            <a:endParaRPr lang="id-ID"/>
          </a:p>
        </p:txBody>
      </p:sp>
    </p:spTree>
    <p:extLst>
      <p:ext uri="{BB962C8B-B14F-4D97-AF65-F5344CB8AC3E}">
        <p14:creationId xmlns:p14="http://schemas.microsoft.com/office/powerpoint/2010/main" val="175413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7</a:t>
            </a:fld>
            <a:endParaRPr lang="id-ID"/>
          </a:p>
        </p:txBody>
      </p:sp>
    </p:spTree>
    <p:extLst>
      <p:ext uri="{BB962C8B-B14F-4D97-AF65-F5344CB8AC3E}">
        <p14:creationId xmlns:p14="http://schemas.microsoft.com/office/powerpoint/2010/main" val="290842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8</a:t>
            </a:fld>
            <a:endParaRPr lang="id-ID"/>
          </a:p>
        </p:txBody>
      </p:sp>
    </p:spTree>
    <p:extLst>
      <p:ext uri="{BB962C8B-B14F-4D97-AF65-F5344CB8AC3E}">
        <p14:creationId xmlns:p14="http://schemas.microsoft.com/office/powerpoint/2010/main" val="197567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9C20545-E15B-42B5-B91E-0B23C8E94AAF}" type="slidenum">
              <a:rPr lang="id-ID" smtClean="0"/>
              <a:t>9</a:t>
            </a:fld>
            <a:endParaRPr lang="id-ID"/>
          </a:p>
        </p:txBody>
      </p:sp>
    </p:spTree>
    <p:extLst>
      <p:ext uri="{BB962C8B-B14F-4D97-AF65-F5344CB8AC3E}">
        <p14:creationId xmlns:p14="http://schemas.microsoft.com/office/powerpoint/2010/main" val="419403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6/3/2021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40624" y="2669367"/>
            <a:ext cx="9477375" cy="1477328"/>
          </a:xfrm>
          <a:prstGeom prst="rect">
            <a:avLst/>
          </a:prstGeom>
          <a:noFill/>
        </p:spPr>
        <p:txBody>
          <a:bodyPr wrap="square" rtlCol="0">
            <a:spAutoFit/>
          </a:bodyPr>
          <a:lstStyle/>
          <a:p>
            <a:pPr algn="ctr"/>
            <a:r>
              <a:rPr lang="en-ID" sz="3000" b="1" dirty="0" smtClean="0">
                <a:latin typeface="Futura Bk BT" panose="020B0502020204020303" pitchFamily="34" charset="0"/>
              </a:rPr>
              <a:t>PRELIMINARY STUDY OF LITHOLOGY CLASSIFICATION USING CNN AUTOMATION PRINCIPLE, POSEIDON GAS FIELD CASE</a:t>
            </a:r>
            <a:endParaRPr lang="en-ID" sz="3000" dirty="0">
              <a:latin typeface="Futura Bk BT" panose="020B0502020204020303" pitchFamily="34" charset="0"/>
            </a:endParaRPr>
          </a:p>
        </p:txBody>
      </p:sp>
      <p:grpSp>
        <p:nvGrpSpPr>
          <p:cNvPr id="30" name="Group 29"/>
          <p:cNvGrpSpPr/>
          <p:nvPr/>
        </p:nvGrpSpPr>
        <p:grpSpPr>
          <a:xfrm>
            <a:off x="1505464" y="6292712"/>
            <a:ext cx="9143995" cy="5834"/>
            <a:chOff x="0" y="575422"/>
            <a:chExt cx="9143995" cy="39251"/>
          </a:xfrm>
        </p:grpSpPr>
        <p:cxnSp>
          <p:nvCxnSpPr>
            <p:cNvPr id="31" name="Straight Connector 30"/>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grpSp>
        <p:nvGrpSpPr>
          <p:cNvPr id="20" name="Group 19"/>
          <p:cNvGrpSpPr/>
          <p:nvPr/>
        </p:nvGrpSpPr>
        <p:grpSpPr>
          <a:xfrm>
            <a:off x="1519532" y="567688"/>
            <a:ext cx="9143995" cy="5834"/>
            <a:chOff x="0" y="575422"/>
            <a:chExt cx="9143995" cy="39251"/>
          </a:xfrm>
        </p:grpSpPr>
        <p:cxnSp>
          <p:nvCxnSpPr>
            <p:cNvPr id="21" name="Straight Connector 20"/>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sp>
        <p:nvSpPr>
          <p:cNvPr id="3" name="TextBox 2"/>
          <p:cNvSpPr txBox="1"/>
          <p:nvPr/>
        </p:nvSpPr>
        <p:spPr>
          <a:xfrm>
            <a:off x="3947944" y="4517320"/>
            <a:ext cx="4262727" cy="1538883"/>
          </a:xfrm>
          <a:prstGeom prst="rect">
            <a:avLst/>
          </a:prstGeom>
          <a:noFill/>
        </p:spPr>
        <p:txBody>
          <a:bodyPr wrap="square" rtlCol="0">
            <a:spAutoFit/>
          </a:bodyPr>
          <a:lstStyle/>
          <a:p>
            <a:pPr algn="ctr"/>
            <a:r>
              <a:rPr lang="en-ID" sz="2200" b="1" dirty="0" smtClean="0">
                <a:latin typeface="Bahnschrift Light" panose="020B0502040204020203" pitchFamily="34" charset="0"/>
              </a:rPr>
              <a:t>JEREMY ADI PADMA NAGARA</a:t>
            </a:r>
          </a:p>
          <a:p>
            <a:pPr algn="ctr"/>
            <a:r>
              <a:rPr lang="en-ID" b="1" dirty="0" smtClean="0">
                <a:latin typeface="Bahnschrift Light" panose="020B0502040204020203" pitchFamily="34" charset="0"/>
              </a:rPr>
              <a:t>101116015</a:t>
            </a:r>
            <a:endParaRPr lang="en-ID" b="1" dirty="0" smtClean="0">
              <a:latin typeface="Bahnschrift Light" panose="020B0502040204020203" pitchFamily="34" charset="0"/>
            </a:endParaRPr>
          </a:p>
          <a:p>
            <a:pPr algn="ctr"/>
            <a:endParaRPr lang="en-ID" b="1" dirty="0" smtClean="0">
              <a:latin typeface="Bahnschrift Light" panose="020B0502040204020203" pitchFamily="34" charset="0"/>
            </a:endParaRPr>
          </a:p>
          <a:p>
            <a:pPr algn="ctr"/>
            <a:r>
              <a:rPr lang="en-ID" b="1" dirty="0" smtClean="0">
                <a:latin typeface="Bahnschrift Light" panose="020B0502040204020203" pitchFamily="34" charset="0"/>
              </a:rPr>
              <a:t>GEOPHYSICAL ENGINEERING</a:t>
            </a:r>
            <a:endParaRPr lang="en-ID" b="1" dirty="0" smtClean="0">
              <a:latin typeface="Bahnschrift Light" panose="020B0502040204020203" pitchFamily="34" charset="0"/>
            </a:endParaRPr>
          </a:p>
          <a:p>
            <a:pPr algn="ctr"/>
            <a:r>
              <a:rPr lang="en-ID" b="1" dirty="0" smtClean="0">
                <a:latin typeface="Bahnschrift Light" panose="020B0502040204020203" pitchFamily="34" charset="0"/>
              </a:rPr>
              <a:t>UNIVERSITAS </a:t>
            </a:r>
            <a:r>
              <a:rPr lang="en-ID" b="1" dirty="0" smtClean="0">
                <a:latin typeface="Bahnschrift Light" panose="020B0502040204020203" pitchFamily="34" charset="0"/>
              </a:rPr>
              <a:t>PERTAMINA, INDONESIA</a:t>
            </a:r>
            <a:endParaRPr lang="en-ID" b="1" dirty="0">
              <a:latin typeface="Bahnschrift Light" panose="020B0502040204020203" pitchFamily="34" charset="0"/>
            </a:endParaRPr>
          </a:p>
        </p:txBody>
      </p:sp>
      <p:cxnSp>
        <p:nvCxnSpPr>
          <p:cNvPr id="5" name="Straight Connector 4"/>
          <p:cNvCxnSpPr/>
          <p:nvPr/>
        </p:nvCxnSpPr>
        <p:spPr>
          <a:xfrm>
            <a:off x="3906980" y="5292433"/>
            <a:ext cx="4303691" cy="0"/>
          </a:xfrm>
          <a:prstGeom prst="line">
            <a:avLst/>
          </a:prstGeom>
          <a:ln w="38100">
            <a:prstDash val="sysDash"/>
          </a:ln>
        </p:spPr>
        <p:style>
          <a:lnRef idx="1">
            <a:schemeClr val="dk1"/>
          </a:lnRef>
          <a:fillRef idx="0">
            <a:schemeClr val="dk1"/>
          </a:fillRef>
          <a:effectRef idx="0">
            <a:schemeClr val="dk1"/>
          </a:effectRef>
          <a:fontRef idx="minor">
            <a:schemeClr val="tx1"/>
          </a:fontRef>
        </p:style>
      </p:cxnSp>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5079432" y="906357"/>
            <a:ext cx="1781175" cy="1143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73"/>
          <p:cNvPicPr>
            <a:picLocks noChangeAspect="1"/>
          </p:cNvPicPr>
          <p:nvPr/>
        </p:nvPicPr>
        <p:blipFill>
          <a:blip r:embed="rId3"/>
          <a:stretch>
            <a:fillRect/>
          </a:stretch>
        </p:blipFill>
        <p:spPr>
          <a:xfrm>
            <a:off x="2799382" y="772310"/>
            <a:ext cx="1977812" cy="1730110"/>
          </a:xfrm>
          <a:prstGeom prst="rect">
            <a:avLst/>
          </a:prstGeom>
        </p:spPr>
      </p:pic>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30" name="Straight Arrow Connector 29">
            <a:extLst>
              <a:ext uri="{FF2B5EF4-FFF2-40B4-BE49-F238E27FC236}">
                <a16:creationId xmlns:a16="http://schemas.microsoft.com/office/drawing/2014/main" id="{09AB9E9F-E15D-4204-8776-153CCCCA8A39}"/>
              </a:ext>
            </a:extLst>
          </p:cNvPr>
          <p:cNvCxnSpPr>
            <a:cxnSpLocks/>
          </p:cNvCxnSpPr>
          <p:nvPr/>
        </p:nvCxnSpPr>
        <p:spPr>
          <a:xfrm flipV="1">
            <a:off x="6078961" y="3407574"/>
            <a:ext cx="4" cy="1027153"/>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61">
            <a:extLst>
              <a:ext uri="{FF2B5EF4-FFF2-40B4-BE49-F238E27FC236}">
                <a16:creationId xmlns:a16="http://schemas.microsoft.com/office/drawing/2014/main" id="{5D882699-6E73-44CA-9CFD-1AF1D40C7159}"/>
              </a:ext>
            </a:extLst>
          </p:cNvPr>
          <p:cNvCxnSpPr>
            <a:cxnSpLocks/>
          </p:cNvCxnSpPr>
          <p:nvPr/>
        </p:nvCxnSpPr>
        <p:spPr>
          <a:xfrm rot="10800000">
            <a:off x="4138578" y="4434728"/>
            <a:ext cx="734342" cy="430695"/>
          </a:xfrm>
          <a:prstGeom prst="bentConnector3">
            <a:avLst>
              <a:gd name="adj1" fmla="val 50000"/>
            </a:avLst>
          </a:prstGeom>
          <a:ln w="254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E2204B4-5A2B-4561-BFCF-5088D0B34E66}"/>
              </a:ext>
            </a:extLst>
          </p:cNvPr>
          <p:cNvSpPr/>
          <p:nvPr/>
        </p:nvSpPr>
        <p:spPr>
          <a:xfrm>
            <a:off x="1674566" y="5073338"/>
            <a:ext cx="2340000" cy="1281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38" name="Elbow Connector 83">
            <a:extLst>
              <a:ext uri="{FF2B5EF4-FFF2-40B4-BE49-F238E27FC236}">
                <a16:creationId xmlns:a16="http://schemas.microsoft.com/office/drawing/2014/main" id="{B08CDBAC-6376-4F4C-B2FA-CEF52F606686}"/>
              </a:ext>
            </a:extLst>
          </p:cNvPr>
          <p:cNvCxnSpPr/>
          <p:nvPr/>
        </p:nvCxnSpPr>
        <p:spPr>
          <a:xfrm rot="10800000" flipV="1">
            <a:off x="4138579" y="5623234"/>
            <a:ext cx="1157891" cy="379090"/>
          </a:xfrm>
          <a:prstGeom prst="bentConnector3">
            <a:avLst>
              <a:gd name="adj1" fmla="val -1002"/>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84">
            <a:extLst>
              <a:ext uri="{FF2B5EF4-FFF2-40B4-BE49-F238E27FC236}">
                <a16:creationId xmlns:a16="http://schemas.microsoft.com/office/drawing/2014/main" id="{CDCFB159-77EC-40CC-A6E1-837715CB4DAF}"/>
              </a:ext>
            </a:extLst>
          </p:cNvPr>
          <p:cNvCxnSpPr/>
          <p:nvPr/>
        </p:nvCxnSpPr>
        <p:spPr>
          <a:xfrm>
            <a:off x="6913936" y="5623234"/>
            <a:ext cx="1087858" cy="379090"/>
          </a:xfrm>
          <a:prstGeom prst="bentConnector3">
            <a:avLst>
              <a:gd name="adj1" fmla="val -1659"/>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61">
            <a:extLst>
              <a:ext uri="{FF2B5EF4-FFF2-40B4-BE49-F238E27FC236}">
                <a16:creationId xmlns:a16="http://schemas.microsoft.com/office/drawing/2014/main" id="{470D419B-BF56-4027-BD7A-64B28BEBD3C3}"/>
              </a:ext>
            </a:extLst>
          </p:cNvPr>
          <p:cNvCxnSpPr>
            <a:cxnSpLocks/>
          </p:cNvCxnSpPr>
          <p:nvPr/>
        </p:nvCxnSpPr>
        <p:spPr>
          <a:xfrm flipV="1">
            <a:off x="7308585" y="4509833"/>
            <a:ext cx="632382" cy="377874"/>
          </a:xfrm>
          <a:prstGeom prst="bentConnector3">
            <a:avLst>
              <a:gd name="adj1" fmla="val 50000"/>
            </a:avLst>
          </a:prstGeom>
          <a:ln w="254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C105A124-B610-4CF5-A5C3-5F54A32A9015}"/>
              </a:ext>
            </a:extLst>
          </p:cNvPr>
          <p:cNvGrpSpPr/>
          <p:nvPr/>
        </p:nvGrpSpPr>
        <p:grpSpPr>
          <a:xfrm>
            <a:off x="4520398" y="3981158"/>
            <a:ext cx="3116823" cy="1712483"/>
            <a:chOff x="-548507" y="477868"/>
            <a:chExt cx="11570449" cy="6357177"/>
          </a:xfrm>
        </p:grpSpPr>
        <p:sp>
          <p:nvSpPr>
            <p:cNvPr id="60" name="Freeform: Shape 102">
              <a:extLst>
                <a:ext uri="{FF2B5EF4-FFF2-40B4-BE49-F238E27FC236}">
                  <a16:creationId xmlns:a16="http://schemas.microsoft.com/office/drawing/2014/main" id="{46114B9D-9815-4C62-A028-DB746DA2B87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1" name="Freeform: Shape 103">
              <a:extLst>
                <a:ext uri="{FF2B5EF4-FFF2-40B4-BE49-F238E27FC236}">
                  <a16:creationId xmlns:a16="http://schemas.microsoft.com/office/drawing/2014/main" id="{42BBDBDC-DEBD-404E-A54D-33B242C9C68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2" name="Freeform: Shape 104">
              <a:extLst>
                <a:ext uri="{FF2B5EF4-FFF2-40B4-BE49-F238E27FC236}">
                  <a16:creationId xmlns:a16="http://schemas.microsoft.com/office/drawing/2014/main" id="{FB08E9B0-25D8-4E64-B9B7-D2062E304326}"/>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ln/>
          </p:spPr>
          <p:style>
            <a:lnRef idx="1">
              <a:schemeClr val="accent5"/>
            </a:lnRef>
            <a:fillRef idx="3">
              <a:schemeClr val="accent5"/>
            </a:fillRef>
            <a:effectRef idx="2">
              <a:schemeClr val="accent5"/>
            </a:effectRef>
            <a:fontRef idx="minor">
              <a:schemeClr val="lt1"/>
            </a:fontRef>
          </p:style>
          <p:txBody>
            <a:bodyPr rtlCol="0" anchor="ctr"/>
            <a:lstStyle/>
            <a:p>
              <a:endParaRPr lang="en-US" dirty="0"/>
            </a:p>
          </p:txBody>
        </p:sp>
        <p:sp>
          <p:nvSpPr>
            <p:cNvPr id="63" name="Freeform: Shape 105">
              <a:extLst>
                <a:ext uri="{FF2B5EF4-FFF2-40B4-BE49-F238E27FC236}">
                  <a16:creationId xmlns:a16="http://schemas.microsoft.com/office/drawing/2014/main" id="{B66BAAF4-168E-4EB3-96C7-7FC800B71A0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64" name="Freeform: Shape 106">
              <a:extLst>
                <a:ext uri="{FF2B5EF4-FFF2-40B4-BE49-F238E27FC236}">
                  <a16:creationId xmlns:a16="http://schemas.microsoft.com/office/drawing/2014/main" id="{A918B320-92D2-41B2-8F03-1AE5C42B1DF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65" name="Group 64">
              <a:extLst>
                <a:ext uri="{FF2B5EF4-FFF2-40B4-BE49-F238E27FC236}">
                  <a16:creationId xmlns:a16="http://schemas.microsoft.com/office/drawing/2014/main" id="{F5AC3021-5928-4680-B455-801A88546C40}"/>
                </a:ext>
              </a:extLst>
            </p:cNvPr>
            <p:cNvGrpSpPr/>
            <p:nvPr/>
          </p:nvGrpSpPr>
          <p:grpSpPr>
            <a:xfrm>
              <a:off x="1606" y="6382978"/>
              <a:ext cx="413937" cy="115242"/>
              <a:chOff x="5955" y="6353672"/>
              <a:chExt cx="413937" cy="115242"/>
            </a:xfrm>
          </p:grpSpPr>
          <p:sp>
            <p:nvSpPr>
              <p:cNvPr id="70" name="Rectangle: Rounded Corners 112">
                <a:extLst>
                  <a:ext uri="{FF2B5EF4-FFF2-40B4-BE49-F238E27FC236}">
                    <a16:creationId xmlns:a16="http://schemas.microsoft.com/office/drawing/2014/main" id="{98CE32BB-6675-4137-A30A-2769274EFAA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113">
                <a:extLst>
                  <a:ext uri="{FF2B5EF4-FFF2-40B4-BE49-F238E27FC236}">
                    <a16:creationId xmlns:a16="http://schemas.microsoft.com/office/drawing/2014/main" id="{490C78E4-D0C6-47D1-B203-3DC53837DA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A2F97DBC-B0B0-4CB5-91D9-693AC72CFEAD}"/>
                </a:ext>
              </a:extLst>
            </p:cNvPr>
            <p:cNvGrpSpPr/>
            <p:nvPr/>
          </p:nvGrpSpPr>
          <p:grpSpPr>
            <a:xfrm>
              <a:off x="9855291" y="6381600"/>
              <a:ext cx="885989" cy="115242"/>
              <a:chOff x="5955" y="6353672"/>
              <a:chExt cx="413937" cy="115242"/>
            </a:xfrm>
          </p:grpSpPr>
          <p:sp>
            <p:nvSpPr>
              <p:cNvPr id="68" name="Rectangle: Rounded Corners 110">
                <a:extLst>
                  <a:ext uri="{FF2B5EF4-FFF2-40B4-BE49-F238E27FC236}">
                    <a16:creationId xmlns:a16="http://schemas.microsoft.com/office/drawing/2014/main" id="{031B2339-2D89-40F4-A02F-F323D2C69F4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111">
                <a:extLst>
                  <a:ext uri="{FF2B5EF4-FFF2-40B4-BE49-F238E27FC236}">
                    <a16:creationId xmlns:a16="http://schemas.microsoft.com/office/drawing/2014/main" id="{F0A00840-B720-4FD0-9C2C-0BF08296CB6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Freeform: Shape 109">
              <a:extLst>
                <a:ext uri="{FF2B5EF4-FFF2-40B4-BE49-F238E27FC236}">
                  <a16:creationId xmlns:a16="http://schemas.microsoft.com/office/drawing/2014/main" id="{26152B43-47BB-467F-92F5-C8FE0C406FC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alpha val="10000"/>
              </a:schemeClr>
            </a:solidFill>
            <a:ln w="9525" cap="flat">
              <a:noFill/>
              <a:prstDash val="solid"/>
              <a:miter/>
            </a:ln>
          </p:spPr>
          <p:txBody>
            <a:bodyPr rtlCol="0" anchor="ctr"/>
            <a:lstStyle/>
            <a:p>
              <a:endParaRPr lang="en-US" dirty="0"/>
            </a:p>
          </p:txBody>
        </p:sp>
      </p:grpSp>
      <p:sp>
        <p:nvSpPr>
          <p:cNvPr id="2" name="TextBox 1"/>
          <p:cNvSpPr txBox="1"/>
          <p:nvPr/>
        </p:nvSpPr>
        <p:spPr>
          <a:xfrm>
            <a:off x="5076568" y="4332570"/>
            <a:ext cx="1986248" cy="800219"/>
          </a:xfrm>
          <a:prstGeom prst="rect">
            <a:avLst/>
          </a:prstGeom>
          <a:noFill/>
        </p:spPr>
        <p:txBody>
          <a:bodyPr wrap="square" rtlCol="0">
            <a:spAutoFit/>
          </a:bodyPr>
          <a:lstStyle/>
          <a:p>
            <a:pPr algn="ctr"/>
            <a:r>
              <a:rPr lang="en-ID" sz="4600" b="1" dirty="0" smtClean="0">
                <a:solidFill>
                  <a:schemeClr val="bg1"/>
                </a:solidFill>
                <a:latin typeface="Bahnschrift Light" panose="020B0502040204020203" pitchFamily="34" charset="0"/>
              </a:rPr>
              <a:t>CNN</a:t>
            </a:r>
            <a:endParaRPr lang="en-ID" sz="4600" b="1" dirty="0">
              <a:solidFill>
                <a:schemeClr val="bg1"/>
              </a:solidFill>
              <a:latin typeface="Bahnschrift Light" panose="020B0502040204020203" pitchFamily="34" charset="0"/>
            </a:endParaRPr>
          </a:p>
        </p:txBody>
      </p:sp>
      <p:pic>
        <p:nvPicPr>
          <p:cNvPr id="72" name="Picture 71"/>
          <p:cNvPicPr/>
          <p:nvPr/>
        </p:nvPicPr>
        <p:blipFill>
          <a:blip r:embed="rId4">
            <a:extLst>
              <a:ext uri="{28A0092B-C50C-407E-A947-70E740481C1C}">
                <a14:useLocalDpi xmlns:a14="http://schemas.microsoft.com/office/drawing/2010/main" val="0"/>
              </a:ext>
            </a:extLst>
          </a:blip>
          <a:stretch>
            <a:fillRect/>
          </a:stretch>
        </p:blipFill>
        <p:spPr>
          <a:xfrm>
            <a:off x="630298" y="3574460"/>
            <a:ext cx="3268494" cy="15379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630298" y="2931488"/>
            <a:ext cx="3268493" cy="492443"/>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sz="2600" b="1" dirty="0" smtClean="0">
                <a:latin typeface="Bahnschrift Light" panose="020B0502040204020203" pitchFamily="34" charset="0"/>
              </a:rPr>
              <a:t>CONVOLUTION</a:t>
            </a:r>
            <a:endParaRPr lang="en-ID" sz="2600" b="1" dirty="0">
              <a:latin typeface="Bahnschrift Light" panose="020B0502040204020203" pitchFamily="34" charset="0"/>
            </a:endParaRPr>
          </a:p>
        </p:txBody>
      </p:sp>
      <p:sp>
        <p:nvSpPr>
          <p:cNvPr id="73" name="TextBox 72"/>
          <p:cNvSpPr txBox="1"/>
          <p:nvPr/>
        </p:nvSpPr>
        <p:spPr>
          <a:xfrm>
            <a:off x="630298" y="5231184"/>
            <a:ext cx="3268493" cy="1077218"/>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sz="1600" dirty="0">
                <a:latin typeface="Bahnschrift Light" panose="020B0502040204020203" pitchFamily="34" charset="0"/>
                <a:cs typeface="Arial" panose="020B0604020202020204" pitchFamily="34" charset="0"/>
              </a:rPr>
              <a:t>Multiplication of Dot Product Matrix between Kernel Matrix (Red Box) in matrix I with a filter Matrix K</a:t>
            </a:r>
            <a:endParaRPr lang="en-ID" sz="1600" b="1" dirty="0">
              <a:latin typeface="Bahnschrift Light" panose="020B0502040204020203" pitchFamily="34" charset="0"/>
            </a:endParaRPr>
          </a:p>
        </p:txBody>
      </p:sp>
      <p:sp>
        <p:nvSpPr>
          <p:cNvPr id="75" name="TextBox 74"/>
          <p:cNvSpPr txBox="1"/>
          <p:nvPr/>
        </p:nvSpPr>
        <p:spPr>
          <a:xfrm>
            <a:off x="4442792" y="310122"/>
            <a:ext cx="3268493" cy="492443"/>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sz="2600" b="1" dirty="0" smtClean="0">
                <a:latin typeface="Bahnschrift Light" panose="020B0502040204020203" pitchFamily="34" charset="0"/>
              </a:rPr>
              <a:t>ACTIVATION FUNC.</a:t>
            </a:r>
            <a:endParaRPr lang="en-ID" sz="2600" b="1" dirty="0">
              <a:latin typeface="Bahnschrift Light" panose="020B0502040204020203" pitchFamily="34" charset="0"/>
            </a:endParaRPr>
          </a:p>
        </p:txBody>
      </p:sp>
      <p:graphicFrame>
        <p:nvGraphicFramePr>
          <p:cNvPr id="76" name="Table 75"/>
          <p:cNvGraphicFramePr>
            <a:graphicFrameLocks noGrp="1"/>
          </p:cNvGraphicFramePr>
          <p:nvPr>
            <p:extLst>
              <p:ext uri="{D42A27DB-BD31-4B8C-83A1-F6EECF244321}">
                <p14:modId xmlns:p14="http://schemas.microsoft.com/office/powerpoint/2010/main" val="3899031025"/>
              </p:ext>
            </p:extLst>
          </p:nvPr>
        </p:nvGraphicFramePr>
        <p:xfrm>
          <a:off x="4810887" y="987189"/>
          <a:ext cx="1560349" cy="983538"/>
        </p:xfrm>
        <a:graphic>
          <a:graphicData uri="http://schemas.openxmlformats.org/drawingml/2006/table">
            <a:tbl>
              <a:tblPr>
                <a:tableStyleId>{5C22544A-7EE6-4342-B048-85BDC9FD1C3A}</a:tableStyleId>
              </a:tblPr>
              <a:tblGrid>
                <a:gridCol w="386508">
                  <a:extLst>
                    <a:ext uri="{9D8B030D-6E8A-4147-A177-3AD203B41FA5}">
                      <a16:colId xmlns:a16="http://schemas.microsoft.com/office/drawing/2014/main" val="4158664351"/>
                    </a:ext>
                  </a:extLst>
                </a:gridCol>
                <a:gridCol w="386508">
                  <a:extLst>
                    <a:ext uri="{9D8B030D-6E8A-4147-A177-3AD203B41FA5}">
                      <a16:colId xmlns:a16="http://schemas.microsoft.com/office/drawing/2014/main" val="3893806978"/>
                    </a:ext>
                  </a:extLst>
                </a:gridCol>
                <a:gridCol w="415139">
                  <a:extLst>
                    <a:ext uri="{9D8B030D-6E8A-4147-A177-3AD203B41FA5}">
                      <a16:colId xmlns:a16="http://schemas.microsoft.com/office/drawing/2014/main" val="4137792671"/>
                    </a:ext>
                  </a:extLst>
                </a:gridCol>
                <a:gridCol w="372194">
                  <a:extLst>
                    <a:ext uri="{9D8B030D-6E8A-4147-A177-3AD203B41FA5}">
                      <a16:colId xmlns:a16="http://schemas.microsoft.com/office/drawing/2014/main" val="2248942943"/>
                    </a:ext>
                  </a:extLst>
                </a:gridCol>
              </a:tblGrid>
              <a:tr h="216814">
                <a:tc>
                  <a:txBody>
                    <a:bodyPr/>
                    <a:lstStyle/>
                    <a:p>
                      <a:pPr algn="ctr" fontAlgn="b"/>
                      <a:r>
                        <a:rPr lang="en-ID" sz="1400" u="none" strike="noStrike" dirty="0">
                          <a:effectLst/>
                          <a:latin typeface="Arial" panose="020B0604020202020204" pitchFamily="34" charset="0"/>
                          <a:cs typeface="Arial" panose="020B0604020202020204" pitchFamily="34" charset="0"/>
                        </a:rPr>
                        <a:t>20</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a:effectLst/>
                          <a:latin typeface="Arial" panose="020B0604020202020204" pitchFamily="34" charset="0"/>
                          <a:cs typeface="Arial" panose="020B0604020202020204" pitchFamily="34" charset="0"/>
                        </a:rPr>
                        <a:t>-1</a:t>
                      </a:r>
                      <a:endParaRPr lang="en-ID" sz="1400" b="0" i="0" u="none" strike="noStrike">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1</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3</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211067"/>
                  </a:ext>
                </a:extLst>
              </a:tr>
              <a:tr h="306507">
                <a:tc>
                  <a:txBody>
                    <a:bodyPr/>
                    <a:lstStyle/>
                    <a:p>
                      <a:pPr algn="ctr" fontAlgn="b"/>
                      <a:r>
                        <a:rPr lang="en-ID" sz="1400" u="none" strike="noStrike" dirty="0">
                          <a:effectLst/>
                          <a:latin typeface="Arial" panose="020B0604020202020204" pitchFamily="34" charset="0"/>
                          <a:cs typeface="Arial" panose="020B0604020202020204" pitchFamily="34" charset="0"/>
                        </a:rPr>
                        <a:t>13.4</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8</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5</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4</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0704"/>
                  </a:ext>
                </a:extLst>
              </a:tr>
              <a:tr h="216814">
                <a:tc>
                  <a:txBody>
                    <a:bodyPr/>
                    <a:lstStyle/>
                    <a:p>
                      <a:pPr algn="ctr" fontAlgn="b"/>
                      <a:r>
                        <a:rPr lang="en-ID" sz="1400" u="none" strike="noStrike">
                          <a:effectLst/>
                          <a:latin typeface="Arial" panose="020B0604020202020204" pitchFamily="34" charset="0"/>
                          <a:cs typeface="Arial" panose="020B0604020202020204" pitchFamily="34" charset="0"/>
                        </a:rPr>
                        <a:t>15</a:t>
                      </a:r>
                      <a:endParaRPr lang="en-ID" sz="1400" b="0" i="0" u="none" strike="noStrike">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-14</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-3</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5</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3730838"/>
                  </a:ext>
                </a:extLst>
              </a:tr>
              <a:tr h="216814">
                <a:tc>
                  <a:txBody>
                    <a:bodyPr/>
                    <a:lstStyle/>
                    <a:p>
                      <a:pPr algn="ctr" fontAlgn="b"/>
                      <a:r>
                        <a:rPr lang="en-ID" sz="1400" u="none" strike="noStrike">
                          <a:effectLst/>
                          <a:latin typeface="Arial" panose="020B0604020202020204" pitchFamily="34" charset="0"/>
                          <a:cs typeface="Arial" panose="020B0604020202020204" pitchFamily="34" charset="0"/>
                        </a:rPr>
                        <a:t>-14</a:t>
                      </a:r>
                      <a:endParaRPr lang="en-ID" sz="1400" b="0" i="0" u="none" strike="noStrike">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a:effectLst/>
                          <a:latin typeface="Arial" panose="020B0604020202020204" pitchFamily="34" charset="0"/>
                          <a:cs typeface="Arial" panose="020B0604020202020204" pitchFamily="34" charset="0"/>
                        </a:rPr>
                        <a:t>1</a:t>
                      </a:r>
                      <a:endParaRPr lang="en-ID" sz="1400" b="0" i="0" u="none" strike="noStrike">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1</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6</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5732882"/>
                  </a:ext>
                </a:extLst>
              </a:tr>
            </a:tbl>
          </a:graphicData>
        </a:graphic>
      </p:graphicFrame>
      <p:cxnSp>
        <p:nvCxnSpPr>
          <p:cNvPr id="77" name="Straight Arrow Connector 76"/>
          <p:cNvCxnSpPr/>
          <p:nvPr/>
        </p:nvCxnSpPr>
        <p:spPr>
          <a:xfrm>
            <a:off x="6617853" y="1545899"/>
            <a:ext cx="3830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8" name="Table 77"/>
          <p:cNvGraphicFramePr>
            <a:graphicFrameLocks noGrp="1"/>
          </p:cNvGraphicFramePr>
          <p:nvPr>
            <p:extLst>
              <p:ext uri="{D42A27DB-BD31-4B8C-83A1-F6EECF244321}">
                <p14:modId xmlns:p14="http://schemas.microsoft.com/office/powerpoint/2010/main" val="1809248580"/>
              </p:ext>
            </p:extLst>
          </p:nvPr>
        </p:nvGraphicFramePr>
        <p:xfrm>
          <a:off x="7146475" y="944963"/>
          <a:ext cx="1553867" cy="1045461"/>
        </p:xfrm>
        <a:graphic>
          <a:graphicData uri="http://schemas.openxmlformats.org/drawingml/2006/table">
            <a:tbl>
              <a:tblPr>
                <a:tableStyleId>{5C22544A-7EE6-4342-B048-85BDC9FD1C3A}</a:tableStyleId>
              </a:tblPr>
              <a:tblGrid>
                <a:gridCol w="384903">
                  <a:extLst>
                    <a:ext uri="{9D8B030D-6E8A-4147-A177-3AD203B41FA5}">
                      <a16:colId xmlns:a16="http://schemas.microsoft.com/office/drawing/2014/main" val="4158664351"/>
                    </a:ext>
                  </a:extLst>
                </a:gridCol>
                <a:gridCol w="384903">
                  <a:extLst>
                    <a:ext uri="{9D8B030D-6E8A-4147-A177-3AD203B41FA5}">
                      <a16:colId xmlns:a16="http://schemas.microsoft.com/office/drawing/2014/main" val="3893806978"/>
                    </a:ext>
                  </a:extLst>
                </a:gridCol>
                <a:gridCol w="413414">
                  <a:extLst>
                    <a:ext uri="{9D8B030D-6E8A-4147-A177-3AD203B41FA5}">
                      <a16:colId xmlns:a16="http://schemas.microsoft.com/office/drawing/2014/main" val="4137792671"/>
                    </a:ext>
                  </a:extLst>
                </a:gridCol>
                <a:gridCol w="370647">
                  <a:extLst>
                    <a:ext uri="{9D8B030D-6E8A-4147-A177-3AD203B41FA5}">
                      <a16:colId xmlns:a16="http://schemas.microsoft.com/office/drawing/2014/main" val="2248942943"/>
                    </a:ext>
                  </a:extLst>
                </a:gridCol>
              </a:tblGrid>
              <a:tr h="236868">
                <a:tc>
                  <a:txBody>
                    <a:bodyPr/>
                    <a:lstStyle/>
                    <a:p>
                      <a:pPr algn="ctr" fontAlgn="b"/>
                      <a:r>
                        <a:rPr lang="en-ID" sz="1400" u="none" strike="noStrike" dirty="0">
                          <a:effectLst/>
                          <a:latin typeface="Arial" panose="020B0604020202020204" pitchFamily="34" charset="0"/>
                          <a:cs typeface="Arial" panose="020B0604020202020204" pitchFamily="34" charset="0"/>
                        </a:rPr>
                        <a:t>20</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b="0" i="0" u="none" strike="noStrike" dirty="0" smtClean="0">
                          <a:solidFill>
                            <a:schemeClr val="dk1"/>
                          </a:solidFill>
                          <a:effectLst/>
                          <a:latin typeface="Arial" panose="020B0604020202020204" pitchFamily="34" charset="0"/>
                          <a:cs typeface="Arial" panose="020B0604020202020204" pitchFamily="34" charset="0"/>
                        </a:rPr>
                        <a:t>-0.1</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1</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a:effectLst/>
                          <a:latin typeface="Arial" panose="020B0604020202020204" pitchFamily="34" charset="0"/>
                          <a:cs typeface="Arial" panose="020B0604020202020204" pitchFamily="34" charset="0"/>
                        </a:rPr>
                        <a:t>3</a:t>
                      </a:r>
                      <a:endParaRPr lang="en-ID" sz="1400" b="0" i="0" u="none" strike="noStrike">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211067"/>
                  </a:ext>
                </a:extLst>
              </a:tr>
              <a:tr h="334857">
                <a:tc>
                  <a:txBody>
                    <a:bodyPr/>
                    <a:lstStyle/>
                    <a:p>
                      <a:pPr algn="ctr" fontAlgn="b"/>
                      <a:r>
                        <a:rPr lang="en-ID" sz="1400" u="none" strike="noStrike" dirty="0">
                          <a:effectLst/>
                          <a:latin typeface="Arial" panose="020B0604020202020204" pitchFamily="34" charset="0"/>
                          <a:cs typeface="Arial" panose="020B0604020202020204" pitchFamily="34" charset="0"/>
                        </a:rPr>
                        <a:t>13.4</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8</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5</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a:effectLst/>
                          <a:latin typeface="Arial" panose="020B0604020202020204" pitchFamily="34" charset="0"/>
                          <a:cs typeface="Arial" panose="020B0604020202020204" pitchFamily="34" charset="0"/>
                        </a:rPr>
                        <a:t>4</a:t>
                      </a:r>
                      <a:endParaRPr lang="en-ID" sz="1400" b="0" i="0" u="none" strike="noStrike">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0704"/>
                  </a:ext>
                </a:extLst>
              </a:tr>
              <a:tr h="236868">
                <a:tc>
                  <a:txBody>
                    <a:bodyPr/>
                    <a:lstStyle/>
                    <a:p>
                      <a:pPr algn="ctr" fontAlgn="b"/>
                      <a:r>
                        <a:rPr lang="en-ID" sz="1400" u="none" strike="noStrike" dirty="0">
                          <a:effectLst/>
                          <a:latin typeface="Arial" panose="020B0604020202020204" pitchFamily="34" charset="0"/>
                          <a:cs typeface="Arial" panose="020B0604020202020204" pitchFamily="34" charset="0"/>
                        </a:rPr>
                        <a:t>15</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b="0" i="0" u="none" strike="noStrike" dirty="0" smtClean="0">
                          <a:solidFill>
                            <a:schemeClr val="dk1"/>
                          </a:solidFill>
                          <a:effectLst/>
                          <a:latin typeface="Arial" panose="020B0604020202020204" pitchFamily="34" charset="0"/>
                          <a:cs typeface="Arial" panose="020B0604020202020204" pitchFamily="34" charset="0"/>
                        </a:rPr>
                        <a:t>-1.4</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b="0" i="0" u="none" strike="noStrike" dirty="0" smtClean="0">
                          <a:solidFill>
                            <a:schemeClr val="dk1"/>
                          </a:solidFill>
                          <a:effectLst/>
                          <a:latin typeface="Arial" panose="020B0604020202020204" pitchFamily="34" charset="0"/>
                          <a:cs typeface="Arial" panose="020B0604020202020204" pitchFamily="34" charset="0"/>
                        </a:rPr>
                        <a:t>-0.3</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5</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3730838"/>
                  </a:ext>
                </a:extLst>
              </a:tr>
              <a:tr h="236868">
                <a:tc>
                  <a:txBody>
                    <a:bodyPr/>
                    <a:lstStyle/>
                    <a:p>
                      <a:pPr algn="ctr" fontAlgn="b"/>
                      <a:r>
                        <a:rPr lang="en-ID" sz="1400" b="0" i="0" u="none" strike="noStrike" dirty="0" smtClean="0">
                          <a:solidFill>
                            <a:schemeClr val="dk1"/>
                          </a:solidFill>
                          <a:effectLst/>
                          <a:latin typeface="Arial" panose="020B0604020202020204" pitchFamily="34" charset="0"/>
                          <a:cs typeface="Arial" panose="020B0604020202020204" pitchFamily="34" charset="0"/>
                        </a:rPr>
                        <a:t>-1.4</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1</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1</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D" sz="1400" u="none" strike="noStrike" dirty="0">
                          <a:effectLst/>
                          <a:latin typeface="Arial" panose="020B0604020202020204" pitchFamily="34" charset="0"/>
                          <a:cs typeface="Arial" panose="020B0604020202020204" pitchFamily="34" charset="0"/>
                        </a:rPr>
                        <a:t>6</a:t>
                      </a:r>
                      <a:endParaRPr lang="en-ID" sz="1400" b="0" i="0" u="none" strike="noStrike" dirty="0">
                        <a:solidFill>
                          <a:srgbClr val="000000"/>
                        </a:solidFill>
                        <a:effectLst/>
                        <a:latin typeface="Arial" panose="020B0604020202020204" pitchFamily="34" charset="0"/>
                        <a:cs typeface="Arial" panose="020B0604020202020204" pitchFamily="34" charset="0"/>
                      </a:endParaRPr>
                    </a:p>
                  </a:txBody>
                  <a:tcPr marL="12317" marR="12317" marT="123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5732882"/>
                  </a:ext>
                </a:extLst>
              </a:tr>
            </a:tbl>
          </a:graphicData>
        </a:graphic>
      </p:graphicFrame>
      <mc:AlternateContent xmlns:mc="http://schemas.openxmlformats.org/markup-compatibility/2006" xmlns:a14="http://schemas.microsoft.com/office/drawing/2010/main">
        <mc:Choice Requires="a14">
          <p:sp>
            <p:nvSpPr>
              <p:cNvPr id="79" name="TextBox 78"/>
              <p:cNvSpPr txBox="1"/>
              <p:nvPr/>
            </p:nvSpPr>
            <p:spPr>
              <a:xfrm>
                <a:off x="6566557" y="1285486"/>
                <a:ext cx="53585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sz="1200" i="1" smtClean="0">
                          <a:latin typeface="Cambria Math" panose="02040503050406030204" pitchFamily="18" charset="0"/>
                          <a:ea typeface="Cambria Math" panose="02040503050406030204" pitchFamily="18" charset="0"/>
                        </a:rPr>
                        <m:t>𝛼</m:t>
                      </m:r>
                      <m:r>
                        <a:rPr lang="en-ID" sz="1200" b="0" i="1" smtClean="0">
                          <a:latin typeface="Cambria Math" panose="02040503050406030204" pitchFamily="18" charset="0"/>
                          <a:ea typeface="Cambria Math" panose="02040503050406030204" pitchFamily="18" charset="0"/>
                        </a:rPr>
                        <m:t>=0.1</m:t>
                      </m:r>
                    </m:oMath>
                  </m:oMathPara>
                </a14:m>
                <a:endParaRPr lang="en-ID" sz="1200" dirty="0"/>
              </a:p>
            </p:txBody>
          </p:sp>
        </mc:Choice>
        <mc:Fallback xmlns="">
          <p:sp>
            <p:nvSpPr>
              <p:cNvPr id="79" name="TextBox 78"/>
              <p:cNvSpPr txBox="1">
                <a:spLocks noRot="1" noChangeAspect="1" noMove="1" noResize="1" noEditPoints="1" noAdjustHandles="1" noChangeArrowheads="1" noChangeShapeType="1" noTextEdit="1"/>
              </p:cNvSpPr>
              <p:nvPr/>
            </p:nvSpPr>
            <p:spPr>
              <a:xfrm>
                <a:off x="6566557" y="1285486"/>
                <a:ext cx="535851" cy="184666"/>
              </a:xfrm>
              <a:prstGeom prst="rect">
                <a:avLst/>
              </a:prstGeom>
              <a:blipFill>
                <a:blip r:embed="rId5"/>
                <a:stretch>
                  <a:fillRect l="-3409" r="-6818" b="-6667"/>
                </a:stretch>
              </a:blipFill>
            </p:spPr>
            <p:txBody>
              <a:bodyPr/>
              <a:lstStyle/>
              <a:p>
                <a:r>
                  <a:rPr lang="en-ID">
                    <a:noFill/>
                  </a:rPr>
                  <a:t> </a:t>
                </a:r>
              </a:p>
            </p:txBody>
          </p:sp>
        </mc:Fallback>
      </mc:AlternateContent>
      <p:sp>
        <p:nvSpPr>
          <p:cNvPr id="80" name="TextBox 79"/>
          <p:cNvSpPr txBox="1"/>
          <p:nvPr/>
        </p:nvSpPr>
        <p:spPr>
          <a:xfrm>
            <a:off x="4459205" y="2282088"/>
            <a:ext cx="3268493" cy="954107"/>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Bahnschrift Light" panose="020B0502040204020203" pitchFamily="34" charset="0"/>
                <a:cs typeface="Arial" panose="020B0604020202020204" pitchFamily="34" charset="0"/>
              </a:rPr>
              <a:t>The function that determines whether or not a neuron is active depends on its relationship to output. Very helpful model in studying non-linear data</a:t>
            </a:r>
            <a:endParaRPr lang="en-ID" sz="1400" dirty="0">
              <a:latin typeface="Bahnschrift Light" panose="020B0502040204020203" pitchFamily="34" charset="0"/>
              <a:cs typeface="Arial" panose="020B0604020202020204" pitchFamily="34" charset="0"/>
            </a:endParaRPr>
          </a:p>
        </p:txBody>
      </p:sp>
      <p:graphicFrame>
        <p:nvGraphicFramePr>
          <p:cNvPr id="81" name="Table 80"/>
          <p:cNvGraphicFramePr>
            <a:graphicFrameLocks noGrp="1"/>
          </p:cNvGraphicFramePr>
          <p:nvPr>
            <p:extLst>
              <p:ext uri="{D42A27DB-BD31-4B8C-83A1-F6EECF244321}">
                <p14:modId xmlns:p14="http://schemas.microsoft.com/office/powerpoint/2010/main" val="1987541776"/>
              </p:ext>
            </p:extLst>
          </p:nvPr>
        </p:nvGraphicFramePr>
        <p:xfrm>
          <a:off x="8143053" y="3905115"/>
          <a:ext cx="2348893" cy="859001"/>
        </p:xfrm>
        <a:graphic>
          <a:graphicData uri="http://schemas.openxmlformats.org/drawingml/2006/table">
            <a:tbl>
              <a:tblPr>
                <a:tableStyleId>{5C22544A-7EE6-4342-B048-85BDC9FD1C3A}</a:tableStyleId>
              </a:tblPr>
              <a:tblGrid>
                <a:gridCol w="581836">
                  <a:extLst>
                    <a:ext uri="{9D8B030D-6E8A-4147-A177-3AD203B41FA5}">
                      <a16:colId xmlns:a16="http://schemas.microsoft.com/office/drawing/2014/main" val="4158664351"/>
                    </a:ext>
                  </a:extLst>
                </a:gridCol>
                <a:gridCol w="581836">
                  <a:extLst>
                    <a:ext uri="{9D8B030D-6E8A-4147-A177-3AD203B41FA5}">
                      <a16:colId xmlns:a16="http://schemas.microsoft.com/office/drawing/2014/main" val="3893806978"/>
                    </a:ext>
                  </a:extLst>
                </a:gridCol>
                <a:gridCol w="624935">
                  <a:extLst>
                    <a:ext uri="{9D8B030D-6E8A-4147-A177-3AD203B41FA5}">
                      <a16:colId xmlns:a16="http://schemas.microsoft.com/office/drawing/2014/main" val="4137792671"/>
                    </a:ext>
                  </a:extLst>
                </a:gridCol>
                <a:gridCol w="560286">
                  <a:extLst>
                    <a:ext uri="{9D8B030D-6E8A-4147-A177-3AD203B41FA5}">
                      <a16:colId xmlns:a16="http://schemas.microsoft.com/office/drawing/2014/main" val="2248942943"/>
                    </a:ext>
                  </a:extLst>
                </a:gridCol>
              </a:tblGrid>
              <a:tr h="186200">
                <a:tc>
                  <a:txBody>
                    <a:bodyPr/>
                    <a:lstStyle/>
                    <a:p>
                      <a:pPr algn="ctr" fontAlgn="b"/>
                      <a:r>
                        <a:rPr lang="en-ID" sz="1200" u="none" strike="noStrike" dirty="0">
                          <a:effectLst/>
                          <a:latin typeface="Arial" panose="020B0604020202020204" pitchFamily="34" charset="0"/>
                          <a:cs typeface="Arial" panose="020B0604020202020204" pitchFamily="34" charset="0"/>
                        </a:rPr>
                        <a:t>20</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b="0" i="0" u="none" strike="noStrike" dirty="0" smtClean="0">
                          <a:solidFill>
                            <a:schemeClr val="dk1"/>
                          </a:solidFill>
                          <a:effectLst/>
                          <a:latin typeface="Arial" panose="020B0604020202020204" pitchFamily="34" charset="0"/>
                          <a:cs typeface="Arial" panose="020B0604020202020204" pitchFamily="34" charset="0"/>
                        </a:rPr>
                        <a:t>0</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dirty="0">
                          <a:effectLst/>
                          <a:latin typeface="Arial" panose="020B0604020202020204" pitchFamily="34" charset="0"/>
                          <a:cs typeface="Arial" panose="020B0604020202020204" pitchFamily="34" charset="0"/>
                        </a:rPr>
                        <a:t>1</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a:effectLst/>
                          <a:latin typeface="Arial" panose="020B0604020202020204" pitchFamily="34" charset="0"/>
                          <a:cs typeface="Arial" panose="020B0604020202020204" pitchFamily="34" charset="0"/>
                        </a:rPr>
                        <a:t>3</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6961" marR="16961" marT="16961" marB="0" anchor="b"/>
                </a:tc>
                <a:extLst>
                  <a:ext uri="{0D108BD9-81ED-4DB2-BD59-A6C34878D82A}">
                    <a16:rowId xmlns:a16="http://schemas.microsoft.com/office/drawing/2014/main" val="3263211067"/>
                  </a:ext>
                </a:extLst>
              </a:tr>
              <a:tr h="259478">
                <a:tc>
                  <a:txBody>
                    <a:bodyPr/>
                    <a:lstStyle/>
                    <a:p>
                      <a:pPr algn="ctr" fontAlgn="b"/>
                      <a:r>
                        <a:rPr lang="en-ID" sz="1200" u="none" strike="noStrike" dirty="0">
                          <a:effectLst/>
                          <a:latin typeface="Arial" panose="020B0604020202020204" pitchFamily="34" charset="0"/>
                          <a:cs typeface="Arial" panose="020B0604020202020204" pitchFamily="34" charset="0"/>
                        </a:rPr>
                        <a:t>13.4</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a:effectLst/>
                          <a:latin typeface="Arial" panose="020B0604020202020204" pitchFamily="34" charset="0"/>
                          <a:cs typeface="Arial" panose="020B0604020202020204" pitchFamily="34" charset="0"/>
                        </a:rPr>
                        <a:t>8</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dirty="0">
                          <a:effectLst/>
                          <a:latin typeface="Arial" panose="020B0604020202020204" pitchFamily="34" charset="0"/>
                          <a:cs typeface="Arial" panose="020B0604020202020204" pitchFamily="34" charset="0"/>
                        </a:rPr>
                        <a:t>5</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a:effectLst/>
                          <a:latin typeface="Arial" panose="020B0604020202020204" pitchFamily="34" charset="0"/>
                          <a:cs typeface="Arial" panose="020B0604020202020204" pitchFamily="34" charset="0"/>
                        </a:rPr>
                        <a:t>4</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6961" marR="16961" marT="16961" marB="0" anchor="b"/>
                </a:tc>
                <a:extLst>
                  <a:ext uri="{0D108BD9-81ED-4DB2-BD59-A6C34878D82A}">
                    <a16:rowId xmlns:a16="http://schemas.microsoft.com/office/drawing/2014/main" val="4199720704"/>
                  </a:ext>
                </a:extLst>
              </a:tr>
              <a:tr h="186200">
                <a:tc>
                  <a:txBody>
                    <a:bodyPr/>
                    <a:lstStyle/>
                    <a:p>
                      <a:pPr algn="ctr" fontAlgn="b"/>
                      <a:r>
                        <a:rPr lang="en-ID" sz="1200" u="none" strike="noStrike" dirty="0">
                          <a:effectLst/>
                          <a:latin typeface="Arial" panose="020B0604020202020204" pitchFamily="34" charset="0"/>
                          <a:cs typeface="Arial" panose="020B0604020202020204" pitchFamily="34" charset="0"/>
                        </a:rPr>
                        <a:t>15</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b="0" i="0" u="none" strike="noStrike" dirty="0" smtClean="0">
                          <a:solidFill>
                            <a:schemeClr val="dk1"/>
                          </a:solidFill>
                          <a:effectLst/>
                          <a:latin typeface="Arial" panose="020B0604020202020204" pitchFamily="34" charset="0"/>
                          <a:cs typeface="Arial" panose="020B0604020202020204" pitchFamily="34" charset="0"/>
                        </a:rPr>
                        <a:t>0</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b="0" i="0" u="none" strike="noStrike" dirty="0" smtClean="0">
                          <a:solidFill>
                            <a:schemeClr val="dk1"/>
                          </a:solidFill>
                          <a:effectLst/>
                          <a:latin typeface="Arial" panose="020B0604020202020204" pitchFamily="34" charset="0"/>
                          <a:cs typeface="Arial" panose="020B0604020202020204" pitchFamily="34" charset="0"/>
                        </a:rPr>
                        <a:t>0</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a:effectLst/>
                          <a:latin typeface="Arial" panose="020B0604020202020204" pitchFamily="34" charset="0"/>
                          <a:cs typeface="Arial" panose="020B0604020202020204" pitchFamily="34" charset="0"/>
                        </a:rPr>
                        <a:t>5</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6961" marR="16961" marT="16961" marB="0" anchor="b"/>
                </a:tc>
                <a:extLst>
                  <a:ext uri="{0D108BD9-81ED-4DB2-BD59-A6C34878D82A}">
                    <a16:rowId xmlns:a16="http://schemas.microsoft.com/office/drawing/2014/main" val="1253730838"/>
                  </a:ext>
                </a:extLst>
              </a:tr>
              <a:tr h="186200">
                <a:tc>
                  <a:txBody>
                    <a:bodyPr/>
                    <a:lstStyle/>
                    <a:p>
                      <a:pPr algn="ctr" fontAlgn="b"/>
                      <a:r>
                        <a:rPr lang="en-ID" sz="1200" b="0" i="0" u="none" strike="noStrike" dirty="0" smtClean="0">
                          <a:solidFill>
                            <a:schemeClr val="dk1"/>
                          </a:solidFill>
                          <a:effectLst/>
                          <a:latin typeface="Arial" panose="020B0604020202020204" pitchFamily="34" charset="0"/>
                          <a:cs typeface="Arial" panose="020B0604020202020204" pitchFamily="34" charset="0"/>
                        </a:rPr>
                        <a:t>0</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dirty="0">
                          <a:effectLst/>
                          <a:latin typeface="Arial" panose="020B0604020202020204" pitchFamily="34" charset="0"/>
                          <a:cs typeface="Arial" panose="020B0604020202020204" pitchFamily="34" charset="0"/>
                        </a:rPr>
                        <a:t>1</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a:effectLst/>
                          <a:latin typeface="Arial" panose="020B0604020202020204" pitchFamily="34" charset="0"/>
                          <a:cs typeface="Arial" panose="020B0604020202020204" pitchFamily="34" charset="0"/>
                        </a:rPr>
                        <a:t>1</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6961" marR="16961" marT="16961" marB="0" anchor="b"/>
                </a:tc>
                <a:tc>
                  <a:txBody>
                    <a:bodyPr/>
                    <a:lstStyle/>
                    <a:p>
                      <a:pPr algn="ctr" fontAlgn="b"/>
                      <a:r>
                        <a:rPr lang="en-ID" sz="1200" u="none" strike="noStrike" dirty="0">
                          <a:effectLst/>
                          <a:latin typeface="Arial" panose="020B0604020202020204" pitchFamily="34" charset="0"/>
                          <a:cs typeface="Arial" panose="020B0604020202020204" pitchFamily="34" charset="0"/>
                        </a:rPr>
                        <a:t>6</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6961" marR="16961" marT="16961" marB="0" anchor="b"/>
                </a:tc>
                <a:extLst>
                  <a:ext uri="{0D108BD9-81ED-4DB2-BD59-A6C34878D82A}">
                    <a16:rowId xmlns:a16="http://schemas.microsoft.com/office/drawing/2014/main" val="1705732882"/>
                  </a:ext>
                </a:extLst>
              </a:tr>
            </a:tbl>
          </a:graphicData>
        </a:graphic>
      </p:graphicFrame>
      <p:graphicFrame>
        <p:nvGraphicFramePr>
          <p:cNvPr id="83" name="Table 82"/>
          <p:cNvGraphicFramePr>
            <a:graphicFrameLocks noGrp="1"/>
          </p:cNvGraphicFramePr>
          <p:nvPr>
            <p:extLst>
              <p:ext uri="{D42A27DB-BD31-4B8C-83A1-F6EECF244321}">
                <p14:modId xmlns:p14="http://schemas.microsoft.com/office/powerpoint/2010/main" val="2590746135"/>
              </p:ext>
            </p:extLst>
          </p:nvPr>
        </p:nvGraphicFramePr>
        <p:xfrm>
          <a:off x="10677622" y="3869259"/>
          <a:ext cx="1134756" cy="896232"/>
        </p:xfrm>
        <a:graphic>
          <a:graphicData uri="http://schemas.openxmlformats.org/drawingml/2006/table">
            <a:tbl>
              <a:tblPr>
                <a:tableStyleId>{5C22544A-7EE6-4342-B048-85BDC9FD1C3A}</a:tableStyleId>
              </a:tblPr>
              <a:tblGrid>
                <a:gridCol w="567378">
                  <a:extLst>
                    <a:ext uri="{9D8B030D-6E8A-4147-A177-3AD203B41FA5}">
                      <a16:colId xmlns:a16="http://schemas.microsoft.com/office/drawing/2014/main" val="3652347911"/>
                    </a:ext>
                  </a:extLst>
                </a:gridCol>
                <a:gridCol w="567378">
                  <a:extLst>
                    <a:ext uri="{9D8B030D-6E8A-4147-A177-3AD203B41FA5}">
                      <a16:colId xmlns:a16="http://schemas.microsoft.com/office/drawing/2014/main" val="238777137"/>
                    </a:ext>
                  </a:extLst>
                </a:gridCol>
              </a:tblGrid>
              <a:tr h="224058">
                <a:tc>
                  <a:txBody>
                    <a:bodyPr/>
                    <a:lstStyle/>
                    <a:p>
                      <a:pPr algn="ctr" fontAlgn="b"/>
                      <a:r>
                        <a:rPr lang="en-ID" sz="1200" u="none" strike="noStrike">
                          <a:effectLst/>
                          <a:latin typeface="Arial" panose="020B0604020202020204" pitchFamily="34" charset="0"/>
                          <a:cs typeface="Arial" panose="020B0604020202020204" pitchFamily="34" charset="0"/>
                        </a:rPr>
                        <a:t>20</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8933" marR="18933" marT="18933" marB="0" anchor="b"/>
                </a:tc>
                <a:tc>
                  <a:txBody>
                    <a:bodyPr/>
                    <a:lstStyle/>
                    <a:p>
                      <a:pPr algn="ctr" fontAlgn="b"/>
                      <a:r>
                        <a:rPr lang="en-ID" sz="1200" u="none" strike="noStrike">
                          <a:effectLst/>
                          <a:latin typeface="Arial" panose="020B0604020202020204" pitchFamily="34" charset="0"/>
                          <a:cs typeface="Arial" panose="020B0604020202020204" pitchFamily="34" charset="0"/>
                        </a:rPr>
                        <a:t>3</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8933" marR="18933" marT="18933" marB="0" anchor="b"/>
                </a:tc>
                <a:extLst>
                  <a:ext uri="{0D108BD9-81ED-4DB2-BD59-A6C34878D82A}">
                    <a16:rowId xmlns:a16="http://schemas.microsoft.com/office/drawing/2014/main" val="1523867846"/>
                  </a:ext>
                </a:extLst>
              </a:tr>
              <a:tr h="224058">
                <a:tc>
                  <a:txBody>
                    <a:bodyPr/>
                    <a:lstStyle/>
                    <a:p>
                      <a:pPr algn="ctr" fontAlgn="b"/>
                      <a:r>
                        <a:rPr lang="en-ID" sz="1200" u="none" strike="noStrike">
                          <a:effectLst/>
                          <a:latin typeface="Arial" panose="020B0604020202020204" pitchFamily="34" charset="0"/>
                          <a:cs typeface="Arial" panose="020B0604020202020204" pitchFamily="34" charset="0"/>
                        </a:rPr>
                        <a:t>13.4</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8933" marR="18933" marT="18933" marB="0" anchor="b"/>
                </a:tc>
                <a:tc>
                  <a:txBody>
                    <a:bodyPr/>
                    <a:lstStyle/>
                    <a:p>
                      <a:pPr algn="ctr" fontAlgn="b"/>
                      <a:r>
                        <a:rPr lang="en-ID" sz="1200" u="none" strike="noStrike" dirty="0">
                          <a:effectLst/>
                          <a:latin typeface="Arial" panose="020B0604020202020204" pitchFamily="34" charset="0"/>
                          <a:cs typeface="Arial" panose="020B0604020202020204" pitchFamily="34" charset="0"/>
                        </a:rPr>
                        <a:t>5</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8933" marR="18933" marT="18933" marB="0" anchor="b"/>
                </a:tc>
                <a:extLst>
                  <a:ext uri="{0D108BD9-81ED-4DB2-BD59-A6C34878D82A}">
                    <a16:rowId xmlns:a16="http://schemas.microsoft.com/office/drawing/2014/main" val="946089660"/>
                  </a:ext>
                </a:extLst>
              </a:tr>
              <a:tr h="224058">
                <a:tc>
                  <a:txBody>
                    <a:bodyPr/>
                    <a:lstStyle/>
                    <a:p>
                      <a:pPr algn="ctr" fontAlgn="b"/>
                      <a:r>
                        <a:rPr lang="en-ID" sz="1200" u="none" strike="noStrike">
                          <a:effectLst/>
                          <a:latin typeface="Arial" panose="020B0604020202020204" pitchFamily="34" charset="0"/>
                          <a:cs typeface="Arial" panose="020B0604020202020204" pitchFamily="34" charset="0"/>
                        </a:rPr>
                        <a:t>15</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8933" marR="18933" marT="18933" marB="0" anchor="b"/>
                </a:tc>
                <a:tc>
                  <a:txBody>
                    <a:bodyPr/>
                    <a:lstStyle/>
                    <a:p>
                      <a:pPr algn="ctr" fontAlgn="b"/>
                      <a:r>
                        <a:rPr lang="en-ID" sz="1200" u="none" strike="noStrike">
                          <a:effectLst/>
                          <a:latin typeface="Arial" panose="020B0604020202020204" pitchFamily="34" charset="0"/>
                          <a:cs typeface="Arial" panose="020B0604020202020204" pitchFamily="34" charset="0"/>
                        </a:rPr>
                        <a:t>5</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8933" marR="18933" marT="18933" marB="0" anchor="b"/>
                </a:tc>
                <a:extLst>
                  <a:ext uri="{0D108BD9-81ED-4DB2-BD59-A6C34878D82A}">
                    <a16:rowId xmlns:a16="http://schemas.microsoft.com/office/drawing/2014/main" val="3398384720"/>
                  </a:ext>
                </a:extLst>
              </a:tr>
              <a:tr h="224058">
                <a:tc>
                  <a:txBody>
                    <a:bodyPr/>
                    <a:lstStyle/>
                    <a:p>
                      <a:pPr algn="ctr" fontAlgn="b"/>
                      <a:r>
                        <a:rPr lang="en-ID" sz="1200" u="none" strike="noStrike">
                          <a:effectLst/>
                          <a:latin typeface="Arial" panose="020B0604020202020204" pitchFamily="34" charset="0"/>
                          <a:cs typeface="Arial" panose="020B0604020202020204" pitchFamily="34" charset="0"/>
                        </a:rPr>
                        <a:t>1</a:t>
                      </a:r>
                      <a:endParaRPr lang="en-ID" sz="1200" b="0" i="0" u="none" strike="noStrike">
                        <a:solidFill>
                          <a:srgbClr val="000000"/>
                        </a:solidFill>
                        <a:effectLst/>
                        <a:latin typeface="Arial" panose="020B0604020202020204" pitchFamily="34" charset="0"/>
                        <a:cs typeface="Arial" panose="020B0604020202020204" pitchFamily="34" charset="0"/>
                      </a:endParaRPr>
                    </a:p>
                  </a:txBody>
                  <a:tcPr marL="18933" marR="18933" marT="18933" marB="0" anchor="b"/>
                </a:tc>
                <a:tc>
                  <a:txBody>
                    <a:bodyPr/>
                    <a:lstStyle/>
                    <a:p>
                      <a:pPr algn="ctr" fontAlgn="b"/>
                      <a:r>
                        <a:rPr lang="en-ID" sz="1200" u="none" strike="noStrike" dirty="0">
                          <a:effectLst/>
                          <a:latin typeface="Arial" panose="020B0604020202020204" pitchFamily="34" charset="0"/>
                          <a:cs typeface="Arial" panose="020B0604020202020204" pitchFamily="34" charset="0"/>
                        </a:rPr>
                        <a:t>6</a:t>
                      </a:r>
                      <a:endParaRPr lang="en-ID" sz="1200" b="0" i="0" u="none" strike="noStrike" dirty="0">
                        <a:solidFill>
                          <a:srgbClr val="000000"/>
                        </a:solidFill>
                        <a:effectLst/>
                        <a:latin typeface="Arial" panose="020B0604020202020204" pitchFamily="34" charset="0"/>
                        <a:cs typeface="Arial" panose="020B0604020202020204" pitchFamily="34" charset="0"/>
                      </a:endParaRPr>
                    </a:p>
                  </a:txBody>
                  <a:tcPr marL="18933" marR="18933" marT="18933" marB="0" anchor="b"/>
                </a:tc>
                <a:extLst>
                  <a:ext uri="{0D108BD9-81ED-4DB2-BD59-A6C34878D82A}">
                    <a16:rowId xmlns:a16="http://schemas.microsoft.com/office/drawing/2014/main" val="3908115556"/>
                  </a:ext>
                </a:extLst>
              </a:tr>
            </a:tbl>
          </a:graphicData>
        </a:graphic>
      </p:graphicFrame>
      <p:sp>
        <p:nvSpPr>
          <p:cNvPr id="85" name="TextBox 84"/>
          <p:cNvSpPr txBox="1"/>
          <p:nvPr/>
        </p:nvSpPr>
        <p:spPr>
          <a:xfrm>
            <a:off x="8306070" y="2931488"/>
            <a:ext cx="3268493" cy="492443"/>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sz="2600" b="1" dirty="0" smtClean="0">
                <a:latin typeface="Bahnschrift Light" panose="020B0502040204020203" pitchFamily="34" charset="0"/>
              </a:rPr>
              <a:t>MAX POOLING</a:t>
            </a:r>
            <a:endParaRPr lang="en-ID" sz="2600" b="1" dirty="0">
              <a:latin typeface="Bahnschrift Light" panose="020B0502040204020203" pitchFamily="34" charset="0"/>
            </a:endParaRPr>
          </a:p>
        </p:txBody>
      </p:sp>
      <p:sp>
        <p:nvSpPr>
          <p:cNvPr id="86" name="Rectangle 85"/>
          <p:cNvSpPr/>
          <p:nvPr/>
        </p:nvSpPr>
        <p:spPr>
          <a:xfrm>
            <a:off x="9317499" y="3905114"/>
            <a:ext cx="1174447" cy="2630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Rectangle 86"/>
          <p:cNvSpPr/>
          <p:nvPr/>
        </p:nvSpPr>
        <p:spPr>
          <a:xfrm>
            <a:off x="8136988" y="3905115"/>
            <a:ext cx="1180512" cy="2630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Rectangle 87"/>
          <p:cNvSpPr/>
          <p:nvPr/>
        </p:nvSpPr>
        <p:spPr>
          <a:xfrm>
            <a:off x="10677622" y="3877404"/>
            <a:ext cx="544560" cy="2630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Rectangle 88"/>
          <p:cNvSpPr/>
          <p:nvPr/>
        </p:nvSpPr>
        <p:spPr>
          <a:xfrm>
            <a:off x="11222183" y="3879209"/>
            <a:ext cx="590196" cy="2750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0" name="Straight Arrow Connector 89"/>
          <p:cNvCxnSpPr/>
          <p:nvPr/>
        </p:nvCxnSpPr>
        <p:spPr>
          <a:xfrm>
            <a:off x="10505337" y="4346030"/>
            <a:ext cx="1903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8319924" y="5313314"/>
            <a:ext cx="3268493" cy="584775"/>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atin typeface="Bahnschrift Light" panose="020B0502040204020203" pitchFamily="34" charset="0"/>
                <a:cs typeface="Arial" panose="020B0604020202020204" pitchFamily="34" charset="0"/>
              </a:rPr>
              <a:t>Taking the largest number from a predetermined group (Pooling)</a:t>
            </a:r>
            <a:endParaRPr lang="en-ID" sz="1600" dirty="0">
              <a:latin typeface="Bahnschrift Light" panose="020B0502040204020203" pitchFamily="34" charset="0"/>
              <a:cs typeface="Arial" panose="020B0604020202020204" pitchFamily="34" charset="0"/>
            </a:endParaRPr>
          </a:p>
        </p:txBody>
      </p:sp>
      <p:cxnSp>
        <p:nvCxnSpPr>
          <p:cNvPr id="95" name="Elbow Connector 94"/>
          <p:cNvCxnSpPr/>
          <p:nvPr/>
        </p:nvCxnSpPr>
        <p:spPr>
          <a:xfrm>
            <a:off x="630298" y="2557840"/>
            <a:ext cx="7080987" cy="3750562"/>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4294911" y="2557840"/>
            <a:ext cx="7293506" cy="3750562"/>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8001794" y="3740727"/>
            <a:ext cx="3954679" cy="123305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675199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371592"/>
            <a:ext cx="8991600" cy="6709529"/>
          </a:xfrm>
          <a:prstGeom prst="rect">
            <a:avLst/>
          </a:prstGeom>
        </p:spPr>
        <p:style>
          <a:lnRef idx="2">
            <a:schemeClr val="dk1"/>
          </a:lnRef>
          <a:fillRef idx="1">
            <a:schemeClr val="lt1"/>
          </a:fillRef>
          <a:effectRef idx="0">
            <a:schemeClr val="dk1"/>
          </a:effectRef>
          <a:fontRef idx="minor">
            <a:schemeClr val="dk1"/>
          </a:fontRef>
        </p:style>
        <p:txBody>
          <a:bodyPr wrap="square" numCol="2" rtlCol="0">
            <a:spAutoFit/>
          </a:bodyPr>
          <a:lstStyle/>
          <a:p>
            <a:pPr algn="ctr"/>
            <a:r>
              <a:rPr lang="en-ID" sz="3000" dirty="0" smtClean="0">
                <a:latin typeface="Bahnschrift" panose="020B0502040204020203" pitchFamily="34" charset="0"/>
              </a:rPr>
              <a:t>DIGITATION</a:t>
            </a:r>
            <a:endParaRPr lang="en-ID" sz="3000" dirty="0" smtClean="0">
              <a:latin typeface="Bahnschrift" panose="020B0502040204020203" pitchFamily="34" charset="0"/>
            </a:endParaRPr>
          </a:p>
          <a:p>
            <a:endParaRPr lang="en-ID" sz="3000" dirty="0" smtClean="0">
              <a:latin typeface="Bahnschrift" panose="020B0502040204020203" pitchFamily="34" charset="0"/>
            </a:endParaRPr>
          </a:p>
          <a:p>
            <a:pPr algn="ctr"/>
            <a:r>
              <a:rPr lang="en-ID" sz="3000" dirty="0" err="1" smtClean="0">
                <a:latin typeface="Bahnschrift" panose="020B0502040204020203" pitchFamily="34" charset="0"/>
              </a:rPr>
              <a:t>GetData</a:t>
            </a:r>
            <a:r>
              <a:rPr lang="en-ID" sz="3000" dirty="0" smtClean="0">
                <a:latin typeface="Bahnschrift" panose="020B0502040204020203" pitchFamily="34" charset="0"/>
              </a:rPr>
              <a:t> Graph Digitizer</a:t>
            </a:r>
          </a:p>
          <a:p>
            <a:pPr algn="ctr"/>
            <a:endParaRPr lang="en-ID" sz="3000" dirty="0" smtClean="0">
              <a:latin typeface="Bahnschrift" panose="020B0502040204020203" pitchFamily="34" charset="0"/>
            </a:endParaRPr>
          </a:p>
          <a:p>
            <a:pPr algn="ctr"/>
            <a:endParaRPr lang="en-ID" sz="3000" dirty="0" smtClean="0">
              <a:latin typeface="Bahnschrift" panose="020B0502040204020203" pitchFamily="34" charset="0"/>
            </a:endParaRPr>
          </a:p>
          <a:p>
            <a:pPr algn="ctr"/>
            <a:endParaRPr lang="en-ID" sz="3000" dirty="0" smtClean="0">
              <a:latin typeface="Bahnschrift" panose="020B0502040204020203" pitchFamily="34" charset="0"/>
            </a:endParaRPr>
          </a:p>
          <a:p>
            <a:pPr algn="ctr"/>
            <a:endParaRPr lang="en-US" sz="2000" dirty="0" smtClean="0">
              <a:latin typeface="Bahnschrift" panose="020B0502040204020203" pitchFamily="34" charset="0"/>
            </a:endParaRPr>
          </a:p>
          <a:p>
            <a:pPr algn="ctr"/>
            <a:r>
              <a:rPr lang="en-US" sz="2000" dirty="0" smtClean="0">
                <a:latin typeface="Bahnschrift" panose="020B0502040204020203" pitchFamily="34" charset="0"/>
              </a:rPr>
              <a:t>To </a:t>
            </a:r>
            <a:r>
              <a:rPr lang="en-US" sz="2000" dirty="0">
                <a:latin typeface="Bahnschrift" panose="020B0502040204020203" pitchFamily="34" charset="0"/>
              </a:rPr>
              <a:t>digitize the </a:t>
            </a:r>
            <a:r>
              <a:rPr lang="en-US" sz="2000" dirty="0" smtClean="0">
                <a:latin typeface="Bahnschrift" panose="020B0502040204020203" pitchFamily="34" charset="0"/>
              </a:rPr>
              <a:t>lithology </a:t>
            </a:r>
            <a:r>
              <a:rPr lang="en-US" sz="2000" dirty="0">
                <a:latin typeface="Bahnschrift" panose="020B0502040204020203" pitchFamily="34" charset="0"/>
              </a:rPr>
              <a:t>interpretation image and translate it into text</a:t>
            </a:r>
            <a:r>
              <a:rPr lang="en-ID" sz="2000" dirty="0" smtClean="0">
                <a:latin typeface="Bahnschrift" panose="020B0502040204020203" pitchFamily="34" charset="0"/>
              </a:rPr>
              <a:t>.</a:t>
            </a:r>
            <a:endParaRPr lang="en-ID" sz="2000" dirty="0" smtClean="0">
              <a:latin typeface="Bahnschrift" panose="020B0502040204020203" pitchFamily="34" charset="0"/>
            </a:endParaRPr>
          </a:p>
          <a:p>
            <a:pPr algn="ctr"/>
            <a:endParaRPr lang="en-ID" sz="2000" dirty="0" smtClean="0">
              <a:latin typeface="Bahnschrift" panose="020B0502040204020203" pitchFamily="34" charset="0"/>
            </a:endParaRPr>
          </a:p>
          <a:p>
            <a:pPr algn="ctr"/>
            <a:endParaRPr lang="en-ID" sz="2000" dirty="0">
              <a:latin typeface="Bahnschrift" panose="020B0502040204020203" pitchFamily="34" charset="0"/>
            </a:endParaRPr>
          </a:p>
          <a:p>
            <a:pPr algn="ctr"/>
            <a:endParaRPr lang="en-ID" sz="2000" dirty="0" smtClean="0">
              <a:latin typeface="Bahnschrift" panose="020B0502040204020203" pitchFamily="34" charset="0"/>
            </a:endParaRPr>
          </a:p>
          <a:p>
            <a:pPr algn="ctr"/>
            <a:endParaRPr lang="en-ID" sz="2000" dirty="0">
              <a:latin typeface="Bahnschrift" panose="020B0502040204020203" pitchFamily="34" charset="0"/>
            </a:endParaRPr>
          </a:p>
          <a:p>
            <a:pPr algn="ctr"/>
            <a:endParaRPr lang="en-ID" sz="2000" dirty="0">
              <a:latin typeface="Bahnschrift" panose="020B0502040204020203" pitchFamily="34" charset="0"/>
            </a:endParaRPr>
          </a:p>
          <a:p>
            <a:pPr algn="ctr"/>
            <a:endParaRPr lang="en-ID" sz="3000" dirty="0">
              <a:latin typeface="Bahnschrift" panose="020B0502040204020203" pitchFamily="34" charset="0"/>
            </a:endParaRPr>
          </a:p>
          <a:p>
            <a:pPr algn="ctr"/>
            <a:endParaRPr lang="en-ID" sz="3000" dirty="0" smtClean="0">
              <a:latin typeface="Bahnschrift" panose="020B0502040204020203" pitchFamily="34" charset="0"/>
            </a:endParaRPr>
          </a:p>
          <a:p>
            <a:pPr algn="ctr"/>
            <a:endParaRPr lang="en-ID" sz="3000" dirty="0" smtClean="0">
              <a:latin typeface="Bahnschrift" panose="020B0502040204020203" pitchFamily="34" charset="0"/>
            </a:endParaRPr>
          </a:p>
          <a:p>
            <a:pPr algn="ctr"/>
            <a:r>
              <a:rPr lang="en-ID" sz="3000" dirty="0" smtClean="0">
                <a:latin typeface="Bahnschrift" panose="020B0502040204020203" pitchFamily="34" charset="0"/>
              </a:rPr>
              <a:t>CNN</a:t>
            </a:r>
          </a:p>
          <a:p>
            <a:pPr algn="ctr"/>
            <a:endParaRPr lang="en-ID" sz="3000" dirty="0">
              <a:latin typeface="Bahnschrift" panose="020B0502040204020203" pitchFamily="34" charset="0"/>
            </a:endParaRPr>
          </a:p>
          <a:p>
            <a:pPr algn="ctr"/>
            <a:r>
              <a:rPr lang="en-ID" sz="3000" dirty="0" smtClean="0">
                <a:latin typeface="Bahnschrift" panose="020B0502040204020203" pitchFamily="34" charset="0"/>
              </a:rPr>
              <a:t>Python</a:t>
            </a:r>
          </a:p>
          <a:p>
            <a:pPr algn="ctr"/>
            <a:endParaRPr lang="en-ID" sz="2000" dirty="0" smtClean="0">
              <a:latin typeface="Bahnschrift" panose="020B0502040204020203" pitchFamily="34" charset="0"/>
            </a:endParaRPr>
          </a:p>
          <a:p>
            <a:pPr algn="ctr"/>
            <a:endParaRPr lang="en-ID" sz="3000" dirty="0" smtClean="0">
              <a:latin typeface="Bahnschrift" panose="020B0502040204020203" pitchFamily="34" charset="0"/>
            </a:endParaRPr>
          </a:p>
          <a:p>
            <a:pPr algn="ctr"/>
            <a:endParaRPr lang="en-ID" sz="3000" dirty="0">
              <a:latin typeface="Bahnschrift" panose="020B0502040204020203" pitchFamily="34" charset="0"/>
            </a:endParaRPr>
          </a:p>
          <a:p>
            <a:pPr algn="ctr"/>
            <a:endParaRPr lang="en-ID" sz="2000" dirty="0">
              <a:latin typeface="Bahnschrift" panose="020B0502040204020203" pitchFamily="34" charset="0"/>
            </a:endParaRPr>
          </a:p>
          <a:p>
            <a:pPr algn="ctr"/>
            <a:r>
              <a:rPr lang="en-US" sz="2000" dirty="0">
                <a:latin typeface="Bahnschrift" panose="020B0502040204020203" pitchFamily="34" charset="0"/>
              </a:rPr>
              <a:t>Used to build CNN models, train the model, test the model and plot the results</a:t>
            </a:r>
            <a:endParaRPr lang="en-ID" sz="2000" dirty="0">
              <a:latin typeface="Bahnschrift" panose="020B0502040204020203" pitchFamily="34" charset="0"/>
            </a:endParaRPr>
          </a:p>
          <a:p>
            <a:pPr algn="ctr"/>
            <a:endParaRPr lang="en-ID" sz="2000" dirty="0">
              <a:latin typeface="Bahnschrift" panose="020B0502040204020203" pitchFamily="34" charset="0"/>
            </a:endParaRPr>
          </a:p>
          <a:p>
            <a:pPr algn="ctr"/>
            <a:endParaRPr lang="en-ID" sz="3000" dirty="0" smtClean="0">
              <a:latin typeface="Bahnschrift" panose="020B0502040204020203" pitchFamily="34" charset="0"/>
            </a:endParaRPr>
          </a:p>
          <a:p>
            <a:pPr algn="ctr"/>
            <a:endParaRPr lang="en-ID" sz="3000" dirty="0">
              <a:latin typeface="Bahnschrift" panose="020B0502040204020203" pitchFamily="34" charset="0"/>
            </a:endParaRPr>
          </a:p>
          <a:p>
            <a:pPr algn="ctr"/>
            <a:endParaRPr lang="en-ID" sz="3000" dirty="0" smtClean="0">
              <a:latin typeface="Bahnschrift" panose="020B0502040204020203" pitchFamily="34" charset="0"/>
            </a:endParaRPr>
          </a:p>
          <a:p>
            <a:pPr algn="ctr"/>
            <a:endParaRPr lang="en-ID" sz="3000" dirty="0" smtClean="0">
              <a:latin typeface="Bahnschrift" panose="020B0502040204020203" pitchFamily="34" charset="0"/>
            </a:endParaRPr>
          </a:p>
        </p:txBody>
      </p:sp>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37" y="117051"/>
            <a:ext cx="1076019" cy="538161"/>
          </a:xfrm>
          <a:prstGeom prst="rect">
            <a:avLst/>
          </a:prstGeom>
        </p:spPr>
      </p:pic>
      <p:sp>
        <p:nvSpPr>
          <p:cNvPr id="18" name="TextBox 17"/>
          <p:cNvSpPr txBox="1"/>
          <p:nvPr/>
        </p:nvSpPr>
        <p:spPr>
          <a:xfrm>
            <a:off x="1441559" y="692318"/>
            <a:ext cx="8255977" cy="584775"/>
          </a:xfrm>
          <a:prstGeom prst="rect">
            <a:avLst/>
          </a:prstGeom>
          <a:noFill/>
        </p:spPr>
        <p:txBody>
          <a:bodyPr wrap="square" rtlCol="0">
            <a:spAutoFit/>
          </a:bodyPr>
          <a:lstStyle/>
          <a:p>
            <a:pPr algn="just">
              <a:spcAft>
                <a:spcPts val="600"/>
              </a:spcAft>
            </a:pPr>
            <a:r>
              <a:rPr lang="en-US" sz="3200" b="1" dirty="0" smtClean="0">
                <a:latin typeface="Bahnschrift" panose="020B0502040204020203" pitchFamily="34" charset="0"/>
                <a:cs typeface="Arial" panose="020B0604020202020204" pitchFamily="34" charset="0"/>
              </a:rPr>
              <a:t>SOFTWARE</a:t>
            </a:r>
            <a:r>
              <a:rPr lang="en-US" sz="2800" b="1" dirty="0" smtClean="0">
                <a:latin typeface="Bahnschrift Light" panose="020B0502040204020203" pitchFamily="34" charset="0"/>
                <a:cs typeface="Arial" panose="020B0604020202020204" pitchFamily="34" charset="0"/>
              </a:rPr>
              <a:t>	 </a:t>
            </a:r>
            <a:endParaRPr lang="en-US" sz="2800" b="1" dirty="0">
              <a:latin typeface="Bahnschrift Light" panose="020B0502040204020203" pitchFamily="34" charset="0"/>
              <a:cs typeface="Arial" panose="020B0604020202020204" pitchFamily="34" charset="0"/>
            </a:endParaRPr>
          </a:p>
        </p:txBody>
      </p:sp>
      <p:sp>
        <p:nvSpPr>
          <p:cNvPr id="13" name="TextBox 12"/>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Data and Method</a:t>
            </a:r>
            <a:endParaRPr lang="id-ID" dirty="0">
              <a:latin typeface="Bahnschrift Light Condensed" panose="020B0502040204020203" pitchFamily="34" charset="0"/>
            </a:endParaRPr>
          </a:p>
        </p:txBody>
      </p:sp>
      <p:cxnSp>
        <p:nvCxnSpPr>
          <p:cNvPr id="15" name="Straight Connector 14"/>
          <p:cNvCxnSpPr/>
          <p:nvPr/>
        </p:nvCxnSpPr>
        <p:spPr>
          <a:xfrm>
            <a:off x="1560460" y="1223844"/>
            <a:ext cx="22911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GetData Graph Digitizer download for free - GetWinPCSo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628" y="3117049"/>
            <a:ext cx="879872" cy="879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4" name="Picture 10" descr="First Steps With Python – Real Pyth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23018" y="3075484"/>
            <a:ext cx="1393407" cy="94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0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5" y="117051"/>
            <a:ext cx="1076019" cy="538161"/>
          </a:xfrm>
          <a:prstGeom prst="rect">
            <a:avLst/>
          </a:prstGeom>
        </p:spPr>
      </p:pic>
      <p:sp>
        <p:nvSpPr>
          <p:cNvPr id="18" name="TextBox 17"/>
          <p:cNvSpPr txBox="1"/>
          <p:nvPr/>
        </p:nvSpPr>
        <p:spPr>
          <a:xfrm>
            <a:off x="1287140" y="864880"/>
            <a:ext cx="5197507" cy="2169825"/>
          </a:xfrm>
          <a:prstGeom prst="rect">
            <a:avLst/>
          </a:prstGeom>
          <a:noFill/>
        </p:spPr>
        <p:txBody>
          <a:bodyPr wrap="square" rtlCol="0">
            <a:spAutoFit/>
          </a:bodyPr>
          <a:lstStyle/>
          <a:p>
            <a:pPr algn="just">
              <a:spcAft>
                <a:spcPts val="600"/>
              </a:spcAft>
            </a:pPr>
            <a:r>
              <a:rPr lang="en-US" sz="3000" b="1" dirty="0" smtClean="0">
                <a:latin typeface="Bahnschrift" panose="020B0502040204020203" pitchFamily="34" charset="0"/>
                <a:cs typeface="Arial" panose="020B0604020202020204" pitchFamily="34" charset="0"/>
              </a:rPr>
              <a:t>INTERPRETED WELL LOG</a:t>
            </a:r>
            <a:endParaRPr lang="en-US" sz="3000" b="1" dirty="0">
              <a:latin typeface="Bahnschrift" panose="020B0502040204020203" pitchFamily="34" charset="0"/>
              <a:cs typeface="Arial" panose="020B0604020202020204" pitchFamily="34" charset="0"/>
            </a:endParaRPr>
          </a:p>
          <a:p>
            <a:pPr algn="just">
              <a:spcAft>
                <a:spcPts val="600"/>
              </a:spcAft>
            </a:pPr>
            <a:endParaRPr lang="en-US" sz="3000" b="1" dirty="0" smtClean="0">
              <a:latin typeface="Bahnschrift" panose="020B0502040204020203" pitchFamily="34" charset="0"/>
              <a:cs typeface="Arial" panose="020B0604020202020204" pitchFamily="34" charset="0"/>
            </a:endParaRPr>
          </a:p>
          <a:p>
            <a:pPr algn="just">
              <a:spcAft>
                <a:spcPts val="600"/>
              </a:spcAft>
            </a:pPr>
            <a:endParaRPr lang="en-ID" sz="3000" dirty="0">
              <a:latin typeface="Bahnschrift" panose="020B0502040204020203" pitchFamily="34" charset="0"/>
            </a:endParaRPr>
          </a:p>
          <a:p>
            <a:pPr algn="just">
              <a:spcAft>
                <a:spcPts val="600"/>
              </a:spcAft>
            </a:pPr>
            <a:endParaRPr lang="en-ID" sz="3000" dirty="0">
              <a:latin typeface="Bahnschrift" panose="020B0502040204020203" pitchFamily="34" charset="0"/>
              <a:cs typeface="Bahnschrift" panose="020B0502040204020203" charset="0"/>
            </a:endParaRPr>
          </a:p>
        </p:txBody>
      </p:sp>
      <p:sp>
        <p:nvSpPr>
          <p:cNvPr id="19" name="TextBox 18"/>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Data </a:t>
            </a:r>
            <a:r>
              <a:rPr lang="en-US" sz="4000" dirty="0" smtClean="0">
                <a:latin typeface="Bahnschrift Light Condensed" panose="020B0502040204020203" pitchFamily="34" charset="0"/>
                <a:cs typeface="Times New Roman" panose="02020603050405020304" pitchFamily="18" charset="0"/>
              </a:rPr>
              <a:t>and Method</a:t>
            </a:r>
            <a:endParaRPr lang="id-ID" dirty="0">
              <a:latin typeface="Bahnschrift Light Condensed" panose="020B0502040204020203" pitchFamily="34" charset="0"/>
            </a:endParaRPr>
          </a:p>
        </p:txBody>
      </p:sp>
      <p:pic>
        <p:nvPicPr>
          <p:cNvPr id="5" name="Picture 4"/>
          <p:cNvPicPr>
            <a:picLocks noChangeAspect="1"/>
          </p:cNvPicPr>
          <p:nvPr/>
        </p:nvPicPr>
        <p:blipFill>
          <a:blip r:embed="rId4"/>
          <a:stretch>
            <a:fillRect/>
          </a:stretch>
        </p:blipFill>
        <p:spPr>
          <a:xfrm>
            <a:off x="6030474" y="1581283"/>
            <a:ext cx="5293808" cy="701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6030474" y="2490216"/>
            <a:ext cx="5293808" cy="2644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6580909" y="2467743"/>
            <a:ext cx="762000" cy="2769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19"/>
          <p:cNvSpPr/>
          <p:nvPr/>
        </p:nvSpPr>
        <p:spPr>
          <a:xfrm>
            <a:off x="8797639" y="2467743"/>
            <a:ext cx="526471" cy="2769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p:cNvSpPr txBox="1"/>
          <p:nvPr/>
        </p:nvSpPr>
        <p:spPr>
          <a:xfrm>
            <a:off x="6580909" y="5375558"/>
            <a:ext cx="762000" cy="553998"/>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sz="3000" b="1" dirty="0" smtClean="0">
                <a:latin typeface="Bahnschrift" panose="020B0502040204020203" pitchFamily="34" charset="0"/>
              </a:rPr>
              <a:t>1</a:t>
            </a:r>
            <a:endParaRPr lang="en-ID" sz="3000" b="1" dirty="0">
              <a:latin typeface="Bahnschrift" panose="020B0502040204020203" pitchFamily="34" charset="0"/>
            </a:endParaRPr>
          </a:p>
        </p:txBody>
      </p:sp>
      <p:sp>
        <p:nvSpPr>
          <p:cNvPr id="22" name="TextBox 21"/>
          <p:cNvSpPr txBox="1"/>
          <p:nvPr/>
        </p:nvSpPr>
        <p:spPr>
          <a:xfrm>
            <a:off x="8797639" y="5375558"/>
            <a:ext cx="526471" cy="553998"/>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sz="3000" b="1" dirty="0" smtClean="0">
                <a:latin typeface="Bahnschrift" panose="020B0502040204020203" pitchFamily="34" charset="0"/>
              </a:rPr>
              <a:t>2</a:t>
            </a:r>
            <a:endParaRPr lang="en-ID" sz="3000" b="1" dirty="0">
              <a:latin typeface="Bahnschrift" panose="020B0502040204020203" pitchFamily="34" charset="0"/>
            </a:endParaRPr>
          </a:p>
        </p:txBody>
      </p:sp>
      <p:sp>
        <p:nvSpPr>
          <p:cNvPr id="11" name="TextBox 10"/>
          <p:cNvSpPr txBox="1"/>
          <p:nvPr/>
        </p:nvSpPr>
        <p:spPr>
          <a:xfrm>
            <a:off x="1287140" y="1622848"/>
            <a:ext cx="4379369" cy="4154984"/>
          </a:xfrm>
          <a:prstGeom prst="rect">
            <a:avLst/>
          </a:prstGeom>
          <a:noFill/>
        </p:spPr>
        <p:txBody>
          <a:bodyPr wrap="square" rtlCol="0">
            <a:spAutoFit/>
          </a:bodyPr>
          <a:lstStyle/>
          <a:p>
            <a:endParaRPr lang="en-ID" sz="2400" dirty="0" smtClean="0">
              <a:latin typeface="Bahnschrift" panose="020B0502040204020203" pitchFamily="34" charset="0"/>
            </a:endParaRPr>
          </a:p>
          <a:p>
            <a:r>
              <a:rPr lang="en-ID" sz="2400" dirty="0" smtClean="0">
                <a:latin typeface="Bahnschrift" panose="020B0502040204020203" pitchFamily="34" charset="0"/>
              </a:rPr>
              <a:t>Data </a:t>
            </a:r>
            <a:r>
              <a:rPr lang="en-ID" sz="2400" dirty="0" smtClean="0">
                <a:latin typeface="Bahnschrift" panose="020B0502040204020203" pitchFamily="34" charset="0"/>
              </a:rPr>
              <a:t>Well-Log ConocoPhillips </a:t>
            </a:r>
            <a:r>
              <a:rPr lang="en-ID" sz="2400" dirty="0" smtClean="0">
                <a:latin typeface="Bahnschrift" panose="020B0502040204020203" pitchFamily="34" charset="0"/>
              </a:rPr>
              <a:t>Interpretation (Browse </a:t>
            </a:r>
            <a:r>
              <a:rPr lang="en-ID" sz="2400" dirty="0" smtClean="0">
                <a:latin typeface="Bahnschrift" panose="020B0502040204020203" pitchFamily="34" charset="0"/>
              </a:rPr>
              <a:t>Basin) Pty Ltd </a:t>
            </a:r>
            <a:r>
              <a:rPr lang="en-ID" sz="2400" dirty="0" smtClean="0">
                <a:latin typeface="Bahnschrift" panose="020B0502040204020203" pitchFamily="34" charset="0"/>
                <a:sym typeface="Wingdings" panose="05000000000000000000" pitchFamily="2" charset="2"/>
              </a:rPr>
              <a:t> </a:t>
            </a:r>
            <a:r>
              <a:rPr lang="en-ID" sz="2400" dirty="0" smtClean="0">
                <a:latin typeface="Bahnschrift" panose="020B0502040204020203" pitchFamily="34" charset="0"/>
                <a:sym typeface="Wingdings" panose="05000000000000000000" pitchFamily="2" charset="2"/>
              </a:rPr>
              <a:t>PDF Format</a:t>
            </a:r>
            <a:endParaRPr lang="en-ID" sz="2400" dirty="0" smtClean="0">
              <a:latin typeface="Bahnschrift" panose="020B0502040204020203" pitchFamily="34" charset="0"/>
              <a:sym typeface="Wingdings" panose="05000000000000000000" pitchFamily="2" charset="2"/>
            </a:endParaRPr>
          </a:p>
          <a:p>
            <a:endParaRPr lang="en-ID" sz="2400" dirty="0">
              <a:latin typeface="Bahnschrift" panose="020B0502040204020203" pitchFamily="34" charset="0"/>
              <a:sym typeface="Wingdings" panose="05000000000000000000" pitchFamily="2" charset="2"/>
            </a:endParaRPr>
          </a:p>
          <a:p>
            <a:r>
              <a:rPr lang="en-ID" sz="2400" dirty="0" smtClean="0">
                <a:latin typeface="Bahnschrift" panose="020B0502040204020203" pitchFamily="34" charset="0"/>
              </a:rPr>
              <a:t>The Log Used for this Research</a:t>
            </a:r>
            <a:r>
              <a:rPr lang="en-ID" sz="2400" dirty="0" smtClean="0">
                <a:latin typeface="Bahnschrift" panose="020B0502040204020203" pitchFamily="34" charset="0"/>
              </a:rPr>
              <a:t>:</a:t>
            </a:r>
            <a:endParaRPr lang="en-ID" sz="2400" dirty="0" smtClean="0">
              <a:latin typeface="Bahnschrift" panose="020B0502040204020203" pitchFamily="34" charset="0"/>
            </a:endParaRPr>
          </a:p>
          <a:p>
            <a:endParaRPr lang="en-ID" sz="2400" dirty="0">
              <a:latin typeface="Bahnschrift" panose="020B0502040204020203" pitchFamily="34" charset="0"/>
            </a:endParaRPr>
          </a:p>
          <a:p>
            <a:pPr marL="457200" indent="-457200">
              <a:buAutoNum type="arabicPeriod"/>
            </a:pPr>
            <a:r>
              <a:rPr lang="en-ID" sz="2400" dirty="0" smtClean="0">
                <a:latin typeface="Bahnschrift" panose="020B0502040204020203" pitchFamily="34" charset="0"/>
              </a:rPr>
              <a:t>Gamma Ray Log</a:t>
            </a:r>
          </a:p>
          <a:p>
            <a:pPr marL="457200" indent="-457200">
              <a:buAutoNum type="arabicPeriod"/>
            </a:pPr>
            <a:r>
              <a:rPr lang="en-ID" sz="2400" dirty="0" smtClean="0">
                <a:latin typeface="Bahnschrift" panose="020B0502040204020203" pitchFamily="34" charset="0"/>
              </a:rPr>
              <a:t>Density Log</a:t>
            </a:r>
            <a:r>
              <a:rPr lang="en-ID" sz="2400" dirty="0">
                <a:latin typeface="Bahnschrift" panose="020B0502040204020203" pitchFamily="34" charset="0"/>
              </a:rPr>
              <a:t/>
            </a:r>
            <a:br>
              <a:rPr lang="en-ID" sz="2400" dirty="0">
                <a:latin typeface="Bahnschrift" panose="020B0502040204020203" pitchFamily="34" charset="0"/>
              </a:rPr>
            </a:br>
            <a:r>
              <a:rPr lang="en-ID" sz="2400" dirty="0" smtClean="0">
                <a:latin typeface="Bahnschrift" panose="020B0502040204020203" pitchFamily="34" charset="0"/>
              </a:rPr>
              <a:t>Neutron Porosity Log</a:t>
            </a:r>
          </a:p>
        </p:txBody>
      </p:sp>
    </p:spTree>
    <p:extLst>
      <p:ext uri="{BB962C8B-B14F-4D97-AF65-F5344CB8AC3E}">
        <p14:creationId xmlns:p14="http://schemas.microsoft.com/office/powerpoint/2010/main" val="22331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5" y="117051"/>
            <a:ext cx="1076019" cy="538161"/>
          </a:xfrm>
          <a:prstGeom prst="rect">
            <a:avLst/>
          </a:prstGeom>
        </p:spPr>
      </p:pic>
      <p:sp>
        <p:nvSpPr>
          <p:cNvPr id="18" name="TextBox 17"/>
          <p:cNvSpPr txBox="1"/>
          <p:nvPr/>
        </p:nvSpPr>
        <p:spPr>
          <a:xfrm>
            <a:off x="1287140" y="864880"/>
            <a:ext cx="5197507" cy="2169825"/>
          </a:xfrm>
          <a:prstGeom prst="rect">
            <a:avLst/>
          </a:prstGeom>
          <a:noFill/>
        </p:spPr>
        <p:txBody>
          <a:bodyPr wrap="square" rtlCol="0">
            <a:spAutoFit/>
          </a:bodyPr>
          <a:lstStyle/>
          <a:p>
            <a:pPr algn="just">
              <a:spcAft>
                <a:spcPts val="600"/>
              </a:spcAft>
            </a:pPr>
            <a:r>
              <a:rPr lang="en-US" sz="3000" b="1" dirty="0" smtClean="0">
                <a:latin typeface="Bahnschrift" panose="020B0502040204020203" pitchFamily="34" charset="0"/>
                <a:cs typeface="Arial" panose="020B0604020202020204" pitchFamily="34" charset="0"/>
              </a:rPr>
              <a:t>INTERPRETED WELL LOG</a:t>
            </a:r>
            <a:endParaRPr lang="en-US" sz="3000" b="1" dirty="0">
              <a:latin typeface="Bahnschrift" panose="020B0502040204020203" pitchFamily="34" charset="0"/>
              <a:cs typeface="Arial" panose="020B0604020202020204" pitchFamily="34" charset="0"/>
            </a:endParaRPr>
          </a:p>
          <a:p>
            <a:pPr algn="just">
              <a:spcAft>
                <a:spcPts val="600"/>
              </a:spcAft>
            </a:pPr>
            <a:endParaRPr lang="en-US" sz="3000" b="1" dirty="0" smtClean="0">
              <a:latin typeface="Bahnschrift" panose="020B0502040204020203" pitchFamily="34" charset="0"/>
              <a:cs typeface="Arial" panose="020B0604020202020204" pitchFamily="34" charset="0"/>
            </a:endParaRPr>
          </a:p>
          <a:p>
            <a:pPr algn="just">
              <a:spcAft>
                <a:spcPts val="600"/>
              </a:spcAft>
            </a:pPr>
            <a:endParaRPr lang="en-ID" sz="3000" dirty="0">
              <a:latin typeface="Bahnschrift" panose="020B0502040204020203" pitchFamily="34" charset="0"/>
            </a:endParaRPr>
          </a:p>
          <a:p>
            <a:pPr algn="just">
              <a:spcAft>
                <a:spcPts val="600"/>
              </a:spcAft>
            </a:pPr>
            <a:endParaRPr lang="en-ID" sz="3000" dirty="0">
              <a:latin typeface="Bahnschrift" panose="020B0502040204020203" pitchFamily="34" charset="0"/>
              <a:cs typeface="Bahnschrift" panose="020B0502040204020203" charset="0"/>
            </a:endParaRPr>
          </a:p>
        </p:txBody>
      </p:sp>
      <p:sp>
        <p:nvSpPr>
          <p:cNvPr id="19" name="TextBox 18"/>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Data </a:t>
            </a:r>
            <a:r>
              <a:rPr lang="en-US" sz="4000" dirty="0" smtClean="0">
                <a:latin typeface="Bahnschrift Light Condensed" panose="020B0502040204020203" pitchFamily="34" charset="0"/>
                <a:cs typeface="Times New Roman" panose="02020603050405020304" pitchFamily="18" charset="0"/>
              </a:rPr>
              <a:t>and Method</a:t>
            </a:r>
            <a:endParaRPr lang="id-ID" dirty="0">
              <a:latin typeface="Bahnschrift Light Condensed" panose="020B0502040204020203" pitchFamily="34" charset="0"/>
            </a:endParaRPr>
          </a:p>
        </p:txBody>
      </p:sp>
      <p:pic>
        <p:nvPicPr>
          <p:cNvPr id="5" name="Picture 4"/>
          <p:cNvPicPr>
            <a:picLocks noChangeAspect="1"/>
          </p:cNvPicPr>
          <p:nvPr/>
        </p:nvPicPr>
        <p:blipFill>
          <a:blip r:embed="rId4"/>
          <a:stretch>
            <a:fillRect/>
          </a:stretch>
        </p:blipFill>
        <p:spPr>
          <a:xfrm>
            <a:off x="1167530" y="2481836"/>
            <a:ext cx="4888097" cy="647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1167530" y="3390769"/>
            <a:ext cx="4888100" cy="2442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1167530" y="1773382"/>
            <a:ext cx="4888097" cy="430887"/>
          </a:xfrm>
          <a:prstGeom prst="rect">
            <a:avLst/>
          </a:prstGeom>
          <a:noFill/>
        </p:spPr>
        <p:txBody>
          <a:bodyPr wrap="square" rtlCol="0">
            <a:spAutoFit/>
          </a:bodyPr>
          <a:lstStyle/>
          <a:p>
            <a:pPr algn="ctr"/>
            <a:r>
              <a:rPr lang="en-ID" sz="2200" dirty="0" smtClean="0">
                <a:latin typeface="Bahnschrift" panose="020B0502040204020203" pitchFamily="34" charset="0"/>
              </a:rPr>
              <a:t>TRAINING DATA : </a:t>
            </a:r>
            <a:r>
              <a:rPr lang="en-ID" sz="2200" dirty="0" smtClean="0">
                <a:latin typeface="Bahnschrift" panose="020B0502040204020203" pitchFamily="34" charset="0"/>
              </a:rPr>
              <a:t>POSEIDON 1</a:t>
            </a:r>
            <a:endParaRPr lang="en-ID" sz="2200" dirty="0">
              <a:latin typeface="Bahnschrift" panose="020B0502040204020203" pitchFamily="34" charset="0"/>
            </a:endParaRPr>
          </a:p>
        </p:txBody>
      </p:sp>
      <p:sp>
        <p:nvSpPr>
          <p:cNvPr id="21" name="TextBox 20"/>
          <p:cNvSpPr txBox="1"/>
          <p:nvPr/>
        </p:nvSpPr>
        <p:spPr>
          <a:xfrm>
            <a:off x="6598519" y="1773380"/>
            <a:ext cx="4888097" cy="430887"/>
          </a:xfrm>
          <a:prstGeom prst="rect">
            <a:avLst/>
          </a:prstGeom>
          <a:noFill/>
        </p:spPr>
        <p:txBody>
          <a:bodyPr wrap="square" rtlCol="0">
            <a:spAutoFit/>
          </a:bodyPr>
          <a:lstStyle/>
          <a:p>
            <a:pPr algn="ctr"/>
            <a:r>
              <a:rPr lang="en-ID" sz="2200" dirty="0" smtClean="0">
                <a:latin typeface="Bahnschrift" panose="020B0502040204020203" pitchFamily="34" charset="0"/>
              </a:rPr>
              <a:t>TEST DATA </a:t>
            </a:r>
            <a:r>
              <a:rPr lang="en-ID" sz="2200" dirty="0" smtClean="0">
                <a:latin typeface="Bahnschrift" panose="020B0502040204020203" pitchFamily="34" charset="0"/>
              </a:rPr>
              <a:t>: POSEIDON 2</a:t>
            </a:r>
            <a:endParaRPr lang="en-ID" sz="2200" dirty="0">
              <a:latin typeface="Bahnschrift" panose="020B0502040204020203" pitchFamily="34" charset="0"/>
            </a:endParaRPr>
          </a:p>
        </p:txBody>
      </p:sp>
      <p:pic>
        <p:nvPicPr>
          <p:cNvPr id="12" name="Picture 11"/>
          <p:cNvPicPr>
            <a:picLocks noChangeAspect="1"/>
          </p:cNvPicPr>
          <p:nvPr/>
        </p:nvPicPr>
        <p:blipFill>
          <a:blip r:embed="rId6"/>
          <a:stretch>
            <a:fillRect/>
          </a:stretch>
        </p:blipFill>
        <p:spPr>
          <a:xfrm>
            <a:off x="6484647" y="2472962"/>
            <a:ext cx="5085298" cy="650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7"/>
          <a:stretch>
            <a:fillRect/>
          </a:stretch>
        </p:blipFill>
        <p:spPr>
          <a:xfrm>
            <a:off x="6484648" y="3370953"/>
            <a:ext cx="5107078" cy="2489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8974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0" y="117051"/>
            <a:ext cx="1076019" cy="538161"/>
          </a:xfrm>
          <a:prstGeom prst="rect">
            <a:avLst/>
          </a:prstGeom>
        </p:spPr>
      </p:pic>
      <p:sp>
        <p:nvSpPr>
          <p:cNvPr id="18" name="TextBox 17"/>
          <p:cNvSpPr txBox="1"/>
          <p:nvPr/>
        </p:nvSpPr>
        <p:spPr>
          <a:xfrm>
            <a:off x="1287139" y="795605"/>
            <a:ext cx="7108715" cy="1954381"/>
          </a:xfrm>
          <a:prstGeom prst="rect">
            <a:avLst/>
          </a:prstGeom>
          <a:noFill/>
        </p:spPr>
        <p:txBody>
          <a:bodyPr wrap="square" rtlCol="0">
            <a:spAutoFit/>
          </a:bodyPr>
          <a:lstStyle/>
          <a:p>
            <a:pPr algn="just">
              <a:spcAft>
                <a:spcPts val="600"/>
              </a:spcAft>
            </a:pPr>
            <a:r>
              <a:rPr lang="en-US" sz="2800" b="1" dirty="0" smtClean="0">
                <a:latin typeface="Bahnschrift" panose="020B0502040204020203" pitchFamily="34" charset="0"/>
                <a:cs typeface="Arial" panose="020B0604020202020204" pitchFamily="34" charset="0"/>
              </a:rPr>
              <a:t>DIGITATION AND DATA CONCATENATING</a:t>
            </a:r>
            <a:endParaRPr lang="en-US" sz="2800" b="1" dirty="0">
              <a:latin typeface="Bahnschrift" panose="020B0502040204020203" pitchFamily="34" charset="0"/>
              <a:cs typeface="Arial" panose="020B0604020202020204" pitchFamily="34" charset="0"/>
            </a:endParaRPr>
          </a:p>
          <a:p>
            <a:pPr algn="just">
              <a:spcAft>
                <a:spcPts val="600"/>
              </a:spcAft>
            </a:pPr>
            <a:endParaRPr lang="en-US" sz="2800" b="1" dirty="0" smtClean="0">
              <a:latin typeface="Bahnschrift" panose="020B0502040204020203" pitchFamily="34" charset="0"/>
              <a:cs typeface="Arial" panose="020B0604020202020204" pitchFamily="34" charset="0"/>
            </a:endParaRPr>
          </a:p>
          <a:p>
            <a:pPr algn="just">
              <a:spcAft>
                <a:spcPts val="600"/>
              </a:spcAft>
            </a:pPr>
            <a:endParaRPr lang="en-ID" dirty="0">
              <a:latin typeface="Bahnschrift" panose="020B0502040204020203" pitchFamily="34" charset="0"/>
            </a:endParaRPr>
          </a:p>
          <a:p>
            <a:pPr algn="just">
              <a:spcAft>
                <a:spcPts val="600"/>
              </a:spcAft>
            </a:pPr>
            <a:endParaRPr lang="en-ID" sz="3200" dirty="0">
              <a:latin typeface="Bahnschrift" panose="020B0502040204020203" pitchFamily="34" charset="0"/>
              <a:cs typeface="Bahnschrift" panose="020B0502040204020203" charset="0"/>
            </a:endParaRPr>
          </a:p>
        </p:txBody>
      </p:sp>
      <p:pic>
        <p:nvPicPr>
          <p:cNvPr id="2" name="Picture 1"/>
          <p:cNvPicPr>
            <a:picLocks noChangeAspect="1"/>
          </p:cNvPicPr>
          <p:nvPr/>
        </p:nvPicPr>
        <p:blipFill>
          <a:blip r:embed="rId4"/>
          <a:stretch>
            <a:fillRect/>
          </a:stretch>
        </p:blipFill>
        <p:spPr>
          <a:xfrm>
            <a:off x="1400664" y="1526924"/>
            <a:ext cx="3224650" cy="2584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738838" y="2316330"/>
            <a:ext cx="477672" cy="707886"/>
          </a:xfrm>
          <a:prstGeom prst="rect">
            <a:avLst/>
          </a:prstGeom>
          <a:noFill/>
        </p:spPr>
        <p:txBody>
          <a:bodyPr wrap="square" rtlCol="0">
            <a:spAutoFit/>
          </a:bodyPr>
          <a:lstStyle/>
          <a:p>
            <a:r>
              <a:rPr lang="en-ID" sz="4000" b="1" dirty="0" smtClean="0">
                <a:latin typeface="Arial" panose="020B0604020202020204" pitchFamily="34" charset="0"/>
                <a:cs typeface="Arial" panose="020B0604020202020204" pitchFamily="34" charset="0"/>
              </a:rPr>
              <a:t>+</a:t>
            </a:r>
            <a:endParaRPr lang="en-ID" sz="4000" b="1" dirty="0">
              <a:latin typeface="Arial" panose="020B0604020202020204" pitchFamily="34" charset="0"/>
              <a:cs typeface="Arial" panose="020B0604020202020204" pitchFamily="34" charset="0"/>
            </a:endParaRPr>
          </a:p>
        </p:txBody>
      </p:sp>
      <p:pic>
        <p:nvPicPr>
          <p:cNvPr id="19" name="Picture 18"/>
          <p:cNvPicPr>
            <a:picLocks noChangeAspect="1"/>
          </p:cNvPicPr>
          <p:nvPr/>
        </p:nvPicPr>
        <p:blipFill rotWithShape="1">
          <a:blip r:embed="rId5"/>
          <a:srcRect t="4909"/>
          <a:stretch/>
        </p:blipFill>
        <p:spPr>
          <a:xfrm>
            <a:off x="5335639" y="1496287"/>
            <a:ext cx="4552803" cy="2524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p:cNvSpPr txBox="1"/>
          <p:nvPr/>
        </p:nvSpPr>
        <p:spPr>
          <a:xfrm>
            <a:off x="1344763" y="4887136"/>
            <a:ext cx="477672" cy="707886"/>
          </a:xfrm>
          <a:prstGeom prst="rect">
            <a:avLst/>
          </a:prstGeom>
          <a:noFill/>
        </p:spPr>
        <p:txBody>
          <a:bodyPr wrap="square" rtlCol="0">
            <a:spAutoFit/>
          </a:bodyPr>
          <a:lstStyle/>
          <a:p>
            <a:r>
              <a:rPr lang="en-ID" sz="4000" b="1" dirty="0">
                <a:latin typeface="Arial" panose="020B0604020202020204" pitchFamily="34" charset="0"/>
                <a:cs typeface="Arial" panose="020B0604020202020204" pitchFamily="34" charset="0"/>
              </a:rPr>
              <a:t>=</a:t>
            </a:r>
          </a:p>
        </p:txBody>
      </p:sp>
      <p:sp>
        <p:nvSpPr>
          <p:cNvPr id="10" name="Rectangle 9"/>
          <p:cNvSpPr/>
          <p:nvPr/>
        </p:nvSpPr>
        <p:spPr>
          <a:xfrm>
            <a:off x="2433785" y="1387587"/>
            <a:ext cx="457200" cy="2917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p:cNvSpPr/>
          <p:nvPr/>
        </p:nvSpPr>
        <p:spPr>
          <a:xfrm>
            <a:off x="5723171" y="1468581"/>
            <a:ext cx="877448" cy="2643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Rectangle 33"/>
          <p:cNvSpPr/>
          <p:nvPr/>
        </p:nvSpPr>
        <p:spPr>
          <a:xfrm>
            <a:off x="9020545" y="1468575"/>
            <a:ext cx="877448" cy="2643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35" name="Table 13">
            <a:extLst>
              <a:ext uri="{FF2B5EF4-FFF2-40B4-BE49-F238E27FC236}">
                <a16:creationId xmlns:a16="http://schemas.microsoft.com/office/drawing/2014/main" id="{3E4EE577-9F93-41FE-B669-8AACBCDBC84B}"/>
              </a:ext>
            </a:extLst>
          </p:cNvPr>
          <p:cNvGraphicFramePr>
            <a:graphicFrameLocks noGrp="1"/>
          </p:cNvGraphicFramePr>
          <p:nvPr>
            <p:extLst>
              <p:ext uri="{D42A27DB-BD31-4B8C-83A1-F6EECF244321}">
                <p14:modId xmlns:p14="http://schemas.microsoft.com/office/powerpoint/2010/main" val="1266408271"/>
              </p:ext>
            </p:extLst>
          </p:nvPr>
        </p:nvGraphicFramePr>
        <p:xfrm>
          <a:off x="2024000" y="4246071"/>
          <a:ext cx="3836472" cy="2197311"/>
        </p:xfrm>
        <a:graphic>
          <a:graphicData uri="http://schemas.openxmlformats.org/drawingml/2006/table">
            <a:tbl>
              <a:tblPr firstRow="1" bandRow="1">
                <a:tableStyleId>{5C22544A-7EE6-4342-B048-85BDC9FD1C3A}</a:tableStyleId>
              </a:tblPr>
              <a:tblGrid>
                <a:gridCol w="1278824">
                  <a:extLst>
                    <a:ext uri="{9D8B030D-6E8A-4147-A177-3AD203B41FA5}">
                      <a16:colId xmlns:a16="http://schemas.microsoft.com/office/drawing/2014/main" val="3526608677"/>
                    </a:ext>
                  </a:extLst>
                </a:gridCol>
                <a:gridCol w="1278824">
                  <a:extLst>
                    <a:ext uri="{9D8B030D-6E8A-4147-A177-3AD203B41FA5}">
                      <a16:colId xmlns:a16="http://schemas.microsoft.com/office/drawing/2014/main" val="3605990077"/>
                    </a:ext>
                  </a:extLst>
                </a:gridCol>
                <a:gridCol w="1278824">
                  <a:extLst>
                    <a:ext uri="{9D8B030D-6E8A-4147-A177-3AD203B41FA5}">
                      <a16:colId xmlns:a16="http://schemas.microsoft.com/office/drawing/2014/main" val="3229072612"/>
                    </a:ext>
                  </a:extLst>
                </a:gridCol>
              </a:tblGrid>
              <a:tr h="296809">
                <a:tc>
                  <a:txBody>
                    <a:bodyPr/>
                    <a:lstStyle/>
                    <a:p>
                      <a:pPr algn="ct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Bahnschrift" panose="020B0502040204020203" pitchFamily="34" charset="0"/>
                        </a:rPr>
                        <a:t>Min</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Bahnschrift" panose="020B0502040204020203" pitchFamily="34" charset="0"/>
                        </a:rPr>
                        <a:t>Max</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8556558"/>
                  </a:ext>
                </a:extLst>
              </a:tr>
              <a:tr h="296809">
                <a:tc>
                  <a:txBody>
                    <a:bodyPr/>
                    <a:lstStyle/>
                    <a:p>
                      <a:pPr algn="ctr"/>
                      <a:r>
                        <a:rPr lang="en-US" sz="1400" dirty="0">
                          <a:latin typeface="Bahnschrift" panose="020B0502040204020203" pitchFamily="34" charset="0"/>
                        </a:rPr>
                        <a:t>Depth</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Bahnschrift" panose="020B0502040204020203" pitchFamily="34" charset="0"/>
                        </a:rPr>
                        <a:t>3887 </a:t>
                      </a:r>
                      <a:r>
                        <a:rPr lang="en-US" sz="1400" dirty="0">
                          <a:latin typeface="Bahnschrift" panose="020B0502040204020203" pitchFamily="34" charset="0"/>
                        </a:rPr>
                        <a:t>m</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Bahnschrift" panose="020B0502040204020203" pitchFamily="34" charset="0"/>
                        </a:rPr>
                        <a:t>5104.5 </a:t>
                      </a:r>
                      <a:r>
                        <a:rPr lang="en-US" sz="1400" dirty="0">
                          <a:latin typeface="Bahnschrift" panose="020B0502040204020203" pitchFamily="34" charset="0"/>
                        </a:rPr>
                        <a:t>m</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880134"/>
                  </a:ext>
                </a:extLst>
              </a:tr>
              <a:tr h="296809">
                <a:tc>
                  <a:txBody>
                    <a:bodyPr/>
                    <a:lstStyle/>
                    <a:p>
                      <a:pPr algn="ctr"/>
                      <a:r>
                        <a:rPr lang="en-US" sz="1400" dirty="0">
                          <a:latin typeface="Bahnschrift" panose="020B0502040204020203" pitchFamily="34" charset="0"/>
                        </a:rPr>
                        <a:t>GR</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7.136 API</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198.63 API</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419156"/>
                  </a:ext>
                </a:extLst>
              </a:tr>
              <a:tr h="296809">
                <a:tc>
                  <a:txBody>
                    <a:bodyPr/>
                    <a:lstStyle/>
                    <a:p>
                      <a:pPr algn="ctr"/>
                      <a:r>
                        <a:rPr lang="en-US" sz="1400" dirty="0" smtClean="0">
                          <a:latin typeface="Bahnschrift" panose="020B0502040204020203" pitchFamily="34" charset="0"/>
                        </a:rPr>
                        <a:t>RHOB</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1.44 g/cm3</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3.03 g/cm3</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998698"/>
                  </a:ext>
                </a:extLst>
              </a:tr>
              <a:tr h="296809">
                <a:tc>
                  <a:txBody>
                    <a:bodyPr/>
                    <a:lstStyle/>
                    <a:p>
                      <a:pPr algn="ctr"/>
                      <a:r>
                        <a:rPr lang="en-US" sz="1400" dirty="0" smtClean="0">
                          <a:latin typeface="Bahnschrift" panose="020B0502040204020203" pitchFamily="34" charset="0"/>
                        </a:rPr>
                        <a:t>NPHI</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1.04</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50.19</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668604"/>
                  </a:ext>
                </a:extLst>
              </a:tr>
              <a:tr h="512301">
                <a:tc>
                  <a:txBody>
                    <a:bodyPr/>
                    <a:lstStyle/>
                    <a:p>
                      <a:pPr algn="ctr"/>
                      <a:r>
                        <a:rPr lang="en-US" sz="1400" dirty="0" err="1" smtClean="0">
                          <a:latin typeface="Bahnschrift" panose="020B0502040204020203" pitchFamily="34" charset="0"/>
                        </a:rPr>
                        <a:t>Lithoogy</a:t>
                      </a:r>
                      <a:r>
                        <a:rPr lang="en-US" sz="1400" dirty="0" smtClean="0">
                          <a:latin typeface="Bahnschrift" panose="020B0502040204020203" pitchFamily="34" charset="0"/>
                        </a:rPr>
                        <a:t> </a:t>
                      </a:r>
                      <a:r>
                        <a:rPr lang="en-US" sz="1400" dirty="0">
                          <a:latin typeface="Bahnschrift" panose="020B0502040204020203" pitchFamily="34" charset="0"/>
                        </a:rPr>
                        <a:t>(after simplification)</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GB" sz="1400" dirty="0" err="1" smtClean="0">
                          <a:latin typeface="Bahnschrift" panose="020B0502040204020203" pitchFamily="34" charset="0"/>
                        </a:rPr>
                        <a:t>Calcilutite</a:t>
                      </a:r>
                      <a:r>
                        <a:rPr lang="en-GB" sz="1400" baseline="0" dirty="0" smtClean="0">
                          <a:latin typeface="Bahnschrift" panose="020B0502040204020203" pitchFamily="34" charset="0"/>
                        </a:rPr>
                        <a:t> Claystone Sandstone Siltstone Volcanic</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416281"/>
                  </a:ext>
                </a:extLst>
              </a:tr>
            </a:tbl>
          </a:graphicData>
        </a:graphic>
      </p:graphicFrame>
      <p:graphicFrame>
        <p:nvGraphicFramePr>
          <p:cNvPr id="36" name="Table 13">
            <a:extLst>
              <a:ext uri="{FF2B5EF4-FFF2-40B4-BE49-F238E27FC236}">
                <a16:creationId xmlns:a16="http://schemas.microsoft.com/office/drawing/2014/main" id="{3E4EE577-9F93-41FE-B669-8AACBCDBC84B}"/>
              </a:ext>
            </a:extLst>
          </p:cNvPr>
          <p:cNvGraphicFramePr>
            <a:graphicFrameLocks noGrp="1"/>
          </p:cNvGraphicFramePr>
          <p:nvPr>
            <p:extLst>
              <p:ext uri="{D42A27DB-BD31-4B8C-83A1-F6EECF244321}">
                <p14:modId xmlns:p14="http://schemas.microsoft.com/office/powerpoint/2010/main" val="3308679672"/>
              </p:ext>
            </p:extLst>
          </p:nvPr>
        </p:nvGraphicFramePr>
        <p:xfrm>
          <a:off x="6789956" y="4180983"/>
          <a:ext cx="3836472" cy="2345521"/>
        </p:xfrm>
        <a:graphic>
          <a:graphicData uri="http://schemas.openxmlformats.org/drawingml/2006/table">
            <a:tbl>
              <a:tblPr firstRow="1" bandRow="1">
                <a:tableStyleId>{5C22544A-7EE6-4342-B048-85BDC9FD1C3A}</a:tableStyleId>
              </a:tblPr>
              <a:tblGrid>
                <a:gridCol w="1278824">
                  <a:extLst>
                    <a:ext uri="{9D8B030D-6E8A-4147-A177-3AD203B41FA5}">
                      <a16:colId xmlns:a16="http://schemas.microsoft.com/office/drawing/2014/main" val="3526608677"/>
                    </a:ext>
                  </a:extLst>
                </a:gridCol>
                <a:gridCol w="1278824">
                  <a:extLst>
                    <a:ext uri="{9D8B030D-6E8A-4147-A177-3AD203B41FA5}">
                      <a16:colId xmlns:a16="http://schemas.microsoft.com/office/drawing/2014/main" val="3605990077"/>
                    </a:ext>
                  </a:extLst>
                </a:gridCol>
                <a:gridCol w="1278824">
                  <a:extLst>
                    <a:ext uri="{9D8B030D-6E8A-4147-A177-3AD203B41FA5}">
                      <a16:colId xmlns:a16="http://schemas.microsoft.com/office/drawing/2014/main" val="3229072612"/>
                    </a:ext>
                  </a:extLst>
                </a:gridCol>
              </a:tblGrid>
              <a:tr h="316829">
                <a:tc>
                  <a:txBody>
                    <a:bodyPr/>
                    <a:lstStyle/>
                    <a:p>
                      <a:pPr algn="ct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Bahnschrift" panose="020B0502040204020203" pitchFamily="34" charset="0"/>
                        </a:rPr>
                        <a:t>Min</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Bahnschrift" panose="020B0502040204020203" pitchFamily="34" charset="0"/>
                        </a:rPr>
                        <a:t>Max</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8556558"/>
                  </a:ext>
                </a:extLst>
              </a:tr>
              <a:tr h="316829">
                <a:tc>
                  <a:txBody>
                    <a:bodyPr/>
                    <a:lstStyle/>
                    <a:p>
                      <a:pPr algn="ctr"/>
                      <a:r>
                        <a:rPr lang="en-US" sz="1400" dirty="0">
                          <a:latin typeface="Bahnschrift" panose="020B0502040204020203" pitchFamily="34" charset="0"/>
                        </a:rPr>
                        <a:t>Depth</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Bahnschrift" panose="020B0502040204020203" pitchFamily="34" charset="0"/>
                        </a:rPr>
                        <a:t>4086 </a:t>
                      </a:r>
                      <a:r>
                        <a:rPr lang="en-US" sz="1400" dirty="0">
                          <a:latin typeface="Bahnschrift" panose="020B0502040204020203" pitchFamily="34" charset="0"/>
                        </a:rPr>
                        <a:t>m</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latin typeface="Bahnschrift" panose="020B0502040204020203" pitchFamily="34" charset="0"/>
                        </a:rPr>
                        <a:t>5297 </a:t>
                      </a:r>
                      <a:r>
                        <a:rPr lang="en-US" sz="1400" dirty="0">
                          <a:latin typeface="Bahnschrift" panose="020B0502040204020203" pitchFamily="34" charset="0"/>
                        </a:rPr>
                        <a:t>m</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880134"/>
                  </a:ext>
                </a:extLst>
              </a:tr>
              <a:tr h="316829">
                <a:tc>
                  <a:txBody>
                    <a:bodyPr/>
                    <a:lstStyle/>
                    <a:p>
                      <a:pPr algn="ctr"/>
                      <a:r>
                        <a:rPr lang="en-US" sz="1400" dirty="0">
                          <a:latin typeface="Bahnschrift" panose="020B0502040204020203" pitchFamily="34" charset="0"/>
                        </a:rPr>
                        <a:t>GR</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5.37 API</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171.26 API</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419156"/>
                  </a:ext>
                </a:extLst>
              </a:tr>
              <a:tr h="316829">
                <a:tc>
                  <a:txBody>
                    <a:bodyPr/>
                    <a:lstStyle/>
                    <a:p>
                      <a:pPr algn="ctr"/>
                      <a:r>
                        <a:rPr lang="en-US" sz="1400" dirty="0" smtClean="0">
                          <a:latin typeface="Bahnschrift" panose="020B0502040204020203" pitchFamily="34" charset="0"/>
                        </a:rPr>
                        <a:t>RHOB</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1.52 g/cm3</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3.15 g/cm3</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998698"/>
                  </a:ext>
                </a:extLst>
              </a:tr>
              <a:tr h="316829">
                <a:tc>
                  <a:txBody>
                    <a:bodyPr/>
                    <a:lstStyle/>
                    <a:p>
                      <a:pPr algn="ctr"/>
                      <a:r>
                        <a:rPr lang="en-US" sz="1400" dirty="0" smtClean="0">
                          <a:latin typeface="Bahnschrift" panose="020B0502040204020203" pitchFamily="34" charset="0"/>
                        </a:rPr>
                        <a:t>NPHI</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3.69</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smtClean="0">
                          <a:latin typeface="Bahnschrift" panose="020B0502040204020203" pitchFamily="34" charset="0"/>
                        </a:rPr>
                        <a:t>70.17</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668604"/>
                  </a:ext>
                </a:extLst>
              </a:tr>
              <a:tr h="761376">
                <a:tc>
                  <a:txBody>
                    <a:bodyPr/>
                    <a:lstStyle/>
                    <a:p>
                      <a:pPr algn="ctr"/>
                      <a:r>
                        <a:rPr lang="en-US" sz="1400" dirty="0" smtClean="0">
                          <a:latin typeface="Bahnschrift" panose="020B0502040204020203" pitchFamily="34" charset="0"/>
                        </a:rPr>
                        <a:t>Lithology </a:t>
                      </a:r>
                      <a:r>
                        <a:rPr lang="en-US" sz="1400" dirty="0">
                          <a:latin typeface="Bahnschrift" panose="020B0502040204020203" pitchFamily="34" charset="0"/>
                        </a:rPr>
                        <a:t>(after simplification)</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GB" sz="1400" dirty="0" err="1" smtClean="0">
                          <a:latin typeface="Bahnschrift" panose="020B0502040204020203" pitchFamily="34" charset="0"/>
                        </a:rPr>
                        <a:t>Calcarenite</a:t>
                      </a:r>
                      <a:r>
                        <a:rPr lang="en-GB" sz="1400" baseline="0" dirty="0" smtClean="0">
                          <a:latin typeface="Bahnschrift" panose="020B0502040204020203" pitchFamily="34" charset="0"/>
                        </a:rPr>
                        <a:t> </a:t>
                      </a:r>
                      <a:r>
                        <a:rPr lang="en-GB" sz="1400" dirty="0" err="1" smtClean="0">
                          <a:latin typeface="Bahnschrift" panose="020B0502040204020203" pitchFamily="34" charset="0"/>
                        </a:rPr>
                        <a:t>Calcilutite</a:t>
                      </a:r>
                      <a:r>
                        <a:rPr lang="en-GB" sz="1400" dirty="0" smtClean="0">
                          <a:latin typeface="Bahnschrift" panose="020B0502040204020203" pitchFamily="34" charset="0"/>
                        </a:rPr>
                        <a:t> </a:t>
                      </a:r>
                      <a:r>
                        <a:rPr lang="en-GB" sz="1400" dirty="0" err="1" smtClean="0">
                          <a:latin typeface="Bahnschrift" panose="020B0502040204020203" pitchFamily="34" charset="0"/>
                        </a:rPr>
                        <a:t>Chert</a:t>
                      </a:r>
                      <a:r>
                        <a:rPr lang="en-GB" sz="1400" dirty="0" smtClean="0">
                          <a:latin typeface="Bahnschrift" panose="020B0502040204020203" pitchFamily="34" charset="0"/>
                        </a:rPr>
                        <a:t> Claystone</a:t>
                      </a:r>
                      <a:r>
                        <a:rPr lang="en-GB" sz="1400" baseline="0" dirty="0" smtClean="0">
                          <a:latin typeface="Bahnschrift" panose="020B0502040204020203" pitchFamily="34" charset="0"/>
                        </a:rPr>
                        <a:t> Sandstone Siltstone Volcanic</a:t>
                      </a: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400" dirty="0">
                        <a:latin typeface="Bahnschrift" panose="020B0502040204020203" pitchFamily="34" charset="0"/>
                      </a:endParaRPr>
                    </a:p>
                  </a:txBody>
                  <a:tcPr marL="73186" marR="73186" marT="36593" marB="365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416281"/>
                  </a:ext>
                </a:extLst>
              </a:tr>
            </a:tbl>
          </a:graphicData>
        </a:graphic>
      </p:graphicFrame>
      <p:sp>
        <p:nvSpPr>
          <p:cNvPr id="37" name="TextBox 36"/>
          <p:cNvSpPr txBox="1"/>
          <p:nvPr/>
        </p:nvSpPr>
        <p:spPr>
          <a:xfrm>
            <a:off x="1524000" y="6486337"/>
            <a:ext cx="4888097" cy="430887"/>
          </a:xfrm>
          <a:prstGeom prst="rect">
            <a:avLst/>
          </a:prstGeom>
          <a:noFill/>
        </p:spPr>
        <p:txBody>
          <a:bodyPr wrap="square" rtlCol="0">
            <a:spAutoFit/>
          </a:bodyPr>
          <a:lstStyle/>
          <a:p>
            <a:pPr algn="ctr"/>
            <a:r>
              <a:rPr lang="en-ID" sz="2200" dirty="0" smtClean="0">
                <a:latin typeface="Bahnschrift" panose="020B0502040204020203" pitchFamily="34" charset="0"/>
              </a:rPr>
              <a:t>TRAINING DATA </a:t>
            </a:r>
            <a:r>
              <a:rPr lang="en-ID" sz="2200" dirty="0" smtClean="0">
                <a:latin typeface="Bahnschrift" panose="020B0502040204020203" pitchFamily="34" charset="0"/>
              </a:rPr>
              <a:t>: POSEIDON 1</a:t>
            </a:r>
            <a:endParaRPr lang="en-ID" sz="2200" dirty="0">
              <a:latin typeface="Bahnschrift" panose="020B0502040204020203" pitchFamily="34" charset="0"/>
            </a:endParaRPr>
          </a:p>
        </p:txBody>
      </p:sp>
      <p:sp>
        <p:nvSpPr>
          <p:cNvPr id="38" name="TextBox 37"/>
          <p:cNvSpPr txBox="1"/>
          <p:nvPr/>
        </p:nvSpPr>
        <p:spPr>
          <a:xfrm>
            <a:off x="6268650" y="6514044"/>
            <a:ext cx="4888097" cy="430887"/>
          </a:xfrm>
          <a:prstGeom prst="rect">
            <a:avLst/>
          </a:prstGeom>
          <a:noFill/>
        </p:spPr>
        <p:txBody>
          <a:bodyPr wrap="square" rtlCol="0">
            <a:spAutoFit/>
          </a:bodyPr>
          <a:lstStyle/>
          <a:p>
            <a:pPr algn="ctr"/>
            <a:r>
              <a:rPr lang="en-ID" sz="2200" dirty="0" smtClean="0">
                <a:latin typeface="Bahnschrift" panose="020B0502040204020203" pitchFamily="34" charset="0"/>
              </a:rPr>
              <a:t>TEST DATA </a:t>
            </a:r>
            <a:r>
              <a:rPr lang="en-ID" sz="2200" dirty="0" smtClean="0">
                <a:latin typeface="Bahnschrift" panose="020B0502040204020203" pitchFamily="34" charset="0"/>
              </a:rPr>
              <a:t>: POSEIDON 2</a:t>
            </a:r>
            <a:endParaRPr lang="en-ID" sz="2200" dirty="0">
              <a:latin typeface="Bahnschrift" panose="020B0502040204020203" pitchFamily="34" charset="0"/>
            </a:endParaRPr>
          </a:p>
        </p:txBody>
      </p:sp>
      <p:sp>
        <p:nvSpPr>
          <p:cNvPr id="39" name="TextBox 38"/>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Data </a:t>
            </a:r>
            <a:r>
              <a:rPr lang="en-US" sz="4000" dirty="0" smtClean="0">
                <a:latin typeface="Bahnschrift Light Condensed" panose="020B0502040204020203" pitchFamily="34" charset="0"/>
                <a:cs typeface="Times New Roman" panose="02020603050405020304" pitchFamily="18" charset="0"/>
              </a:rPr>
              <a:t>and Method</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3940991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0" y="117051"/>
            <a:ext cx="1076019" cy="538161"/>
          </a:xfrm>
          <a:prstGeom prst="rect">
            <a:avLst/>
          </a:prstGeom>
        </p:spPr>
      </p:pic>
      <p:sp>
        <p:nvSpPr>
          <p:cNvPr id="18" name="TextBox 17"/>
          <p:cNvSpPr txBox="1"/>
          <p:nvPr/>
        </p:nvSpPr>
        <p:spPr>
          <a:xfrm>
            <a:off x="802214" y="795605"/>
            <a:ext cx="4874755" cy="1954381"/>
          </a:xfrm>
          <a:prstGeom prst="rect">
            <a:avLst/>
          </a:prstGeom>
          <a:noFill/>
        </p:spPr>
        <p:txBody>
          <a:bodyPr wrap="square" rtlCol="0">
            <a:spAutoFit/>
          </a:bodyPr>
          <a:lstStyle/>
          <a:p>
            <a:pPr algn="just">
              <a:spcAft>
                <a:spcPts val="600"/>
              </a:spcAft>
            </a:pPr>
            <a:r>
              <a:rPr lang="en-US" sz="2800" b="1" dirty="0" smtClean="0">
                <a:latin typeface="Bahnschrift" panose="020B0502040204020203" pitchFamily="34" charset="0"/>
                <a:cs typeface="Arial" panose="020B0604020202020204" pitchFamily="34" charset="0"/>
              </a:rPr>
              <a:t>LITHOLOGY SIMPLIFICATION</a:t>
            </a:r>
            <a:endParaRPr lang="en-US" sz="2800" b="1" dirty="0">
              <a:latin typeface="Bahnschrift" panose="020B0502040204020203" pitchFamily="34" charset="0"/>
              <a:cs typeface="Arial" panose="020B0604020202020204" pitchFamily="34" charset="0"/>
            </a:endParaRPr>
          </a:p>
          <a:p>
            <a:pPr algn="just">
              <a:spcAft>
                <a:spcPts val="600"/>
              </a:spcAft>
            </a:pPr>
            <a:endParaRPr lang="en-US" sz="2800" b="1" dirty="0" smtClean="0">
              <a:latin typeface="Bahnschrift" panose="020B0502040204020203" pitchFamily="34" charset="0"/>
              <a:cs typeface="Arial" panose="020B0604020202020204" pitchFamily="34" charset="0"/>
            </a:endParaRPr>
          </a:p>
          <a:p>
            <a:pPr algn="just">
              <a:spcAft>
                <a:spcPts val="600"/>
              </a:spcAft>
            </a:pPr>
            <a:endParaRPr lang="en-ID" dirty="0">
              <a:latin typeface="Bahnschrift" panose="020B0502040204020203" pitchFamily="34" charset="0"/>
            </a:endParaRPr>
          </a:p>
          <a:p>
            <a:pPr algn="just">
              <a:spcAft>
                <a:spcPts val="600"/>
              </a:spcAft>
            </a:pPr>
            <a:endParaRPr lang="en-ID" sz="3200" dirty="0">
              <a:latin typeface="Bahnschrift" panose="020B0502040204020203" pitchFamily="34" charset="0"/>
              <a:cs typeface="Bahnschrift" panose="020B0502040204020203" charset="0"/>
            </a:endParaRPr>
          </a:p>
        </p:txBody>
      </p:sp>
      <p:sp>
        <p:nvSpPr>
          <p:cNvPr id="39" name="TextBox 38"/>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Data </a:t>
            </a:r>
            <a:r>
              <a:rPr lang="en-US" sz="4000" dirty="0" smtClean="0">
                <a:latin typeface="Bahnschrift Light Condensed" panose="020B0502040204020203" pitchFamily="34" charset="0"/>
                <a:cs typeface="Times New Roman" panose="02020603050405020304" pitchFamily="18" charset="0"/>
              </a:rPr>
              <a:t>and</a:t>
            </a:r>
            <a:r>
              <a:rPr lang="en-US" sz="4000" dirty="0" smtClean="0">
                <a:latin typeface="Bahnschrift Light Condensed" panose="020B0502040204020203" pitchFamily="34" charset="0"/>
                <a:cs typeface="Times New Roman" panose="02020603050405020304" pitchFamily="18" charset="0"/>
              </a:rPr>
              <a:t> Method</a:t>
            </a:r>
            <a:endParaRPr lang="id-ID" dirty="0">
              <a:latin typeface="Bahnschrift Light Condensed" panose="020B0502040204020203" pitchFamily="34" charset="0"/>
            </a:endParaRPr>
          </a:p>
        </p:txBody>
      </p:sp>
      <p:grpSp>
        <p:nvGrpSpPr>
          <p:cNvPr id="20" name="Group 19"/>
          <p:cNvGrpSpPr/>
          <p:nvPr/>
        </p:nvGrpSpPr>
        <p:grpSpPr>
          <a:xfrm>
            <a:off x="1486928" y="6437870"/>
            <a:ext cx="9181068" cy="420130"/>
            <a:chOff x="-37072" y="6437870"/>
            <a:chExt cx="9181068" cy="420130"/>
          </a:xfrm>
        </p:grpSpPr>
        <p:sp>
          <p:nvSpPr>
            <p:cNvPr id="22" name="Right Triangle 21"/>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ight Triangle 2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ight Triangle 27"/>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9" name="Picture 28">
            <a:extLst>
              <a:ext uri="{FF2B5EF4-FFF2-40B4-BE49-F238E27FC236}">
                <a16:creationId xmlns:a16="http://schemas.microsoft.com/office/drawing/2014/main" id="{D6D96A3F-EE21-4916-8282-2185AEA27BA8}"/>
              </a:ext>
            </a:extLst>
          </p:cNvPr>
          <p:cNvPicPr>
            <a:picLocks noChangeAspect="1"/>
          </p:cNvPicPr>
          <p:nvPr/>
        </p:nvPicPr>
        <p:blipFill rotWithShape="1">
          <a:blip r:embed="rId4"/>
          <a:srcRect l="35727" r="58196"/>
          <a:stretch/>
        </p:blipFill>
        <p:spPr>
          <a:xfrm>
            <a:off x="1002003" y="1594426"/>
            <a:ext cx="335280" cy="4709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 name="Picture 29">
            <a:extLst>
              <a:ext uri="{FF2B5EF4-FFF2-40B4-BE49-F238E27FC236}">
                <a16:creationId xmlns:a16="http://schemas.microsoft.com/office/drawing/2014/main" id="{03C8FD4E-2F1E-41D3-A8B4-440FB72BDAB3}"/>
              </a:ext>
            </a:extLst>
          </p:cNvPr>
          <p:cNvPicPr>
            <a:picLocks noChangeAspect="1"/>
          </p:cNvPicPr>
          <p:nvPr/>
        </p:nvPicPr>
        <p:blipFill>
          <a:blip r:embed="rId5"/>
          <a:stretch>
            <a:fillRect/>
          </a:stretch>
        </p:blipFill>
        <p:spPr>
          <a:xfrm>
            <a:off x="1556390" y="1594427"/>
            <a:ext cx="4120580" cy="22446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1" name="Straight Connector 30"/>
          <p:cNvCxnSpPr/>
          <p:nvPr/>
        </p:nvCxnSpPr>
        <p:spPr>
          <a:xfrm>
            <a:off x="909275" y="1306970"/>
            <a:ext cx="45078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87114" y="4114800"/>
            <a:ext cx="4359485"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D" b="1" dirty="0" smtClean="0">
                <a:latin typeface="Bahnschrift" panose="020B0502040204020203" pitchFamily="34" charset="0"/>
              </a:rPr>
              <a:t>CONOCOPHILLIPS INTERPRETATION</a:t>
            </a:r>
            <a:endParaRPr lang="en-ID" b="1" dirty="0" smtClean="0">
              <a:latin typeface="Bahnschrift" panose="020B0502040204020203" pitchFamily="34" charset="0"/>
            </a:endParaRPr>
          </a:p>
          <a:p>
            <a:endParaRPr lang="en-ID" dirty="0"/>
          </a:p>
          <a:p>
            <a:pPr marL="285750" indent="-285750">
              <a:buFont typeface="Arial" panose="020B0604020202020204" pitchFamily="34" charset="0"/>
              <a:buChar char="•"/>
            </a:pPr>
            <a:r>
              <a:rPr lang="en-ID" dirty="0" smtClean="0">
                <a:latin typeface="Bahnschrift" panose="020B0502040204020203" pitchFamily="34" charset="0"/>
              </a:rPr>
              <a:t>20 Lithology </a:t>
            </a:r>
            <a:r>
              <a:rPr lang="en-ID" dirty="0" smtClean="0">
                <a:latin typeface="Bahnschrift" panose="020B0502040204020203" pitchFamily="34" charset="0"/>
              </a:rPr>
              <a:t>(490 – 5351 meter)</a:t>
            </a:r>
          </a:p>
          <a:p>
            <a:pPr marL="285750" indent="-285750">
              <a:buFont typeface="Arial" panose="020B0604020202020204" pitchFamily="34" charset="0"/>
              <a:buChar char="•"/>
            </a:pPr>
            <a:r>
              <a:rPr lang="en-ID" dirty="0" smtClean="0">
                <a:latin typeface="Bahnschrift" panose="020B0502040204020203" pitchFamily="34" charset="0"/>
              </a:rPr>
              <a:t>Research Focus</a:t>
            </a:r>
            <a:r>
              <a:rPr lang="en-ID" dirty="0" smtClean="0">
                <a:latin typeface="Bahnschrift" panose="020B0502040204020203" pitchFamily="34" charset="0"/>
              </a:rPr>
              <a:t> </a:t>
            </a:r>
            <a:r>
              <a:rPr lang="en-ID" dirty="0" smtClean="0">
                <a:latin typeface="Bahnschrift" panose="020B0502040204020203" pitchFamily="34" charset="0"/>
              </a:rPr>
              <a:t/>
            </a:r>
            <a:br>
              <a:rPr lang="en-ID" dirty="0" smtClean="0">
                <a:latin typeface="Bahnschrift" panose="020B0502040204020203" pitchFamily="34" charset="0"/>
              </a:rPr>
            </a:br>
            <a:r>
              <a:rPr lang="en-ID" dirty="0" smtClean="0">
                <a:latin typeface="Bahnschrift" panose="020B0502040204020203" pitchFamily="34" charset="0"/>
              </a:rPr>
              <a:t>1. Poseidon 1 (3887 – 5104.5 meter) </a:t>
            </a:r>
            <a:br>
              <a:rPr lang="en-ID" dirty="0" smtClean="0">
                <a:latin typeface="Bahnschrift" panose="020B0502040204020203" pitchFamily="34" charset="0"/>
              </a:rPr>
            </a:br>
            <a:r>
              <a:rPr lang="en-ID" dirty="0" smtClean="0">
                <a:latin typeface="Bahnschrift" panose="020B0502040204020203" pitchFamily="34" charset="0"/>
              </a:rPr>
              <a:t>   : 7 </a:t>
            </a:r>
            <a:r>
              <a:rPr lang="en-ID" dirty="0" smtClean="0">
                <a:latin typeface="Bahnschrift" panose="020B0502040204020203" pitchFamily="34" charset="0"/>
              </a:rPr>
              <a:t>Lithology</a:t>
            </a:r>
            <a:r>
              <a:rPr lang="en-ID" dirty="0" smtClean="0">
                <a:latin typeface="Bahnschrift" panose="020B0502040204020203" pitchFamily="34" charset="0"/>
              </a:rPr>
              <a:t/>
            </a:r>
            <a:br>
              <a:rPr lang="en-ID" dirty="0" smtClean="0">
                <a:latin typeface="Bahnschrift" panose="020B0502040204020203" pitchFamily="34" charset="0"/>
              </a:rPr>
            </a:br>
            <a:r>
              <a:rPr lang="en-ID" dirty="0" smtClean="0">
                <a:latin typeface="Bahnschrift" panose="020B0502040204020203" pitchFamily="34" charset="0"/>
              </a:rPr>
              <a:t>2. Poseidon 2 (4086 – 5297 meter)</a:t>
            </a:r>
            <a:br>
              <a:rPr lang="en-ID" dirty="0" smtClean="0">
                <a:latin typeface="Bahnschrift" panose="020B0502040204020203" pitchFamily="34" charset="0"/>
              </a:rPr>
            </a:br>
            <a:r>
              <a:rPr lang="en-ID" dirty="0" smtClean="0">
                <a:latin typeface="Bahnschrift" panose="020B0502040204020203" pitchFamily="34" charset="0"/>
              </a:rPr>
              <a:t>   : 7 </a:t>
            </a:r>
            <a:r>
              <a:rPr lang="en-ID" dirty="0" smtClean="0">
                <a:latin typeface="Bahnschrift" panose="020B0502040204020203" pitchFamily="34" charset="0"/>
              </a:rPr>
              <a:t>Lithology</a:t>
            </a:r>
            <a:endParaRPr lang="en-ID" dirty="0" smtClean="0">
              <a:latin typeface="Bahnschrift" panose="020B0502040204020203" pitchFamily="34" charset="0"/>
            </a:endParaRPr>
          </a:p>
        </p:txBody>
      </p:sp>
      <p:graphicFrame>
        <p:nvGraphicFramePr>
          <p:cNvPr id="32" name="Table 31">
            <a:extLst>
              <a:ext uri="{FF2B5EF4-FFF2-40B4-BE49-F238E27FC236}">
                <a16:creationId xmlns:a16="http://schemas.microsoft.com/office/drawing/2014/main" id="{734DCF5D-31E8-4E91-8F41-4520B96B4CB7}"/>
              </a:ext>
            </a:extLst>
          </p:cNvPr>
          <p:cNvGraphicFramePr>
            <a:graphicFrameLocks noGrp="1"/>
          </p:cNvGraphicFramePr>
          <p:nvPr>
            <p:extLst>
              <p:ext uri="{D42A27DB-BD31-4B8C-83A1-F6EECF244321}">
                <p14:modId xmlns:p14="http://schemas.microsoft.com/office/powerpoint/2010/main" val="2133088622"/>
              </p:ext>
            </p:extLst>
          </p:nvPr>
        </p:nvGraphicFramePr>
        <p:xfrm>
          <a:off x="6036316" y="1460098"/>
          <a:ext cx="2490304" cy="4758006"/>
        </p:xfrm>
        <a:graphic>
          <a:graphicData uri="http://schemas.openxmlformats.org/drawingml/2006/table">
            <a:tbl>
              <a:tblPr firstRow="1" bandRow="1">
                <a:tableStyleId>{5C22544A-7EE6-4342-B048-85BDC9FD1C3A}</a:tableStyleId>
              </a:tblPr>
              <a:tblGrid>
                <a:gridCol w="1945240">
                  <a:extLst>
                    <a:ext uri="{9D8B030D-6E8A-4147-A177-3AD203B41FA5}">
                      <a16:colId xmlns:a16="http://schemas.microsoft.com/office/drawing/2014/main" val="453184336"/>
                    </a:ext>
                  </a:extLst>
                </a:gridCol>
                <a:gridCol w="545064">
                  <a:extLst>
                    <a:ext uri="{9D8B030D-6E8A-4147-A177-3AD203B41FA5}">
                      <a16:colId xmlns:a16="http://schemas.microsoft.com/office/drawing/2014/main" val="1846600439"/>
                    </a:ext>
                  </a:extLst>
                </a:gridCol>
              </a:tblGrid>
              <a:tr h="402006">
                <a:tc>
                  <a:txBody>
                    <a:bodyPr/>
                    <a:lstStyle/>
                    <a:p>
                      <a:pPr algn="ctr"/>
                      <a:r>
                        <a:rPr lang="en-ID" sz="1600" b="1" dirty="0">
                          <a:latin typeface="Arial" panose="020B0604020202020204" pitchFamily="34" charset="0"/>
                          <a:cs typeface="Arial" panose="020B0604020202020204" pitchFamily="34" charset="0"/>
                        </a:rPr>
                        <a:t>Text (</a:t>
                      </a:r>
                      <a:r>
                        <a:rPr lang="en-ID" sz="1600" b="1" dirty="0" err="1">
                          <a:latin typeface="Arial" panose="020B0604020202020204" pitchFamily="34" charset="0"/>
                          <a:cs typeface="Arial" panose="020B0604020202020204" pitchFamily="34" charset="0"/>
                        </a:rPr>
                        <a:t>Fasies</a:t>
                      </a:r>
                      <a:r>
                        <a:rPr lang="en-ID" sz="1600" b="1" dirty="0">
                          <a:latin typeface="Arial" panose="020B0604020202020204" pitchFamily="34" charset="0"/>
                          <a:cs typeface="Arial" panose="020B0604020202020204" pitchFamily="34" charset="0"/>
                        </a:rPr>
                        <a:t>)</a:t>
                      </a:r>
                    </a:p>
                  </a:txBody>
                  <a:tcPr/>
                </a:tc>
                <a:tc>
                  <a:txBody>
                    <a:bodyPr/>
                    <a:lstStyle/>
                    <a:p>
                      <a:pPr algn="ctr"/>
                      <a:r>
                        <a:rPr lang="en-ID" sz="1600" dirty="0">
                          <a:latin typeface="Arial" panose="020B0604020202020204" pitchFamily="34" charset="0"/>
                          <a:cs typeface="Arial" panose="020B0604020202020204" pitchFamily="34" charset="0"/>
                        </a:rPr>
                        <a:t>Code</a:t>
                      </a:r>
                    </a:p>
                  </a:txBody>
                  <a:tcPr/>
                </a:tc>
                <a:extLst>
                  <a:ext uri="{0D108BD9-81ED-4DB2-BD59-A6C34878D82A}">
                    <a16:rowId xmlns:a16="http://schemas.microsoft.com/office/drawing/2014/main" val="1660516490"/>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Argillaceous Siltstone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2730740714"/>
                  </a:ext>
                </a:extLst>
              </a:tr>
              <a:tr h="402006">
                <a:tc>
                  <a:txBody>
                    <a:bodyPr/>
                    <a:lstStyle/>
                    <a:p>
                      <a:pPr algn="ctr">
                        <a:lnSpc>
                          <a:spcPct val="115000"/>
                        </a:lnSpc>
                        <a:spcAft>
                          <a:spcPts val="0"/>
                        </a:spcAft>
                      </a:pPr>
                      <a:r>
                        <a:rPr lang="en-ID" sz="1600" b="1">
                          <a:effectLst/>
                          <a:latin typeface="Arial" panose="020B0604020202020204" pitchFamily="34" charset="0"/>
                          <a:ea typeface="Calibri" panose="020F0502020204030204" pitchFamily="34" charset="0"/>
                          <a:cs typeface="Arial" panose="020B0604020202020204" pitchFamily="34" charset="0"/>
                        </a:rPr>
                        <a:t>Calcarenite</a:t>
                      </a:r>
                      <a:endParaRPr lang="en-ID"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591712272"/>
                  </a:ext>
                </a:extLst>
              </a:tr>
              <a:tr h="402006">
                <a:tc>
                  <a:txBody>
                    <a:bodyPr/>
                    <a:lstStyle/>
                    <a:p>
                      <a:pPr algn="ctr">
                        <a:lnSpc>
                          <a:spcPct val="115000"/>
                        </a:lnSpc>
                        <a:spcAft>
                          <a:spcPts val="0"/>
                        </a:spcAft>
                      </a:pPr>
                      <a:r>
                        <a:rPr lang="en-ID" sz="1600" b="1" dirty="0" err="1">
                          <a:effectLst/>
                          <a:latin typeface="Arial" panose="020B0604020202020204" pitchFamily="34" charset="0"/>
                          <a:ea typeface="Calibri" panose="020F0502020204030204" pitchFamily="34" charset="0"/>
                          <a:cs typeface="Arial" panose="020B0604020202020204" pitchFamily="34" charset="0"/>
                        </a:rPr>
                        <a:t>Calcilutite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88508173"/>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Claystone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2625451249"/>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Limestone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3040335237"/>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Sandstone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1793211426"/>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Siltstone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2972296916"/>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Silty Claystone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7</a:t>
                      </a:r>
                    </a:p>
                  </a:txBody>
                  <a:tcPr/>
                </a:tc>
                <a:extLst>
                  <a:ext uri="{0D108BD9-81ED-4DB2-BD59-A6C34878D82A}">
                    <a16:rowId xmlns:a16="http://schemas.microsoft.com/office/drawing/2014/main" val="3878683672"/>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Silty Sandstone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402624435"/>
                  </a:ext>
                </a:extLst>
              </a:tr>
              <a:tr h="402006">
                <a:tc>
                  <a:txBody>
                    <a:bodyPr/>
                    <a:lstStyle/>
                    <a:p>
                      <a:pPr algn="ctr">
                        <a:lnSpc>
                          <a:spcPct val="115000"/>
                        </a:lnSpc>
                        <a:spcAft>
                          <a:spcPts val="0"/>
                        </a:spcAft>
                      </a:pPr>
                      <a:r>
                        <a:rPr lang="en-ID" sz="1600" b="1" dirty="0" err="1">
                          <a:effectLst/>
                          <a:latin typeface="Arial" panose="020B0604020202020204" pitchFamily="34" charset="0"/>
                          <a:ea typeface="Calibri" panose="020F0502020204030204" pitchFamily="34" charset="0"/>
                          <a:cs typeface="Arial" panose="020B0604020202020204" pitchFamily="34" charset="0"/>
                        </a:rPr>
                        <a:t>Volcanics</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1345067885"/>
                  </a:ext>
                </a:extLst>
              </a:tr>
            </a:tbl>
          </a:graphicData>
        </a:graphic>
      </p:graphicFrame>
      <p:cxnSp>
        <p:nvCxnSpPr>
          <p:cNvPr id="40" name="Straight Arrow Connector 39">
            <a:extLst>
              <a:ext uri="{FF2B5EF4-FFF2-40B4-BE49-F238E27FC236}">
                <a16:creationId xmlns:a16="http://schemas.microsoft.com/office/drawing/2014/main" id="{CFB6CDDC-B21D-4376-8686-6379D55FB6A9}"/>
              </a:ext>
            </a:extLst>
          </p:cNvPr>
          <p:cNvCxnSpPr/>
          <p:nvPr/>
        </p:nvCxnSpPr>
        <p:spPr>
          <a:xfrm>
            <a:off x="8544343" y="3701946"/>
            <a:ext cx="2394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Table 40">
            <a:extLst>
              <a:ext uri="{FF2B5EF4-FFF2-40B4-BE49-F238E27FC236}">
                <a16:creationId xmlns:a16="http://schemas.microsoft.com/office/drawing/2014/main" id="{6D9589C2-720C-4C6E-85E8-1B6279303005}"/>
              </a:ext>
            </a:extLst>
          </p:cNvPr>
          <p:cNvGraphicFramePr>
            <a:graphicFrameLocks noGrp="1"/>
          </p:cNvGraphicFramePr>
          <p:nvPr>
            <p:extLst>
              <p:ext uri="{D42A27DB-BD31-4B8C-83A1-F6EECF244321}">
                <p14:modId xmlns:p14="http://schemas.microsoft.com/office/powerpoint/2010/main" val="3503018367"/>
              </p:ext>
            </p:extLst>
          </p:nvPr>
        </p:nvGraphicFramePr>
        <p:xfrm>
          <a:off x="8798711" y="1475656"/>
          <a:ext cx="2490304" cy="3393162"/>
        </p:xfrm>
        <a:graphic>
          <a:graphicData uri="http://schemas.openxmlformats.org/drawingml/2006/table">
            <a:tbl>
              <a:tblPr firstRow="1" bandRow="1">
                <a:tableStyleId>{5C22544A-7EE6-4342-B048-85BDC9FD1C3A}</a:tableStyleId>
              </a:tblPr>
              <a:tblGrid>
                <a:gridCol w="1945240">
                  <a:extLst>
                    <a:ext uri="{9D8B030D-6E8A-4147-A177-3AD203B41FA5}">
                      <a16:colId xmlns:a16="http://schemas.microsoft.com/office/drawing/2014/main" val="453184336"/>
                    </a:ext>
                  </a:extLst>
                </a:gridCol>
                <a:gridCol w="545064">
                  <a:extLst>
                    <a:ext uri="{9D8B030D-6E8A-4147-A177-3AD203B41FA5}">
                      <a16:colId xmlns:a16="http://schemas.microsoft.com/office/drawing/2014/main" val="1846600439"/>
                    </a:ext>
                  </a:extLst>
                </a:gridCol>
              </a:tblGrid>
              <a:tr h="402006">
                <a:tc>
                  <a:txBody>
                    <a:bodyPr/>
                    <a:lstStyle/>
                    <a:p>
                      <a:pPr algn="ctr"/>
                      <a:r>
                        <a:rPr lang="en-ID" sz="1600" b="1" dirty="0">
                          <a:latin typeface="Arial" panose="020B0604020202020204" pitchFamily="34" charset="0"/>
                          <a:cs typeface="Arial" panose="020B0604020202020204" pitchFamily="34" charset="0"/>
                        </a:rPr>
                        <a:t>Text (</a:t>
                      </a:r>
                      <a:r>
                        <a:rPr lang="en-ID" sz="1600" b="1" dirty="0" err="1">
                          <a:latin typeface="Arial" panose="020B0604020202020204" pitchFamily="34" charset="0"/>
                          <a:cs typeface="Arial" panose="020B0604020202020204" pitchFamily="34" charset="0"/>
                        </a:rPr>
                        <a:t>Fasies</a:t>
                      </a:r>
                      <a:r>
                        <a:rPr lang="en-ID" sz="1600" b="1" dirty="0">
                          <a:latin typeface="Arial" panose="020B0604020202020204" pitchFamily="34" charset="0"/>
                          <a:cs typeface="Arial" panose="020B0604020202020204" pitchFamily="34" charset="0"/>
                        </a:rPr>
                        <a:t>)</a:t>
                      </a:r>
                    </a:p>
                  </a:txBody>
                  <a:tcPr/>
                </a:tc>
                <a:tc>
                  <a:txBody>
                    <a:bodyPr/>
                    <a:lstStyle/>
                    <a:p>
                      <a:pPr algn="ctr"/>
                      <a:r>
                        <a:rPr lang="en-ID" sz="1600" dirty="0">
                          <a:latin typeface="Arial" panose="020B0604020202020204" pitchFamily="34" charset="0"/>
                          <a:cs typeface="Arial" panose="020B0604020202020204" pitchFamily="34" charset="0"/>
                        </a:rPr>
                        <a:t>Code</a:t>
                      </a:r>
                    </a:p>
                  </a:txBody>
                  <a:tcPr/>
                </a:tc>
                <a:extLst>
                  <a:ext uri="{0D108BD9-81ED-4DB2-BD59-A6C34878D82A}">
                    <a16:rowId xmlns:a16="http://schemas.microsoft.com/office/drawing/2014/main" val="1660516490"/>
                  </a:ext>
                </a:extLst>
              </a:tr>
              <a:tr h="402006">
                <a:tc>
                  <a:txBody>
                    <a:bodyPr/>
                    <a:lstStyle/>
                    <a:p>
                      <a:pPr algn="ctr">
                        <a:lnSpc>
                          <a:spcPct val="115000"/>
                        </a:lnSpc>
                        <a:spcAft>
                          <a:spcPts val="0"/>
                        </a:spcAft>
                      </a:pPr>
                      <a:r>
                        <a:rPr lang="en-ID" sz="1600" b="1" dirty="0" err="1" smtClean="0">
                          <a:effectLst/>
                          <a:latin typeface="Arial" panose="020B0604020202020204" pitchFamily="34" charset="0"/>
                          <a:ea typeface="Calibri" panose="020F0502020204030204" pitchFamily="34" charset="0"/>
                          <a:cs typeface="Arial" panose="020B0604020202020204" pitchFamily="34" charset="0"/>
                        </a:rPr>
                        <a:t>Calcarenite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2730740714"/>
                  </a:ext>
                </a:extLst>
              </a:tr>
              <a:tr h="402006">
                <a:tc>
                  <a:txBody>
                    <a:bodyPr/>
                    <a:lstStyle/>
                    <a:p>
                      <a:pPr algn="ctr">
                        <a:lnSpc>
                          <a:spcPct val="115000"/>
                        </a:lnSpc>
                        <a:spcAft>
                          <a:spcPts val="0"/>
                        </a:spcAft>
                      </a:pPr>
                      <a:r>
                        <a:rPr lang="en-ID" sz="1600" b="1" dirty="0" err="1" smtClean="0">
                          <a:effectLst/>
                          <a:latin typeface="Arial" panose="020B0604020202020204" pitchFamily="34" charset="0"/>
                          <a:ea typeface="Calibri" panose="020F0502020204030204" pitchFamily="34" charset="0"/>
                          <a:cs typeface="Arial" panose="020B0604020202020204" pitchFamily="34" charset="0"/>
                        </a:rPr>
                        <a:t>Calcilutite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591712272"/>
                  </a:ext>
                </a:extLst>
              </a:tr>
              <a:tr h="402006">
                <a:tc>
                  <a:txBody>
                    <a:bodyPr/>
                    <a:lstStyle/>
                    <a:p>
                      <a:pPr algn="ctr">
                        <a:lnSpc>
                          <a:spcPct val="115000"/>
                        </a:lnSpc>
                        <a:spcAft>
                          <a:spcPts val="0"/>
                        </a:spcAft>
                      </a:pPr>
                      <a:r>
                        <a:rPr lang="en-ID" sz="1600" b="1" dirty="0" err="1" smtClean="0">
                          <a:effectLst/>
                          <a:latin typeface="Arial" panose="020B0604020202020204" pitchFamily="34" charset="0"/>
                          <a:ea typeface="Calibri" panose="020F0502020204030204" pitchFamily="34" charset="0"/>
                          <a:cs typeface="Arial" panose="020B0604020202020204" pitchFamily="34" charset="0"/>
                        </a:rPr>
                        <a:t>Chert</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88508173"/>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Claystone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2625451249"/>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Limestone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3040335237"/>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Sandstone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1793211426"/>
                  </a:ext>
                </a:extLst>
              </a:tr>
              <a:tr h="402006">
                <a:tc>
                  <a:txBody>
                    <a:bodyPr/>
                    <a:lstStyle/>
                    <a:p>
                      <a:pPr algn="ctr">
                        <a:lnSpc>
                          <a:spcPct val="115000"/>
                        </a:lnSpc>
                        <a:spcAft>
                          <a:spcPts val="0"/>
                        </a:spcAft>
                      </a:pPr>
                      <a:r>
                        <a:rPr lang="en-ID" sz="1600" b="1" dirty="0">
                          <a:effectLst/>
                          <a:latin typeface="Arial" panose="020B0604020202020204" pitchFamily="34" charset="0"/>
                          <a:ea typeface="Calibri" panose="020F0502020204030204" pitchFamily="34" charset="0"/>
                          <a:cs typeface="Arial" panose="020B0604020202020204" pitchFamily="34" charset="0"/>
                        </a:rPr>
                        <a:t>Siltstone</a:t>
                      </a:r>
                      <a:endParaRPr lang="en-ID"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ID" sz="1600"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2972296916"/>
                  </a:ext>
                </a:extLst>
              </a:tr>
            </a:tbl>
          </a:graphicData>
        </a:graphic>
      </p:graphicFrame>
      <p:sp>
        <p:nvSpPr>
          <p:cNvPr id="42" name="TextBox 41">
            <a:extLst>
              <a:ext uri="{FF2B5EF4-FFF2-40B4-BE49-F238E27FC236}">
                <a16:creationId xmlns:a16="http://schemas.microsoft.com/office/drawing/2014/main" id="{014EFCE4-E6F8-4755-99FD-71CA704B86AE}"/>
              </a:ext>
            </a:extLst>
          </p:cNvPr>
          <p:cNvSpPr txBox="1"/>
          <p:nvPr/>
        </p:nvSpPr>
        <p:spPr>
          <a:xfrm>
            <a:off x="6643293" y="1018481"/>
            <a:ext cx="1276350" cy="369332"/>
          </a:xfrm>
          <a:prstGeom prst="rect">
            <a:avLst/>
          </a:prstGeom>
          <a:noFill/>
          <a:ln>
            <a:solidFill>
              <a:schemeClr val="tx1"/>
            </a:solidFill>
          </a:ln>
        </p:spPr>
        <p:txBody>
          <a:bodyPr wrap="square" rtlCol="0">
            <a:spAutoFit/>
          </a:bodyPr>
          <a:lstStyle/>
          <a:p>
            <a:pPr algn="ctr"/>
            <a:r>
              <a:rPr lang="en-US" dirty="0" smtClean="0">
                <a:latin typeface="Bahnschrift" panose="020B0502040204020203" pitchFamily="34" charset="0"/>
              </a:rPr>
              <a:t>BEFORE</a:t>
            </a:r>
            <a:endParaRPr lang="en-GB" dirty="0">
              <a:latin typeface="Bahnschrift" panose="020B0502040204020203" pitchFamily="34" charset="0"/>
            </a:endParaRPr>
          </a:p>
        </p:txBody>
      </p:sp>
      <p:sp>
        <p:nvSpPr>
          <p:cNvPr id="43" name="TextBox 42">
            <a:extLst>
              <a:ext uri="{FF2B5EF4-FFF2-40B4-BE49-F238E27FC236}">
                <a16:creationId xmlns:a16="http://schemas.microsoft.com/office/drawing/2014/main" id="{014EFCE4-E6F8-4755-99FD-71CA704B86AE}"/>
              </a:ext>
            </a:extLst>
          </p:cNvPr>
          <p:cNvSpPr txBox="1"/>
          <p:nvPr/>
        </p:nvSpPr>
        <p:spPr>
          <a:xfrm>
            <a:off x="9414206" y="1018478"/>
            <a:ext cx="1276350" cy="369332"/>
          </a:xfrm>
          <a:prstGeom prst="rect">
            <a:avLst/>
          </a:prstGeom>
          <a:noFill/>
          <a:ln>
            <a:solidFill>
              <a:schemeClr val="tx1"/>
            </a:solidFill>
          </a:ln>
        </p:spPr>
        <p:txBody>
          <a:bodyPr wrap="square" rtlCol="0">
            <a:spAutoFit/>
          </a:bodyPr>
          <a:lstStyle/>
          <a:p>
            <a:pPr algn="ctr"/>
            <a:r>
              <a:rPr lang="en-US" dirty="0" smtClean="0">
                <a:latin typeface="Bahnschrift" panose="020B0502040204020203" pitchFamily="34" charset="0"/>
              </a:rPr>
              <a:t>AFTER</a:t>
            </a:r>
            <a:endParaRPr lang="en-GB" dirty="0">
              <a:latin typeface="Bahnschrift" panose="020B0502040204020203" pitchFamily="34" charset="0"/>
            </a:endParaRPr>
          </a:p>
        </p:txBody>
      </p:sp>
      <p:sp>
        <p:nvSpPr>
          <p:cNvPr id="44" name="TextBox 43">
            <a:extLst>
              <a:ext uri="{FF2B5EF4-FFF2-40B4-BE49-F238E27FC236}">
                <a16:creationId xmlns:a16="http://schemas.microsoft.com/office/drawing/2014/main" id="{014EFCE4-E6F8-4755-99FD-71CA704B86AE}"/>
              </a:ext>
            </a:extLst>
          </p:cNvPr>
          <p:cNvSpPr txBox="1"/>
          <p:nvPr/>
        </p:nvSpPr>
        <p:spPr>
          <a:xfrm>
            <a:off x="6097924" y="2014897"/>
            <a:ext cx="1863284" cy="603612"/>
          </a:xfrm>
          <a:prstGeom prst="rect">
            <a:avLst/>
          </a:prstGeom>
          <a:noFill/>
          <a:ln w="28575">
            <a:solidFill>
              <a:srgbClr val="FF0000"/>
            </a:solidFill>
          </a:ln>
        </p:spPr>
        <p:txBody>
          <a:bodyPr wrap="square" rtlCol="0">
            <a:spAutoFit/>
          </a:bodyPr>
          <a:lstStyle/>
          <a:p>
            <a:pPr algn="ctr"/>
            <a:endParaRPr lang="en-GB" dirty="0">
              <a:latin typeface="Bahnschrift" panose="020B0502040204020203" pitchFamily="34" charset="0"/>
            </a:endParaRPr>
          </a:p>
        </p:txBody>
      </p:sp>
      <p:sp>
        <p:nvSpPr>
          <p:cNvPr id="45" name="TextBox 44">
            <a:extLst>
              <a:ext uri="{FF2B5EF4-FFF2-40B4-BE49-F238E27FC236}">
                <a16:creationId xmlns:a16="http://schemas.microsoft.com/office/drawing/2014/main" id="{014EFCE4-E6F8-4755-99FD-71CA704B86AE}"/>
              </a:ext>
            </a:extLst>
          </p:cNvPr>
          <p:cNvSpPr txBox="1"/>
          <p:nvPr/>
        </p:nvSpPr>
        <p:spPr>
          <a:xfrm>
            <a:off x="6106739" y="5006362"/>
            <a:ext cx="1812904" cy="743273"/>
          </a:xfrm>
          <a:prstGeom prst="rect">
            <a:avLst/>
          </a:prstGeom>
          <a:noFill/>
          <a:ln w="28575">
            <a:solidFill>
              <a:srgbClr val="FF0000"/>
            </a:solidFill>
          </a:ln>
        </p:spPr>
        <p:txBody>
          <a:bodyPr wrap="square" rtlCol="0">
            <a:spAutoFit/>
          </a:bodyPr>
          <a:lstStyle/>
          <a:p>
            <a:pPr algn="ctr"/>
            <a:endParaRPr lang="en-GB" dirty="0">
              <a:latin typeface="Bahnschrift" panose="020B0502040204020203" pitchFamily="34" charset="0"/>
            </a:endParaRPr>
          </a:p>
        </p:txBody>
      </p:sp>
    </p:spTree>
    <p:extLst>
      <p:ext uri="{BB962C8B-B14F-4D97-AF65-F5344CB8AC3E}">
        <p14:creationId xmlns:p14="http://schemas.microsoft.com/office/powerpoint/2010/main" val="50361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37" y="117051"/>
            <a:ext cx="1076019" cy="538161"/>
          </a:xfrm>
          <a:prstGeom prst="rect">
            <a:avLst/>
          </a:prstGeom>
        </p:spPr>
      </p:pic>
      <p:sp>
        <p:nvSpPr>
          <p:cNvPr id="17" name="TextBox 16"/>
          <p:cNvSpPr txBox="1"/>
          <p:nvPr/>
        </p:nvSpPr>
        <p:spPr>
          <a:xfrm>
            <a:off x="1439531" y="795605"/>
            <a:ext cx="4033005" cy="523220"/>
          </a:xfrm>
          <a:prstGeom prst="rect">
            <a:avLst/>
          </a:prstGeom>
          <a:noFill/>
        </p:spPr>
        <p:txBody>
          <a:bodyPr wrap="square" rtlCol="0">
            <a:spAutoFit/>
          </a:bodyPr>
          <a:lstStyle/>
          <a:p>
            <a:pPr algn="just">
              <a:spcAft>
                <a:spcPts val="600"/>
              </a:spcAft>
            </a:pPr>
            <a:r>
              <a:rPr lang="en-ID" sz="2800" b="1" dirty="0" smtClean="0">
                <a:latin typeface="Bahnschrift" panose="020B0502040204020203" pitchFamily="34" charset="0"/>
                <a:cs typeface="Arial" panose="020B0604020202020204" pitchFamily="34" charset="0"/>
              </a:rPr>
              <a:t>DATA PREPARATION</a:t>
            </a:r>
            <a:endParaRPr lang="en-ID" sz="3200" dirty="0">
              <a:latin typeface="Bahnschrift" panose="020B0502040204020203" pitchFamily="34" charset="0"/>
              <a:cs typeface="Bahnschrift" panose="020B0502040204020203" charset="0"/>
            </a:endParaRPr>
          </a:p>
        </p:txBody>
      </p:sp>
      <p:grpSp>
        <p:nvGrpSpPr>
          <p:cNvPr id="18" name="그룹 43">
            <a:extLst>
              <a:ext uri="{FF2B5EF4-FFF2-40B4-BE49-F238E27FC236}">
                <a16:creationId xmlns:a16="http://schemas.microsoft.com/office/drawing/2014/main" id="{97238C91-39C3-4C50-B6C2-A509D639F0F5}"/>
              </a:ext>
            </a:extLst>
          </p:cNvPr>
          <p:cNvGrpSpPr/>
          <p:nvPr/>
        </p:nvGrpSpPr>
        <p:grpSpPr>
          <a:xfrm>
            <a:off x="974977" y="1597201"/>
            <a:ext cx="10269128" cy="1603466"/>
            <a:chOff x="974977" y="1777619"/>
            <a:chExt cx="7676630" cy="1603466"/>
          </a:xfrm>
        </p:grpSpPr>
        <p:sp>
          <p:nvSpPr>
            <p:cNvPr id="20" name="Right Arrow Callout 4">
              <a:extLst>
                <a:ext uri="{FF2B5EF4-FFF2-40B4-BE49-F238E27FC236}">
                  <a16:creationId xmlns:a16="http://schemas.microsoft.com/office/drawing/2014/main" id="{FCFD924B-CE0F-4AAE-AC99-B7BDCFE9E269}"/>
                </a:ext>
              </a:extLst>
            </p:cNvPr>
            <p:cNvSpPr/>
            <p:nvPr/>
          </p:nvSpPr>
          <p:spPr>
            <a:xfrm>
              <a:off x="6384899" y="1777619"/>
              <a:ext cx="2266708" cy="1602140"/>
            </a:xfrm>
            <a:prstGeom prst="rightArrowCallout">
              <a:avLst>
                <a:gd name="adj1" fmla="val 30293"/>
                <a:gd name="adj2" fmla="val 25630"/>
                <a:gd name="adj3" fmla="val 24276"/>
                <a:gd name="adj4" fmla="val 70595"/>
              </a:avLst>
            </a:prstGeom>
            <a:solidFill>
              <a:schemeClr val="bg1"/>
            </a:solidFill>
            <a:ln w="635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Right Arrow Callout 5">
              <a:extLst>
                <a:ext uri="{FF2B5EF4-FFF2-40B4-BE49-F238E27FC236}">
                  <a16:creationId xmlns:a16="http://schemas.microsoft.com/office/drawing/2014/main" id="{AD4F5DD1-3523-4E78-A087-5CEB87F97355}"/>
                </a:ext>
              </a:extLst>
            </p:cNvPr>
            <p:cNvSpPr/>
            <p:nvPr/>
          </p:nvSpPr>
          <p:spPr>
            <a:xfrm>
              <a:off x="4581591" y="1778945"/>
              <a:ext cx="2266708" cy="1602140"/>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Right Arrow Callout 6">
              <a:extLst>
                <a:ext uri="{FF2B5EF4-FFF2-40B4-BE49-F238E27FC236}">
                  <a16:creationId xmlns:a16="http://schemas.microsoft.com/office/drawing/2014/main" id="{1915F009-AEE8-4443-89A2-1BB6A5862A92}"/>
                </a:ext>
              </a:extLst>
            </p:cNvPr>
            <p:cNvSpPr/>
            <p:nvPr/>
          </p:nvSpPr>
          <p:spPr>
            <a:xfrm>
              <a:off x="2778284" y="1778944"/>
              <a:ext cx="2266708" cy="1602140"/>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ight Arrow Callout 7">
              <a:extLst>
                <a:ext uri="{FF2B5EF4-FFF2-40B4-BE49-F238E27FC236}">
                  <a16:creationId xmlns:a16="http://schemas.microsoft.com/office/drawing/2014/main" id="{0317B4CC-8150-49AF-8F0D-4D21F2461FB5}"/>
                </a:ext>
              </a:extLst>
            </p:cNvPr>
            <p:cNvSpPr/>
            <p:nvPr/>
          </p:nvSpPr>
          <p:spPr>
            <a:xfrm>
              <a:off x="974977" y="1778943"/>
              <a:ext cx="2266708" cy="1602140"/>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ltLang="ko-KR" sz="2400" dirty="0" smtClean="0">
                  <a:solidFill>
                    <a:schemeClr val="tx1"/>
                  </a:solidFill>
                  <a:latin typeface="Bahnschrift" panose="020B0502040204020203" pitchFamily="34" charset="0"/>
                </a:rPr>
                <a:t>DATASET SEPARATION</a:t>
              </a:r>
              <a:endParaRPr lang="ko-KR" altLang="en-US" sz="2400" dirty="0">
                <a:solidFill>
                  <a:schemeClr val="tx1"/>
                </a:solidFill>
                <a:latin typeface="Bahnschrift" panose="020B0502040204020203" pitchFamily="34" charset="0"/>
              </a:endParaRPr>
            </a:p>
          </p:txBody>
        </p:sp>
      </p:grpSp>
      <p:sp>
        <p:nvSpPr>
          <p:cNvPr id="8" name="TextBox 7"/>
          <p:cNvSpPr txBox="1"/>
          <p:nvPr/>
        </p:nvSpPr>
        <p:spPr>
          <a:xfrm>
            <a:off x="4007182" y="1995058"/>
            <a:ext cx="1781794" cy="707886"/>
          </a:xfrm>
          <a:prstGeom prst="rect">
            <a:avLst/>
          </a:prstGeom>
          <a:noFill/>
        </p:spPr>
        <p:txBody>
          <a:bodyPr wrap="square" rtlCol="0">
            <a:spAutoFit/>
          </a:bodyPr>
          <a:lstStyle/>
          <a:p>
            <a:r>
              <a:rPr lang="en-ID" sz="2400" dirty="0" smtClean="0">
                <a:latin typeface="Bahnschrift" panose="020B0502040204020203" pitchFamily="34" charset="0"/>
              </a:rPr>
              <a:t>LITH.</a:t>
            </a:r>
          </a:p>
          <a:p>
            <a:r>
              <a:rPr lang="en-ID" sz="1600" dirty="0" smtClean="0">
                <a:latin typeface="Bahnschrift" panose="020B0502040204020203" pitchFamily="34" charset="0"/>
              </a:rPr>
              <a:t>SIMPLIFICATION</a:t>
            </a:r>
            <a:endParaRPr lang="en-ID" sz="1600" dirty="0">
              <a:latin typeface="Bahnschrift" panose="020B0502040204020203" pitchFamily="34" charset="0"/>
            </a:endParaRPr>
          </a:p>
        </p:txBody>
      </p:sp>
      <p:sp>
        <p:nvSpPr>
          <p:cNvPr id="28" name="TextBox 27"/>
          <p:cNvSpPr txBox="1"/>
          <p:nvPr/>
        </p:nvSpPr>
        <p:spPr>
          <a:xfrm>
            <a:off x="6390167" y="1981198"/>
            <a:ext cx="1465354" cy="830997"/>
          </a:xfrm>
          <a:prstGeom prst="rect">
            <a:avLst/>
          </a:prstGeom>
          <a:noFill/>
        </p:spPr>
        <p:txBody>
          <a:bodyPr wrap="square" rtlCol="0">
            <a:spAutoFit/>
          </a:bodyPr>
          <a:lstStyle/>
          <a:p>
            <a:r>
              <a:rPr lang="en-ID" sz="2400" dirty="0" smtClean="0">
                <a:latin typeface="Bahnschrift" panose="020B0502040204020203" pitchFamily="34" charset="0"/>
              </a:rPr>
              <a:t>DATASET SCALING</a:t>
            </a:r>
            <a:endParaRPr lang="en-ID" sz="2400" dirty="0">
              <a:latin typeface="Bahnschrift" panose="020B0502040204020203" pitchFamily="34" charset="0"/>
            </a:endParaRPr>
          </a:p>
        </p:txBody>
      </p:sp>
      <p:sp>
        <p:nvSpPr>
          <p:cNvPr id="29" name="TextBox 28"/>
          <p:cNvSpPr txBox="1"/>
          <p:nvPr/>
        </p:nvSpPr>
        <p:spPr>
          <a:xfrm>
            <a:off x="8842413" y="1967340"/>
            <a:ext cx="1465354" cy="769441"/>
          </a:xfrm>
          <a:prstGeom prst="rect">
            <a:avLst/>
          </a:prstGeom>
          <a:noFill/>
        </p:spPr>
        <p:txBody>
          <a:bodyPr wrap="square" rtlCol="0">
            <a:spAutoFit/>
          </a:bodyPr>
          <a:lstStyle/>
          <a:p>
            <a:r>
              <a:rPr lang="en-ID" sz="2400" dirty="0" smtClean="0">
                <a:latin typeface="Bahnschrift" panose="020B0502040204020203" pitchFamily="34" charset="0"/>
              </a:rPr>
              <a:t>LABEL </a:t>
            </a:r>
            <a:r>
              <a:rPr lang="en-ID" sz="2000" dirty="0" smtClean="0">
                <a:latin typeface="Bahnschrift" panose="020B0502040204020203" pitchFamily="34" charset="0"/>
              </a:rPr>
              <a:t>ENCODING</a:t>
            </a:r>
            <a:endParaRPr lang="en-ID" sz="2000" dirty="0">
              <a:latin typeface="Bahnschrift" panose="020B0502040204020203" pitchFamily="34" charset="0"/>
            </a:endParaRPr>
          </a:p>
        </p:txBody>
      </p:sp>
      <p:sp>
        <p:nvSpPr>
          <p:cNvPr id="9" name="TextBox 8"/>
          <p:cNvSpPr txBox="1"/>
          <p:nvPr/>
        </p:nvSpPr>
        <p:spPr>
          <a:xfrm>
            <a:off x="642459" y="3422069"/>
            <a:ext cx="2652663"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Bahnschrift" panose="020B0502040204020203" pitchFamily="34" charset="0"/>
              </a:rPr>
              <a:t>Dataset containing 3 types of well-log and Lithology is separated</a:t>
            </a:r>
            <a:r>
              <a:rPr lang="en-ID" dirty="0" smtClean="0">
                <a:latin typeface="Bahnschrift" panose="020B0502040204020203" pitchFamily="34" charset="0"/>
              </a:rPr>
              <a:t>.</a:t>
            </a:r>
            <a:endParaRPr lang="en-ID" dirty="0" smtClean="0">
              <a:latin typeface="Bahnschrift" panose="020B0502040204020203" pitchFamily="34" charset="0"/>
            </a:endParaRPr>
          </a:p>
          <a:p>
            <a:endParaRPr lang="en-ID" dirty="0">
              <a:latin typeface="Bahnschrift" panose="020B0502040204020203" pitchFamily="34" charset="0"/>
            </a:endParaRPr>
          </a:p>
          <a:p>
            <a:r>
              <a:rPr lang="en-ID" dirty="0" smtClean="0">
                <a:latin typeface="Bahnschrift" panose="020B0502040204020203" pitchFamily="34" charset="0"/>
              </a:rPr>
              <a:t>Dataset	: Data Well-	Log</a:t>
            </a:r>
          </a:p>
          <a:p>
            <a:r>
              <a:rPr lang="en-ID" dirty="0" smtClean="0">
                <a:latin typeface="Bahnschrift" panose="020B0502040204020203" pitchFamily="34" charset="0"/>
              </a:rPr>
              <a:t>Label	: </a:t>
            </a:r>
            <a:r>
              <a:rPr lang="en-ID" dirty="0" smtClean="0">
                <a:latin typeface="Bahnschrift" panose="020B0502040204020203" pitchFamily="34" charset="0"/>
              </a:rPr>
              <a:t>Lithology 	Target</a:t>
            </a:r>
            <a:endParaRPr lang="en-ID" dirty="0" smtClean="0">
              <a:latin typeface="Bahnschrift" panose="020B0502040204020203" pitchFamily="34" charset="0"/>
            </a:endParaRPr>
          </a:p>
          <a:p>
            <a:endParaRPr lang="en-ID" dirty="0">
              <a:latin typeface="Bahnschrift" panose="020B0502040204020203" pitchFamily="34" charset="0"/>
            </a:endParaRPr>
          </a:p>
          <a:p>
            <a:r>
              <a:rPr lang="en-ID" dirty="0" smtClean="0">
                <a:solidFill>
                  <a:srgbClr val="FF0000"/>
                </a:solidFill>
                <a:latin typeface="Bahnschrift" panose="020B0502040204020203" pitchFamily="34" charset="0"/>
              </a:rPr>
              <a:t>Pandas </a:t>
            </a:r>
            <a:r>
              <a:rPr lang="en-ID" dirty="0" smtClean="0">
                <a:solidFill>
                  <a:schemeClr val="tx1"/>
                </a:solidFill>
                <a:latin typeface="Bahnschrift" panose="020B0502040204020203" pitchFamily="34" charset="0"/>
              </a:rPr>
              <a:t>Module is used</a:t>
            </a:r>
            <a:endParaRPr lang="en-ID" dirty="0">
              <a:solidFill>
                <a:schemeClr val="tx1"/>
              </a:solidFill>
              <a:latin typeface="Bahnschrift" panose="020B0502040204020203" pitchFamily="34" charset="0"/>
            </a:endParaRPr>
          </a:p>
        </p:txBody>
      </p:sp>
      <p:sp>
        <p:nvSpPr>
          <p:cNvPr id="30" name="TextBox 29"/>
          <p:cNvSpPr txBox="1"/>
          <p:nvPr/>
        </p:nvSpPr>
        <p:spPr>
          <a:xfrm>
            <a:off x="3399503" y="3408211"/>
            <a:ext cx="226153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dirty="0">
                <a:latin typeface="Bahnschrift" panose="020B0502040204020203" pitchFamily="34" charset="0"/>
              </a:rPr>
              <a:t>Classify complex lithology to the parent lithology</a:t>
            </a:r>
            <a:endParaRPr lang="en-ID" dirty="0">
              <a:latin typeface="Bahnschrift" panose="020B0502040204020203" pitchFamily="34" charset="0"/>
            </a:endParaRPr>
          </a:p>
        </p:txBody>
      </p:sp>
      <p:sp>
        <p:nvSpPr>
          <p:cNvPr id="31" name="TextBox 30"/>
          <p:cNvSpPr txBox="1"/>
          <p:nvPr/>
        </p:nvSpPr>
        <p:spPr>
          <a:xfrm>
            <a:off x="5799592" y="3408211"/>
            <a:ext cx="2261539"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ID" dirty="0" smtClean="0">
                <a:latin typeface="Bahnschrift" panose="020B0502040204020203" pitchFamily="34" charset="0"/>
              </a:rPr>
              <a:t>D</a:t>
            </a:r>
            <a:r>
              <a:rPr lang="en-ID" dirty="0" smtClean="0">
                <a:latin typeface="Bahnschrift" panose="020B0502040204020203" pitchFamily="34" charset="0"/>
              </a:rPr>
              <a:t>ataset Standardization, </a:t>
            </a:r>
            <a:r>
              <a:rPr lang="en-ID" dirty="0" smtClean="0">
                <a:latin typeface="Bahnschrift" panose="020B0502040204020203" pitchFamily="34" charset="0"/>
              </a:rPr>
              <a:t>mean = 0, </a:t>
            </a:r>
            <a:r>
              <a:rPr lang="en-ID" dirty="0" smtClean="0">
                <a:latin typeface="Bahnschrift" panose="020B0502040204020203" pitchFamily="34" charset="0"/>
              </a:rPr>
              <a:t>Standard Deviation</a:t>
            </a:r>
            <a:r>
              <a:rPr lang="en-ID" dirty="0" smtClean="0">
                <a:latin typeface="Bahnschrift" panose="020B0502040204020203" pitchFamily="34" charset="0"/>
              </a:rPr>
              <a:t> </a:t>
            </a:r>
            <a:r>
              <a:rPr lang="en-ID" dirty="0" smtClean="0">
                <a:latin typeface="Bahnschrift" panose="020B0502040204020203" pitchFamily="34" charset="0"/>
              </a:rPr>
              <a:t>= 1</a:t>
            </a:r>
          </a:p>
          <a:p>
            <a:pPr algn="just"/>
            <a:endParaRPr lang="en-ID" dirty="0">
              <a:latin typeface="Bahnschrift" panose="020B0502040204020203" pitchFamily="34" charset="0"/>
            </a:endParaRPr>
          </a:p>
          <a:p>
            <a:pPr algn="just"/>
            <a:r>
              <a:rPr lang="en-ID" dirty="0" err="1" smtClean="0">
                <a:solidFill>
                  <a:srgbClr val="FF0000"/>
                </a:solidFill>
                <a:latin typeface="Bahnschrift" panose="020B0502040204020203" pitchFamily="34" charset="0"/>
              </a:rPr>
              <a:t>Sklearn</a:t>
            </a:r>
            <a:r>
              <a:rPr lang="en-ID" dirty="0" smtClean="0">
                <a:solidFill>
                  <a:srgbClr val="FF0000"/>
                </a:solidFill>
                <a:latin typeface="Bahnschrift" panose="020B0502040204020203" pitchFamily="34" charset="0"/>
              </a:rPr>
              <a:t> </a:t>
            </a:r>
            <a:r>
              <a:rPr lang="en-ID" dirty="0" smtClean="0">
                <a:solidFill>
                  <a:schemeClr val="tx1"/>
                </a:solidFill>
                <a:latin typeface="Bahnschrift" panose="020B0502040204020203" pitchFamily="34" charset="0"/>
              </a:rPr>
              <a:t>Module is used</a:t>
            </a:r>
            <a:endParaRPr lang="en-ID" dirty="0">
              <a:solidFill>
                <a:schemeClr val="tx1"/>
              </a:solidFill>
              <a:latin typeface="Bahnschrift" panose="020B0502040204020203" pitchFamily="34" charset="0"/>
            </a:endParaRPr>
          </a:p>
        </p:txBody>
      </p:sp>
      <p:sp>
        <p:nvSpPr>
          <p:cNvPr id="32" name="TextBox 31"/>
          <p:cNvSpPr txBox="1"/>
          <p:nvPr/>
        </p:nvSpPr>
        <p:spPr>
          <a:xfrm>
            <a:off x="8196432" y="3408207"/>
            <a:ext cx="2261539"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dirty="0">
                <a:latin typeface="Bahnschrift" panose="020B0502040204020203" pitchFamily="34" charset="0"/>
              </a:rPr>
              <a:t>Converting lithology code to One Hot </a:t>
            </a:r>
            <a:r>
              <a:rPr lang="en-US" dirty="0" smtClean="0">
                <a:latin typeface="Bahnschrift" panose="020B0502040204020203" pitchFamily="34" charset="0"/>
              </a:rPr>
              <a:t>Vector</a:t>
            </a:r>
          </a:p>
          <a:p>
            <a:pPr algn="just"/>
            <a:endParaRPr lang="en-ID" dirty="0">
              <a:latin typeface="Bahnschrift" panose="020B0502040204020203" pitchFamily="34" charset="0"/>
            </a:endParaRPr>
          </a:p>
          <a:p>
            <a:pPr algn="just"/>
            <a:r>
              <a:rPr lang="en-ID" dirty="0" err="1">
                <a:solidFill>
                  <a:srgbClr val="FF0000"/>
                </a:solidFill>
                <a:latin typeface="Bahnschrift" panose="020B0502040204020203" pitchFamily="34" charset="0"/>
              </a:rPr>
              <a:t>Sklearn</a:t>
            </a:r>
            <a:r>
              <a:rPr lang="en-ID" dirty="0">
                <a:solidFill>
                  <a:srgbClr val="FF0000"/>
                </a:solidFill>
                <a:latin typeface="Bahnschrift" panose="020B0502040204020203" pitchFamily="34" charset="0"/>
              </a:rPr>
              <a:t> </a:t>
            </a:r>
            <a:r>
              <a:rPr lang="en-ID" dirty="0">
                <a:solidFill>
                  <a:schemeClr val="tx1"/>
                </a:solidFill>
                <a:latin typeface="Bahnschrift" panose="020B0502040204020203" pitchFamily="34" charset="0"/>
              </a:rPr>
              <a:t>Module is used</a:t>
            </a:r>
            <a:endParaRPr lang="en-ID" dirty="0">
              <a:solidFill>
                <a:schemeClr val="tx1"/>
              </a:solidFill>
              <a:latin typeface="Bahnschrift" panose="020B0502040204020203" pitchFamily="34" charset="0"/>
            </a:endParaRPr>
          </a:p>
        </p:txBody>
      </p:sp>
      <p:cxnSp>
        <p:nvCxnSpPr>
          <p:cNvPr id="33" name="Straight Connector 32"/>
          <p:cNvCxnSpPr/>
          <p:nvPr/>
        </p:nvCxnSpPr>
        <p:spPr>
          <a:xfrm>
            <a:off x="1518875" y="1306970"/>
            <a:ext cx="33025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Data </a:t>
            </a:r>
            <a:r>
              <a:rPr lang="en-US" sz="4000" dirty="0" smtClean="0">
                <a:latin typeface="Bahnschrift Light Condensed" panose="020B0502040204020203" pitchFamily="34" charset="0"/>
                <a:cs typeface="Times New Roman" panose="02020603050405020304" pitchFamily="18" charset="0"/>
              </a:rPr>
              <a:t>and</a:t>
            </a:r>
            <a:r>
              <a:rPr lang="en-US" sz="4000" dirty="0" smtClean="0">
                <a:latin typeface="Bahnschrift Light Condensed" panose="020B0502040204020203" pitchFamily="34" charset="0"/>
                <a:cs typeface="Times New Roman" panose="02020603050405020304" pitchFamily="18" charset="0"/>
              </a:rPr>
              <a:t> Method</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3871770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sp>
        <p:nvSpPr>
          <p:cNvPr id="15" name="TextBox 14"/>
          <p:cNvSpPr txBox="1"/>
          <p:nvPr/>
        </p:nvSpPr>
        <p:spPr>
          <a:xfrm>
            <a:off x="1426155" y="841602"/>
            <a:ext cx="8255977" cy="553998"/>
          </a:xfrm>
          <a:prstGeom prst="rect">
            <a:avLst/>
          </a:prstGeom>
          <a:noFill/>
        </p:spPr>
        <p:txBody>
          <a:bodyPr wrap="square" rtlCol="0">
            <a:spAutoFit/>
          </a:bodyPr>
          <a:lstStyle/>
          <a:p>
            <a:pPr algn="just">
              <a:spcAft>
                <a:spcPts val="600"/>
              </a:spcAft>
            </a:pPr>
            <a:r>
              <a:rPr lang="en-US" sz="3000" b="1" dirty="0" smtClean="0">
                <a:latin typeface="Bahnschrift" panose="020B0502040204020203" pitchFamily="34" charset="0"/>
                <a:cs typeface="Arial" panose="020B0604020202020204" pitchFamily="34" charset="0"/>
              </a:rPr>
              <a:t>Model </a:t>
            </a:r>
            <a:r>
              <a:rPr lang="en-US" sz="3000" b="1" dirty="0" smtClean="0">
                <a:latin typeface="Bahnschrift" panose="020B0502040204020203" pitchFamily="34" charset="0"/>
                <a:cs typeface="Arial" panose="020B0604020202020204" pitchFamily="34" charset="0"/>
              </a:rPr>
              <a:t>Training</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43" y="117051"/>
            <a:ext cx="1076019" cy="538161"/>
          </a:xfrm>
          <a:prstGeom prst="rect">
            <a:avLst/>
          </a:prstGeom>
        </p:spPr>
      </p:pic>
      <p:sp>
        <p:nvSpPr>
          <p:cNvPr id="5" name="TextBox 4"/>
          <p:cNvSpPr txBox="1"/>
          <p:nvPr/>
        </p:nvSpPr>
        <p:spPr>
          <a:xfrm>
            <a:off x="1439262" y="1466669"/>
            <a:ext cx="9143995" cy="2308324"/>
          </a:xfrm>
          <a:prstGeom prst="rect">
            <a:avLst/>
          </a:prstGeom>
          <a:noFill/>
        </p:spPr>
        <p:txBody>
          <a:bodyPr wrap="square" rtlCol="0">
            <a:spAutoFit/>
          </a:bodyPr>
          <a:lstStyle/>
          <a:p>
            <a:pPr algn="just"/>
            <a:r>
              <a:rPr lang="en-ID" sz="2400" b="1" dirty="0" smtClean="0">
                <a:latin typeface="Bahnschrift" panose="020B0502040204020203" pitchFamily="34" charset="0"/>
                <a:cs typeface="Arial" panose="020B0604020202020204" pitchFamily="34" charset="0"/>
              </a:rPr>
              <a:t>CNN Model Building </a:t>
            </a:r>
            <a:r>
              <a:rPr lang="en-ID" sz="2400" b="1" dirty="0">
                <a:latin typeface="Bahnschrift" panose="020B0502040204020203" pitchFamily="34" charset="0"/>
                <a:cs typeface="Arial" panose="020B0604020202020204" pitchFamily="34" charset="0"/>
              </a:rPr>
              <a:t>(</a:t>
            </a:r>
            <a:r>
              <a:rPr lang="en-ID" sz="2400" b="1" dirty="0" err="1" smtClean="0">
                <a:latin typeface="Bahnschrift" panose="020B0502040204020203" pitchFamily="34" charset="0"/>
                <a:cs typeface="Arial" panose="020B0604020202020204" pitchFamily="34" charset="0"/>
              </a:rPr>
              <a:t>Tensorflow</a:t>
            </a:r>
            <a:r>
              <a:rPr lang="en-ID" sz="2400" b="1" dirty="0" smtClean="0">
                <a:latin typeface="Bahnschrift" panose="020B0502040204020203" pitchFamily="34" charset="0"/>
                <a:cs typeface="Arial" panose="020B0604020202020204" pitchFamily="34" charset="0"/>
              </a:rPr>
              <a:t> Module)</a:t>
            </a:r>
            <a:endParaRPr lang="en-ID" sz="2400" b="1" dirty="0" smtClean="0">
              <a:latin typeface="Bahnschrift" panose="020B0502040204020203" pitchFamily="34" charset="0"/>
              <a:cs typeface="Arial" panose="020B0604020202020204" pitchFamily="34" charset="0"/>
            </a:endParaRPr>
          </a:p>
          <a:p>
            <a:pPr algn="just"/>
            <a:r>
              <a:rPr lang="en-ID" sz="2400" dirty="0" smtClean="0">
                <a:solidFill>
                  <a:srgbClr val="FF0000"/>
                </a:solidFill>
                <a:latin typeface="Bahnschrift" panose="020B0502040204020203" pitchFamily="34" charset="0"/>
                <a:cs typeface="Arial" panose="020B0604020202020204" pitchFamily="34" charset="0"/>
              </a:rPr>
              <a:t>Set the Hyper-parameter</a:t>
            </a:r>
            <a:endParaRPr lang="en-ID" sz="2400" dirty="0" smtClean="0">
              <a:solidFill>
                <a:srgbClr val="FF0000"/>
              </a:solidFill>
              <a:latin typeface="Bahnschrift" panose="020B0502040204020203" pitchFamily="34" charset="0"/>
              <a:cs typeface="Arial" panose="020B0604020202020204" pitchFamily="34" charset="0"/>
            </a:endParaRPr>
          </a:p>
          <a:p>
            <a:pPr algn="just"/>
            <a:endParaRPr lang="en-ID" sz="2400" dirty="0">
              <a:latin typeface="Bahnschrift" panose="020B0502040204020203" pitchFamily="34" charset="0"/>
              <a:cs typeface="Arial" panose="020B0604020202020204" pitchFamily="34" charset="0"/>
            </a:endParaRPr>
          </a:p>
          <a:p>
            <a:pPr algn="just"/>
            <a:endParaRPr lang="en-ID" sz="2400" dirty="0">
              <a:latin typeface="Bahnschrift" panose="020B0502040204020203" pitchFamily="34" charset="0"/>
              <a:cs typeface="Arial" panose="020B0604020202020204" pitchFamily="34" charset="0"/>
            </a:endParaRPr>
          </a:p>
          <a:p>
            <a:pPr algn="just"/>
            <a:endParaRPr lang="en-ID" sz="2400" b="1" dirty="0" smtClean="0">
              <a:latin typeface="Arial" panose="020B0604020202020204" pitchFamily="34" charset="0"/>
              <a:cs typeface="Arial" panose="020B0604020202020204" pitchFamily="34" charset="0"/>
            </a:endParaRPr>
          </a:p>
          <a:p>
            <a:pPr algn="just"/>
            <a:endParaRPr lang="en-ID" sz="2400" b="1" dirty="0" smtClean="0">
              <a:latin typeface="Arial" panose="020B0604020202020204" pitchFamily="34" charset="0"/>
              <a:cs typeface="Arial" panose="020B0604020202020204" pitchFamily="34" charset="0"/>
            </a:endParaRPr>
          </a:p>
        </p:txBody>
      </p:sp>
      <p:sp>
        <p:nvSpPr>
          <p:cNvPr id="14" name="TextBox 13"/>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Data </a:t>
            </a:r>
            <a:r>
              <a:rPr lang="en-US" sz="4000" dirty="0" smtClean="0">
                <a:latin typeface="Bahnschrift Light Condensed" panose="020B0502040204020203" pitchFamily="34" charset="0"/>
                <a:cs typeface="Times New Roman" panose="02020603050405020304" pitchFamily="18" charset="0"/>
              </a:rPr>
              <a:t>and Method</a:t>
            </a:r>
            <a:endParaRPr lang="id-ID" dirty="0">
              <a:latin typeface="Bahnschrift Light Condensed" panose="020B0502040204020203" pitchFamily="34" charset="0"/>
            </a:endParaRPr>
          </a:p>
        </p:txBody>
      </p:sp>
      <p:cxnSp>
        <p:nvCxnSpPr>
          <p:cNvPr id="17" name="Straight Connector 16"/>
          <p:cNvCxnSpPr/>
          <p:nvPr/>
        </p:nvCxnSpPr>
        <p:spPr>
          <a:xfrm>
            <a:off x="1518875" y="1306970"/>
            <a:ext cx="25266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99656" y="2490279"/>
            <a:ext cx="5560805" cy="3946105"/>
            <a:chOff x="1297618" y="1044135"/>
            <a:chExt cx="10493262" cy="5094977"/>
          </a:xfrm>
        </p:grpSpPr>
        <p:sp>
          <p:nvSpPr>
            <p:cNvPr id="20" name="TextBox 19"/>
            <p:cNvSpPr txBox="1"/>
            <p:nvPr/>
          </p:nvSpPr>
          <p:spPr>
            <a:xfrm>
              <a:off x="1297618" y="1044135"/>
              <a:ext cx="4222534" cy="691531"/>
            </a:xfrm>
            <a:prstGeom prst="rect">
              <a:avLst/>
            </a:prstGeom>
            <a:noFill/>
          </p:spPr>
          <p:txBody>
            <a:bodyPr wrap="square" rtlCol="0">
              <a:spAutoFit/>
            </a:bodyPr>
            <a:lstStyle/>
            <a:p>
              <a:r>
                <a:rPr lang="en-US" sz="2800" dirty="0" smtClean="0">
                  <a:latin typeface="Bahnschrift Light Condensed" panose="020B0502040204020203" pitchFamily="34" charset="0"/>
                  <a:cs typeface="Times New Roman" panose="02020603050405020304" pitchFamily="18" charset="0"/>
                </a:rPr>
                <a:t>Graph Accuracy </a:t>
              </a:r>
              <a:endParaRPr lang="id-ID" sz="2800" dirty="0">
                <a:latin typeface="Bahnschrift Light Condensed" panose="020B0502040204020203" pitchFamily="34" charset="0"/>
              </a:endParaRPr>
            </a:p>
          </p:txBody>
        </p:sp>
        <p:sp>
          <p:nvSpPr>
            <p:cNvPr id="21" name="TextBox 20"/>
            <p:cNvSpPr txBox="1"/>
            <p:nvPr/>
          </p:nvSpPr>
          <p:spPr>
            <a:xfrm>
              <a:off x="7295898" y="1044135"/>
              <a:ext cx="3143218" cy="691531"/>
            </a:xfrm>
            <a:prstGeom prst="rect">
              <a:avLst/>
            </a:prstGeom>
            <a:noFill/>
          </p:spPr>
          <p:txBody>
            <a:bodyPr wrap="square" rtlCol="0">
              <a:spAutoFit/>
            </a:bodyPr>
            <a:lstStyle/>
            <a:p>
              <a:r>
                <a:rPr lang="en-US" sz="2800" dirty="0" smtClean="0">
                  <a:latin typeface="Bahnschrift Light Condensed" panose="020B0502040204020203" pitchFamily="34" charset="0"/>
                  <a:cs typeface="Times New Roman" panose="02020603050405020304" pitchFamily="18" charset="0"/>
                </a:rPr>
                <a:t>Graph Loss</a:t>
              </a:r>
              <a:endParaRPr lang="id-ID" sz="2800" dirty="0">
                <a:latin typeface="Bahnschrift Light Condensed" panose="020B0502040204020203" pitchFamily="34" charset="0"/>
              </a:endParaRPr>
            </a:p>
          </p:txBody>
        </p:sp>
        <p:pic>
          <p:nvPicPr>
            <p:cNvPr id="22" name="Picture 21"/>
            <p:cNvPicPr>
              <a:picLocks noChangeAspect="1"/>
            </p:cNvPicPr>
            <p:nvPr/>
          </p:nvPicPr>
          <p:blipFill>
            <a:blip r:embed="rId4"/>
            <a:stretch>
              <a:fillRect/>
            </a:stretch>
          </p:blipFill>
          <p:spPr>
            <a:xfrm>
              <a:off x="1378744" y="1752708"/>
              <a:ext cx="4141409" cy="1851052"/>
            </a:xfrm>
            <a:prstGeom prst="rect">
              <a:avLst/>
            </a:prstGeom>
          </p:spPr>
        </p:pic>
        <p:pic>
          <p:nvPicPr>
            <p:cNvPr id="28" name="Picture 27"/>
            <p:cNvPicPr>
              <a:picLocks noChangeAspect="1"/>
            </p:cNvPicPr>
            <p:nvPr/>
          </p:nvPicPr>
          <p:blipFill>
            <a:blip r:embed="rId5"/>
            <a:stretch>
              <a:fillRect/>
            </a:stretch>
          </p:blipFill>
          <p:spPr>
            <a:xfrm>
              <a:off x="1398876" y="1691942"/>
              <a:ext cx="4189637" cy="1911818"/>
            </a:xfrm>
            <a:prstGeom prst="rect">
              <a:avLst/>
            </a:prstGeom>
          </p:spPr>
        </p:pic>
        <p:pic>
          <p:nvPicPr>
            <p:cNvPr id="29" name="Picture 28"/>
            <p:cNvPicPr>
              <a:picLocks noChangeAspect="1"/>
            </p:cNvPicPr>
            <p:nvPr/>
          </p:nvPicPr>
          <p:blipFill>
            <a:blip r:embed="rId6"/>
            <a:stretch>
              <a:fillRect/>
            </a:stretch>
          </p:blipFill>
          <p:spPr>
            <a:xfrm>
              <a:off x="1414561" y="1752708"/>
              <a:ext cx="4345913" cy="2088580"/>
            </a:xfrm>
            <a:prstGeom prst="rect">
              <a:avLst/>
            </a:prstGeom>
          </p:spPr>
        </p:pic>
        <p:pic>
          <p:nvPicPr>
            <p:cNvPr id="30" name="Picture 29"/>
            <p:cNvPicPr>
              <a:picLocks noChangeAspect="1"/>
            </p:cNvPicPr>
            <p:nvPr/>
          </p:nvPicPr>
          <p:blipFill>
            <a:blip r:embed="rId7"/>
            <a:stretch>
              <a:fillRect/>
            </a:stretch>
          </p:blipFill>
          <p:spPr>
            <a:xfrm>
              <a:off x="1524000" y="4294538"/>
              <a:ext cx="4308190" cy="1844574"/>
            </a:xfrm>
            <a:prstGeom prst="rect">
              <a:avLst/>
            </a:prstGeom>
          </p:spPr>
        </p:pic>
        <p:pic>
          <p:nvPicPr>
            <p:cNvPr id="31" name="Picture 30"/>
            <p:cNvPicPr>
              <a:picLocks noChangeAspect="1"/>
            </p:cNvPicPr>
            <p:nvPr/>
          </p:nvPicPr>
          <p:blipFill>
            <a:blip r:embed="rId8"/>
            <a:stretch>
              <a:fillRect/>
            </a:stretch>
          </p:blipFill>
          <p:spPr>
            <a:xfrm>
              <a:off x="6917021" y="1752707"/>
              <a:ext cx="4873859" cy="2198210"/>
            </a:xfrm>
            <a:prstGeom prst="rect">
              <a:avLst/>
            </a:prstGeom>
          </p:spPr>
        </p:pic>
        <p:sp>
          <p:nvSpPr>
            <p:cNvPr id="32" name="Rectangle 31"/>
            <p:cNvSpPr/>
            <p:nvPr/>
          </p:nvSpPr>
          <p:spPr>
            <a:xfrm>
              <a:off x="1563942" y="5056912"/>
              <a:ext cx="4226683" cy="306937"/>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D" dirty="0" smtClean="0"/>
                <a:t>p</a:t>
              </a:r>
              <a:endParaRPr lang="en-ID" dirty="0"/>
            </a:p>
          </p:txBody>
        </p:sp>
        <p:pic>
          <p:nvPicPr>
            <p:cNvPr id="33" name="Picture 32"/>
            <p:cNvPicPr>
              <a:picLocks noChangeAspect="1"/>
            </p:cNvPicPr>
            <p:nvPr/>
          </p:nvPicPr>
          <p:blipFill>
            <a:blip r:embed="rId9"/>
            <a:stretch>
              <a:fillRect/>
            </a:stretch>
          </p:blipFill>
          <p:spPr>
            <a:xfrm>
              <a:off x="7049877" y="4294538"/>
              <a:ext cx="4490962" cy="1844574"/>
            </a:xfrm>
            <a:prstGeom prst="rect">
              <a:avLst/>
            </a:prstGeom>
          </p:spPr>
        </p:pic>
        <p:sp>
          <p:nvSpPr>
            <p:cNvPr id="34" name="Rectangle 33"/>
            <p:cNvSpPr/>
            <p:nvPr/>
          </p:nvSpPr>
          <p:spPr>
            <a:xfrm>
              <a:off x="7086081" y="5074259"/>
              <a:ext cx="4418553" cy="28476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grpSp>
        <p:nvGrpSpPr>
          <p:cNvPr id="35" name="Group 34"/>
          <p:cNvGrpSpPr/>
          <p:nvPr/>
        </p:nvGrpSpPr>
        <p:grpSpPr>
          <a:xfrm>
            <a:off x="6396990" y="2490279"/>
            <a:ext cx="5733831" cy="3946105"/>
            <a:chOff x="1296393" y="1044135"/>
            <a:chExt cx="10424962" cy="5093680"/>
          </a:xfrm>
        </p:grpSpPr>
        <p:sp>
          <p:nvSpPr>
            <p:cNvPr id="36" name="TextBox 35"/>
            <p:cNvSpPr txBox="1"/>
            <p:nvPr/>
          </p:nvSpPr>
          <p:spPr>
            <a:xfrm>
              <a:off x="1297617" y="1044135"/>
              <a:ext cx="4992135" cy="659511"/>
            </a:xfrm>
            <a:prstGeom prst="rect">
              <a:avLst/>
            </a:prstGeom>
            <a:noFill/>
          </p:spPr>
          <p:txBody>
            <a:bodyPr wrap="square" rtlCol="0">
              <a:spAutoFit/>
            </a:bodyPr>
            <a:lstStyle/>
            <a:p>
              <a:r>
                <a:rPr lang="en-US" sz="2800" dirty="0" smtClean="0">
                  <a:latin typeface="Bahnschrift Light Condensed" panose="020B0502040204020203" pitchFamily="34" charset="0"/>
                  <a:cs typeface="Times New Roman" panose="02020603050405020304" pitchFamily="18" charset="0"/>
                </a:rPr>
                <a:t>Graph </a:t>
              </a:r>
              <a:r>
                <a:rPr lang="en-US" sz="2800" dirty="0" err="1" smtClean="0">
                  <a:latin typeface="Bahnschrift Light Condensed" panose="020B0502040204020203" pitchFamily="34" charset="0"/>
                  <a:cs typeface="Times New Roman" panose="02020603050405020304" pitchFamily="18" charset="0"/>
                </a:rPr>
                <a:t>Val_Accuracy</a:t>
              </a:r>
              <a:endParaRPr lang="id-ID" sz="2800" dirty="0">
                <a:latin typeface="Bahnschrift Light Condensed" panose="020B0502040204020203" pitchFamily="34" charset="0"/>
              </a:endParaRPr>
            </a:p>
          </p:txBody>
        </p:sp>
        <p:sp>
          <p:nvSpPr>
            <p:cNvPr id="37" name="TextBox 36"/>
            <p:cNvSpPr txBox="1"/>
            <p:nvPr/>
          </p:nvSpPr>
          <p:spPr>
            <a:xfrm>
              <a:off x="7346282" y="1044135"/>
              <a:ext cx="4375073" cy="659511"/>
            </a:xfrm>
            <a:prstGeom prst="rect">
              <a:avLst/>
            </a:prstGeom>
            <a:noFill/>
          </p:spPr>
          <p:txBody>
            <a:bodyPr wrap="square" rtlCol="0">
              <a:spAutoFit/>
            </a:bodyPr>
            <a:lstStyle/>
            <a:p>
              <a:r>
                <a:rPr lang="en-US" sz="2800" dirty="0" smtClean="0">
                  <a:latin typeface="Bahnschrift Light Condensed" panose="020B0502040204020203" pitchFamily="34" charset="0"/>
                  <a:cs typeface="Times New Roman" panose="02020603050405020304" pitchFamily="18" charset="0"/>
                </a:rPr>
                <a:t>Graph </a:t>
              </a:r>
              <a:r>
                <a:rPr lang="en-US" sz="2800" dirty="0" err="1" smtClean="0">
                  <a:latin typeface="Bahnschrift Light Condensed" panose="020B0502040204020203" pitchFamily="34" charset="0"/>
                  <a:cs typeface="Times New Roman" panose="02020603050405020304" pitchFamily="18" charset="0"/>
                </a:rPr>
                <a:t>Val_Loss</a:t>
              </a:r>
              <a:endParaRPr lang="id-ID" sz="2800" dirty="0">
                <a:latin typeface="Bahnschrift Light Condensed" panose="020B0502040204020203" pitchFamily="34" charset="0"/>
              </a:endParaRPr>
            </a:p>
          </p:txBody>
        </p:sp>
        <p:pic>
          <p:nvPicPr>
            <p:cNvPr id="39" name="Picture 38"/>
            <p:cNvPicPr>
              <a:picLocks noChangeAspect="1"/>
            </p:cNvPicPr>
            <p:nvPr/>
          </p:nvPicPr>
          <p:blipFill>
            <a:blip r:embed="rId10"/>
            <a:stretch>
              <a:fillRect/>
            </a:stretch>
          </p:blipFill>
          <p:spPr>
            <a:xfrm>
              <a:off x="1296393" y="1658956"/>
              <a:ext cx="4395721" cy="2177251"/>
            </a:xfrm>
            <a:prstGeom prst="rect">
              <a:avLst/>
            </a:prstGeom>
          </p:spPr>
        </p:pic>
        <p:pic>
          <p:nvPicPr>
            <p:cNvPr id="40" name="Picture 39"/>
            <p:cNvPicPr>
              <a:picLocks noChangeAspect="1"/>
            </p:cNvPicPr>
            <p:nvPr/>
          </p:nvPicPr>
          <p:blipFill>
            <a:blip r:embed="rId11"/>
            <a:stretch>
              <a:fillRect/>
            </a:stretch>
          </p:blipFill>
          <p:spPr>
            <a:xfrm>
              <a:off x="1296393" y="4284618"/>
              <a:ext cx="4395721" cy="1853197"/>
            </a:xfrm>
            <a:prstGeom prst="rect">
              <a:avLst/>
            </a:prstGeom>
          </p:spPr>
        </p:pic>
        <p:pic>
          <p:nvPicPr>
            <p:cNvPr id="41" name="Picture 40"/>
            <p:cNvPicPr>
              <a:picLocks noChangeAspect="1"/>
            </p:cNvPicPr>
            <p:nvPr/>
          </p:nvPicPr>
          <p:blipFill>
            <a:blip r:embed="rId12"/>
            <a:stretch>
              <a:fillRect/>
            </a:stretch>
          </p:blipFill>
          <p:spPr>
            <a:xfrm>
              <a:off x="6796643" y="1699204"/>
              <a:ext cx="4395721" cy="2203314"/>
            </a:xfrm>
            <a:prstGeom prst="rect">
              <a:avLst/>
            </a:prstGeom>
          </p:spPr>
        </p:pic>
        <p:pic>
          <p:nvPicPr>
            <p:cNvPr id="42" name="Picture 41"/>
            <p:cNvPicPr>
              <a:picLocks noChangeAspect="1"/>
            </p:cNvPicPr>
            <p:nvPr/>
          </p:nvPicPr>
          <p:blipFill>
            <a:blip r:embed="rId13"/>
            <a:stretch>
              <a:fillRect/>
            </a:stretch>
          </p:blipFill>
          <p:spPr>
            <a:xfrm>
              <a:off x="6796643" y="4284618"/>
              <a:ext cx="4582511" cy="1853197"/>
            </a:xfrm>
            <a:prstGeom prst="rect">
              <a:avLst/>
            </a:prstGeom>
          </p:spPr>
        </p:pic>
        <p:sp>
          <p:nvSpPr>
            <p:cNvPr id="43" name="Rectangle 42"/>
            <p:cNvSpPr/>
            <p:nvPr/>
          </p:nvSpPr>
          <p:spPr>
            <a:xfrm>
              <a:off x="1342263" y="5056912"/>
              <a:ext cx="4226683" cy="306937"/>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44" name="Rectangle 43"/>
            <p:cNvSpPr/>
            <p:nvPr/>
          </p:nvSpPr>
          <p:spPr>
            <a:xfrm>
              <a:off x="6850551" y="5088114"/>
              <a:ext cx="4500893" cy="28959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grpSp>
    </p:spTree>
    <p:extLst>
      <p:ext uri="{BB962C8B-B14F-4D97-AF65-F5344CB8AC3E}">
        <p14:creationId xmlns:p14="http://schemas.microsoft.com/office/powerpoint/2010/main" val="2532863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sp>
        <p:nvSpPr>
          <p:cNvPr id="15" name="TextBox 14"/>
          <p:cNvSpPr txBox="1"/>
          <p:nvPr/>
        </p:nvSpPr>
        <p:spPr>
          <a:xfrm>
            <a:off x="1453870" y="883167"/>
            <a:ext cx="8255977" cy="553998"/>
          </a:xfrm>
          <a:prstGeom prst="rect">
            <a:avLst/>
          </a:prstGeom>
          <a:noFill/>
        </p:spPr>
        <p:txBody>
          <a:bodyPr wrap="square" rtlCol="0">
            <a:spAutoFit/>
          </a:bodyPr>
          <a:lstStyle/>
          <a:p>
            <a:pPr algn="just">
              <a:spcAft>
                <a:spcPts val="600"/>
              </a:spcAft>
            </a:pPr>
            <a:r>
              <a:rPr lang="en-US" sz="3000" b="1" dirty="0">
                <a:latin typeface="Bahnschrift" panose="020B0502040204020203" pitchFamily="34" charset="0"/>
                <a:cs typeface="Arial" panose="020B0604020202020204" pitchFamily="34" charset="0"/>
              </a:rPr>
              <a:t>Model Testing </a:t>
            </a:r>
            <a:r>
              <a:rPr lang="en-US" sz="3000" b="1" dirty="0" smtClean="0">
                <a:latin typeface="Bahnschrift" panose="020B0502040204020203" pitchFamily="34" charset="0"/>
                <a:cs typeface="Arial" panose="020B0604020202020204" pitchFamily="34" charset="0"/>
              </a:rPr>
              <a:t>using</a:t>
            </a:r>
            <a:r>
              <a:rPr lang="en-US" sz="3000" b="1" dirty="0" smtClean="0">
                <a:latin typeface="Bahnschrift" panose="020B0502040204020203" pitchFamily="34" charset="0"/>
                <a:cs typeface="Arial" panose="020B0604020202020204" pitchFamily="34" charset="0"/>
              </a:rPr>
              <a:t> Test Data</a:t>
            </a:r>
            <a:endParaRPr lang="en-US" sz="3000" b="1" dirty="0" smtClean="0">
              <a:latin typeface="Bahnschrift" panose="020B0502040204020203" pitchFamily="34" charset="0"/>
              <a:cs typeface="Arial" panose="020B0604020202020204" pitchFamily="34" charset="0"/>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7" y="117051"/>
            <a:ext cx="1076019" cy="538161"/>
          </a:xfrm>
          <a:prstGeom prst="rect">
            <a:avLst/>
          </a:prstGeom>
        </p:spPr>
      </p:pic>
      <p:sp>
        <p:nvSpPr>
          <p:cNvPr id="5" name="TextBox 4"/>
          <p:cNvSpPr txBox="1"/>
          <p:nvPr/>
        </p:nvSpPr>
        <p:spPr>
          <a:xfrm>
            <a:off x="1482435" y="1884948"/>
            <a:ext cx="9143995" cy="2062103"/>
          </a:xfrm>
          <a:prstGeom prst="rect">
            <a:avLst/>
          </a:prstGeom>
          <a:noFill/>
        </p:spPr>
        <p:txBody>
          <a:bodyPr wrap="square" rtlCol="0">
            <a:spAutoFit/>
          </a:bodyPr>
          <a:lstStyle/>
          <a:p>
            <a:pPr algn="just"/>
            <a:r>
              <a:rPr lang="en-US" sz="2400" b="1" dirty="0">
                <a:latin typeface="Arial" panose="020B0604020202020204" pitchFamily="34" charset="0"/>
                <a:cs typeface="Arial" panose="020B0604020202020204" pitchFamily="34" charset="0"/>
              </a:rPr>
              <a:t>Doing the prediction process to Test </a:t>
            </a:r>
            <a:r>
              <a:rPr lang="en-US" sz="2400" b="1" dirty="0" smtClean="0">
                <a:latin typeface="Arial" panose="020B0604020202020204" pitchFamily="34" charset="0"/>
                <a:cs typeface="Arial" panose="020B0604020202020204" pitchFamily="34" charset="0"/>
              </a:rPr>
              <a:t>Data</a:t>
            </a:r>
          </a:p>
          <a:p>
            <a:pPr algn="just"/>
            <a:endParaRPr lang="en-ID" sz="24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From the model that has been trained, this model will be used to make lithology predictions to the Test Data, namely Poseidon 2 data. The depth range used for prediction on Poseidon 2 is 4086-5297 meters. This depth range was chosen because at this depth it has complete Well-Log GR, RHOB, and NPHI data.</a:t>
            </a:r>
            <a:endParaRPr lang="en-ID" sz="2000" dirty="0" smtClean="0">
              <a:latin typeface="Arial" panose="020B0604020202020204" pitchFamily="34" charset="0"/>
              <a:cs typeface="Arial" panose="020B0604020202020204" pitchFamily="34" charset="0"/>
            </a:endParaRPr>
          </a:p>
        </p:txBody>
      </p:sp>
      <p:sp>
        <p:nvSpPr>
          <p:cNvPr id="14" name="TextBox 13"/>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Data </a:t>
            </a:r>
            <a:r>
              <a:rPr lang="en-US" sz="4000" dirty="0" smtClean="0">
                <a:latin typeface="Bahnschrift Light Condensed" panose="020B0502040204020203" pitchFamily="34" charset="0"/>
                <a:cs typeface="Times New Roman" panose="02020603050405020304" pitchFamily="18" charset="0"/>
              </a:rPr>
              <a:t>and Method</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3583596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90" y="117051"/>
            <a:ext cx="1076019" cy="538161"/>
          </a:xfrm>
          <a:prstGeom prst="rect">
            <a:avLst/>
          </a:prstGeom>
        </p:spPr>
      </p:pic>
      <p:sp>
        <p:nvSpPr>
          <p:cNvPr id="32" name="TextBox 31"/>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pic>
        <p:nvPicPr>
          <p:cNvPr id="2" name="Picture 1"/>
          <p:cNvPicPr>
            <a:picLocks noChangeAspect="1"/>
          </p:cNvPicPr>
          <p:nvPr/>
        </p:nvPicPr>
        <p:blipFill>
          <a:blip r:embed="rId4"/>
          <a:stretch>
            <a:fillRect/>
          </a:stretch>
        </p:blipFill>
        <p:spPr>
          <a:xfrm>
            <a:off x="790226" y="1411747"/>
            <a:ext cx="9214433" cy="4448347"/>
          </a:xfrm>
          <a:prstGeom prst="rect">
            <a:avLst/>
          </a:prstGeom>
        </p:spPr>
      </p:pic>
      <p:sp>
        <p:nvSpPr>
          <p:cNvPr id="17" name="TextBox 16"/>
          <p:cNvSpPr txBox="1"/>
          <p:nvPr/>
        </p:nvSpPr>
        <p:spPr>
          <a:xfrm>
            <a:off x="179913" y="2989589"/>
            <a:ext cx="1359176" cy="646331"/>
          </a:xfrm>
          <a:prstGeom prst="rect">
            <a:avLst/>
          </a:prstGeom>
          <a:noFill/>
        </p:spPr>
        <p:txBody>
          <a:bodyPr wrap="square" rtlCol="0">
            <a:spAutoFit/>
          </a:bodyPr>
          <a:lstStyle/>
          <a:p>
            <a:r>
              <a:rPr lang="en-ID" dirty="0" smtClean="0"/>
              <a:t>Accuracy =</a:t>
            </a:r>
          </a:p>
          <a:p>
            <a:pPr algn="ctr"/>
            <a:r>
              <a:rPr lang="en-ID" b="1" dirty="0" smtClean="0">
                <a:solidFill>
                  <a:srgbClr val="FF0000"/>
                </a:solidFill>
              </a:rPr>
              <a:t>30,21%</a:t>
            </a:r>
            <a:endParaRPr lang="en-ID" b="1" dirty="0">
              <a:solidFill>
                <a:srgbClr val="FF0000"/>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531151371"/>
              </p:ext>
            </p:extLst>
          </p:nvPr>
        </p:nvGraphicFramePr>
        <p:xfrm>
          <a:off x="10004659" y="1130110"/>
          <a:ext cx="2048237" cy="4781139"/>
        </p:xfrm>
        <a:graphic>
          <a:graphicData uri="http://schemas.openxmlformats.org/drawingml/2006/table">
            <a:tbl>
              <a:tblPr firstRow="1" bandRow="1">
                <a:tableStyleId>{5C22544A-7EE6-4342-B048-85BDC9FD1C3A}</a:tableStyleId>
              </a:tblPr>
              <a:tblGrid>
                <a:gridCol w="450790">
                  <a:extLst>
                    <a:ext uri="{9D8B030D-6E8A-4147-A177-3AD203B41FA5}">
                      <a16:colId xmlns:a16="http://schemas.microsoft.com/office/drawing/2014/main" val="1202045010"/>
                    </a:ext>
                  </a:extLst>
                </a:gridCol>
                <a:gridCol w="835447">
                  <a:extLst>
                    <a:ext uri="{9D8B030D-6E8A-4147-A177-3AD203B41FA5}">
                      <a16:colId xmlns:a16="http://schemas.microsoft.com/office/drawing/2014/main" val="1205371369"/>
                    </a:ext>
                  </a:extLst>
                </a:gridCol>
                <a:gridCol w="762000">
                  <a:extLst>
                    <a:ext uri="{9D8B030D-6E8A-4147-A177-3AD203B41FA5}">
                      <a16:colId xmlns:a16="http://schemas.microsoft.com/office/drawing/2014/main" val="2612200389"/>
                    </a:ext>
                  </a:extLst>
                </a:gridCol>
              </a:tblGrid>
              <a:tr h="434649">
                <a:tc>
                  <a:txBody>
                    <a:bodyPr/>
                    <a:lstStyle/>
                    <a:p>
                      <a:pPr algn="ct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Actual</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Predict</a:t>
                      </a:r>
                      <a:endParaRPr lang="en-ID" sz="1000" dirty="0">
                        <a:latin typeface="Times New Roman" panose="02020603050405020304" pitchFamily="18" charset="0"/>
                        <a:cs typeface="Times New Roman" panose="02020603050405020304" pitchFamily="18" charset="0"/>
                      </a:endParaRPr>
                    </a:p>
                  </a:txBody>
                  <a:tcPr marL="68786" marR="68786" marT="34393" marB="34393"/>
                </a:tc>
                <a:extLst>
                  <a:ext uri="{0D108BD9-81ED-4DB2-BD59-A6C34878D82A}">
                    <a16:rowId xmlns:a16="http://schemas.microsoft.com/office/drawing/2014/main" val="1004387738"/>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9</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S. Sandstone</a:t>
                      </a:r>
                      <a:endParaRPr lang="en-ID" sz="1000" dirty="0">
                        <a:latin typeface="Times New Roman" panose="02020603050405020304" pitchFamily="18" charset="0"/>
                        <a:cs typeface="Times New Roman" panose="02020603050405020304" pitchFamily="18" charset="0"/>
                      </a:endParaRPr>
                    </a:p>
                  </a:txBody>
                  <a:tcPr marL="68786" marR="68786" marT="34393" marB="34393"/>
                </a:tc>
                <a:extLst>
                  <a:ext uri="{0D108BD9-81ED-4DB2-BD59-A6C34878D82A}">
                    <a16:rowId xmlns:a16="http://schemas.microsoft.com/office/drawing/2014/main" val="1919011486"/>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8</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marL="0" indent="0" algn="ctr">
                        <a:buNone/>
                      </a:pPr>
                      <a:r>
                        <a:rPr lang="en-ID" sz="1000" baseline="0" dirty="0" smtClean="0">
                          <a:latin typeface="Times New Roman" panose="02020603050405020304" pitchFamily="18" charset="0"/>
                          <a:cs typeface="Times New Roman" panose="02020603050405020304" pitchFamily="18" charset="0"/>
                        </a:rPr>
                        <a:t>S. Claystone</a:t>
                      </a:r>
                      <a:endParaRPr lang="en-ID" sz="1000" dirty="0">
                        <a:latin typeface="Times New Roman" panose="02020603050405020304" pitchFamily="18" charset="0"/>
                        <a:cs typeface="Times New Roman" panose="02020603050405020304" pitchFamily="18" charset="0"/>
                      </a:endParaRPr>
                    </a:p>
                  </a:txBody>
                  <a:tcPr marL="68786" marR="68786" marT="34393" marB="34393"/>
                </a:tc>
                <a:extLst>
                  <a:ext uri="{0D108BD9-81ED-4DB2-BD59-A6C34878D82A}">
                    <a16:rowId xmlns:a16="http://schemas.microsoft.com/office/drawing/2014/main" val="991971239"/>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7</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Ar.</a:t>
                      </a:r>
                      <a:r>
                        <a:rPr lang="en-ID" sz="1000" baseline="0" dirty="0" smtClean="0">
                          <a:latin typeface="Times New Roman" panose="02020603050405020304" pitchFamily="18" charset="0"/>
                          <a:cs typeface="Times New Roman" panose="02020603050405020304" pitchFamily="18" charset="0"/>
                        </a:rPr>
                        <a:t> Siltstone</a:t>
                      </a:r>
                      <a:endParaRPr lang="en-ID" sz="1000" dirty="0">
                        <a:latin typeface="Times New Roman" panose="02020603050405020304" pitchFamily="18" charset="0"/>
                        <a:cs typeface="Times New Roman" panose="02020603050405020304" pitchFamily="18" charset="0"/>
                      </a:endParaRPr>
                    </a:p>
                  </a:txBody>
                  <a:tcPr marL="68786" marR="68786" marT="34393" marB="34393"/>
                </a:tc>
                <a:extLst>
                  <a:ext uri="{0D108BD9-81ED-4DB2-BD59-A6C34878D82A}">
                    <a16:rowId xmlns:a16="http://schemas.microsoft.com/office/drawing/2014/main" val="1254461311"/>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6</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Siltstone</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a:t>
                      </a:r>
                      <a:endParaRPr lang="en-ID" sz="1000" dirty="0">
                        <a:latin typeface="Times New Roman" panose="02020603050405020304" pitchFamily="18" charset="0"/>
                        <a:cs typeface="Times New Roman" panose="02020603050405020304" pitchFamily="18" charset="0"/>
                      </a:endParaRPr>
                    </a:p>
                  </a:txBody>
                  <a:tcPr marL="68786" marR="68786" marT="34393" marB="34393"/>
                </a:tc>
                <a:extLst>
                  <a:ext uri="{0D108BD9-81ED-4DB2-BD59-A6C34878D82A}">
                    <a16:rowId xmlns:a16="http://schemas.microsoft.com/office/drawing/2014/main" val="273333816"/>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5</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Sandstone</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dirty="0" smtClean="0"/>
                        <a:t>-</a:t>
                      </a:r>
                      <a:endParaRPr lang="en-ID" dirty="0"/>
                    </a:p>
                  </a:txBody>
                  <a:tcPr marL="68786" marR="68786" marT="34393" marB="34393"/>
                </a:tc>
                <a:extLst>
                  <a:ext uri="{0D108BD9-81ED-4DB2-BD59-A6C34878D82A}">
                    <a16:rowId xmlns:a16="http://schemas.microsoft.com/office/drawing/2014/main" val="518621795"/>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4</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err="1" smtClean="0">
                          <a:latin typeface="Times New Roman" panose="02020603050405020304" pitchFamily="18" charset="0"/>
                          <a:cs typeface="Times New Roman" panose="02020603050405020304" pitchFamily="18" charset="0"/>
                        </a:rPr>
                        <a:t>Chert</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dirty="0" smtClean="0"/>
                        <a:t>-</a:t>
                      </a:r>
                      <a:endParaRPr lang="en-ID" dirty="0"/>
                    </a:p>
                  </a:txBody>
                  <a:tcPr marL="68786" marR="68786" marT="34393" marB="34393"/>
                </a:tc>
                <a:extLst>
                  <a:ext uri="{0D108BD9-81ED-4DB2-BD59-A6C34878D82A}">
                    <a16:rowId xmlns:a16="http://schemas.microsoft.com/office/drawing/2014/main" val="357453523"/>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3</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err="1" smtClean="0">
                          <a:latin typeface="Times New Roman" panose="02020603050405020304" pitchFamily="18" charset="0"/>
                          <a:cs typeface="Times New Roman" panose="02020603050405020304" pitchFamily="18" charset="0"/>
                        </a:rPr>
                        <a:t>Calcarenite</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dirty="0" smtClean="0"/>
                        <a:t>-</a:t>
                      </a:r>
                      <a:endParaRPr lang="en-ID" dirty="0"/>
                    </a:p>
                  </a:txBody>
                  <a:tcPr marL="68786" marR="68786" marT="34393" marB="34393"/>
                </a:tc>
                <a:extLst>
                  <a:ext uri="{0D108BD9-81ED-4DB2-BD59-A6C34878D82A}">
                    <a16:rowId xmlns:a16="http://schemas.microsoft.com/office/drawing/2014/main" val="3905592747"/>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2</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err="1" smtClean="0">
                          <a:latin typeface="Times New Roman" panose="02020603050405020304" pitchFamily="18" charset="0"/>
                          <a:cs typeface="Times New Roman" panose="02020603050405020304" pitchFamily="18" charset="0"/>
                        </a:rPr>
                        <a:t>Volcanics</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err="1" smtClean="0">
                          <a:latin typeface="Times New Roman" panose="02020603050405020304" pitchFamily="18" charset="0"/>
                          <a:cs typeface="Times New Roman" panose="02020603050405020304" pitchFamily="18" charset="0"/>
                        </a:rPr>
                        <a:t>Volcanics</a:t>
                      </a:r>
                      <a:endParaRPr lang="en-ID" sz="1000" dirty="0">
                        <a:latin typeface="Times New Roman" panose="02020603050405020304" pitchFamily="18" charset="0"/>
                        <a:cs typeface="Times New Roman" panose="02020603050405020304" pitchFamily="18" charset="0"/>
                      </a:endParaRPr>
                    </a:p>
                  </a:txBody>
                  <a:tcPr marL="68786" marR="68786" marT="34393" marB="34393"/>
                </a:tc>
                <a:extLst>
                  <a:ext uri="{0D108BD9-81ED-4DB2-BD59-A6C34878D82A}">
                    <a16:rowId xmlns:a16="http://schemas.microsoft.com/office/drawing/2014/main" val="1727037394"/>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1</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Claystone</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smtClean="0">
                          <a:latin typeface="Times New Roman" panose="02020603050405020304" pitchFamily="18" charset="0"/>
                          <a:cs typeface="Times New Roman" panose="02020603050405020304" pitchFamily="18" charset="0"/>
                        </a:rPr>
                        <a:t>Claystone</a:t>
                      </a:r>
                      <a:endParaRPr lang="en-ID" sz="1000" dirty="0">
                        <a:latin typeface="Times New Roman" panose="02020603050405020304" pitchFamily="18" charset="0"/>
                        <a:cs typeface="Times New Roman" panose="02020603050405020304" pitchFamily="18" charset="0"/>
                      </a:endParaRPr>
                    </a:p>
                  </a:txBody>
                  <a:tcPr marL="68786" marR="68786" marT="34393" marB="34393"/>
                </a:tc>
                <a:extLst>
                  <a:ext uri="{0D108BD9-81ED-4DB2-BD59-A6C34878D82A}">
                    <a16:rowId xmlns:a16="http://schemas.microsoft.com/office/drawing/2014/main" val="3657564575"/>
                  </a:ext>
                </a:extLst>
              </a:tr>
              <a:tr h="434649">
                <a:tc>
                  <a:txBody>
                    <a:bodyPr/>
                    <a:lstStyle/>
                    <a:p>
                      <a:pPr algn="ctr"/>
                      <a:r>
                        <a:rPr lang="en-ID" sz="1000" dirty="0" smtClean="0">
                          <a:latin typeface="Times New Roman" panose="02020603050405020304" pitchFamily="18" charset="0"/>
                          <a:cs typeface="Times New Roman" panose="02020603050405020304" pitchFamily="18" charset="0"/>
                        </a:rPr>
                        <a:t>0</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err="1" smtClean="0">
                          <a:latin typeface="Times New Roman" panose="02020603050405020304" pitchFamily="18" charset="0"/>
                          <a:cs typeface="Times New Roman" panose="02020603050405020304" pitchFamily="18" charset="0"/>
                        </a:rPr>
                        <a:t>Calcilutite</a:t>
                      </a:r>
                      <a:endParaRPr lang="en-ID" sz="1000" dirty="0">
                        <a:latin typeface="Times New Roman" panose="02020603050405020304" pitchFamily="18" charset="0"/>
                        <a:cs typeface="Times New Roman" panose="02020603050405020304" pitchFamily="18" charset="0"/>
                      </a:endParaRPr>
                    </a:p>
                  </a:txBody>
                  <a:tcPr marL="68786" marR="68786" marT="34393" marB="34393"/>
                </a:tc>
                <a:tc>
                  <a:txBody>
                    <a:bodyPr/>
                    <a:lstStyle/>
                    <a:p>
                      <a:pPr algn="ctr"/>
                      <a:r>
                        <a:rPr lang="en-ID" sz="1000" dirty="0" err="1" smtClean="0">
                          <a:latin typeface="Times New Roman" panose="02020603050405020304" pitchFamily="18" charset="0"/>
                          <a:cs typeface="Times New Roman" panose="02020603050405020304" pitchFamily="18" charset="0"/>
                        </a:rPr>
                        <a:t>Calcilutite</a:t>
                      </a:r>
                      <a:endParaRPr lang="en-ID" sz="1000" dirty="0">
                        <a:latin typeface="Times New Roman" panose="02020603050405020304" pitchFamily="18" charset="0"/>
                        <a:cs typeface="Times New Roman" panose="02020603050405020304" pitchFamily="18" charset="0"/>
                      </a:endParaRPr>
                    </a:p>
                  </a:txBody>
                  <a:tcPr marL="68786" marR="68786" marT="34393" marB="34393"/>
                </a:tc>
                <a:extLst>
                  <a:ext uri="{0D108BD9-81ED-4DB2-BD59-A6C34878D82A}">
                    <a16:rowId xmlns:a16="http://schemas.microsoft.com/office/drawing/2014/main" val="4253037523"/>
                  </a:ext>
                </a:extLst>
              </a:tr>
            </a:tbl>
          </a:graphicData>
        </a:graphic>
      </p:graphicFrame>
      <p:sp>
        <p:nvSpPr>
          <p:cNvPr id="34" name="TextBox 33"/>
          <p:cNvSpPr txBox="1"/>
          <p:nvPr/>
        </p:nvSpPr>
        <p:spPr>
          <a:xfrm>
            <a:off x="1453870" y="883167"/>
            <a:ext cx="8255977" cy="553998"/>
          </a:xfrm>
          <a:prstGeom prst="rect">
            <a:avLst/>
          </a:prstGeom>
          <a:noFill/>
        </p:spPr>
        <p:txBody>
          <a:bodyPr wrap="square" rtlCol="0">
            <a:spAutoFit/>
          </a:bodyPr>
          <a:lstStyle/>
          <a:p>
            <a:pPr algn="just">
              <a:spcAft>
                <a:spcPts val="600"/>
              </a:spcAft>
            </a:pPr>
            <a:r>
              <a:rPr lang="en-US" sz="3000" b="1" dirty="0" smtClean="0">
                <a:latin typeface="Bahnschrift" panose="020B0502040204020203" pitchFamily="34" charset="0"/>
                <a:cs typeface="Arial" panose="020B0604020202020204" pitchFamily="34" charset="0"/>
              </a:rPr>
              <a:t>Before</a:t>
            </a:r>
            <a:r>
              <a:rPr lang="en-US" sz="3000" b="1" dirty="0" smtClean="0">
                <a:latin typeface="Bahnschrift" panose="020B0502040204020203" pitchFamily="34" charset="0"/>
                <a:cs typeface="Arial" panose="020B0604020202020204" pitchFamily="34" charset="0"/>
              </a:rPr>
              <a:t> Simplification</a:t>
            </a:r>
            <a:endParaRPr lang="en-US" sz="3000" b="1" dirty="0" smtClean="0">
              <a:latin typeface="Bahnschrift" panose="020B0502040204020203" pitchFamily="34" charset="0"/>
              <a:cs typeface="Arial" panose="020B0604020202020204" pitchFamily="34" charset="0"/>
            </a:endParaRPr>
          </a:p>
        </p:txBody>
      </p:sp>
      <p:sp>
        <p:nvSpPr>
          <p:cNvPr id="5" name="Rectangle 4"/>
          <p:cNvSpPr/>
          <p:nvPr/>
        </p:nvSpPr>
        <p:spPr>
          <a:xfrm>
            <a:off x="9822873" y="2840184"/>
            <a:ext cx="99218" cy="616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p:cNvSpPr txBox="1"/>
          <p:nvPr/>
        </p:nvSpPr>
        <p:spPr>
          <a:xfrm>
            <a:off x="9668282" y="1868954"/>
            <a:ext cx="168447" cy="246221"/>
          </a:xfrm>
          <a:prstGeom prst="rect">
            <a:avLst/>
          </a:prstGeom>
          <a:solidFill>
            <a:schemeClr val="bg1"/>
          </a:solidFill>
          <a:ln>
            <a:noFill/>
          </a:ln>
        </p:spPr>
        <p:txBody>
          <a:bodyPr wrap="square" rtlCol="0">
            <a:spAutoFit/>
          </a:bodyPr>
          <a:lstStyle/>
          <a:p>
            <a:r>
              <a:rPr lang="en-ID" sz="1000" dirty="0" smtClean="0"/>
              <a:t>9</a:t>
            </a:r>
            <a:endParaRPr lang="en-ID" sz="1000" dirty="0"/>
          </a:p>
        </p:txBody>
      </p:sp>
      <p:sp>
        <p:nvSpPr>
          <p:cNvPr id="18" name="TextBox 17"/>
          <p:cNvSpPr txBox="1"/>
          <p:nvPr/>
        </p:nvSpPr>
        <p:spPr>
          <a:xfrm>
            <a:off x="9682137" y="2492415"/>
            <a:ext cx="113025" cy="246221"/>
          </a:xfrm>
          <a:prstGeom prst="rect">
            <a:avLst/>
          </a:prstGeom>
          <a:solidFill>
            <a:schemeClr val="bg1"/>
          </a:solidFill>
          <a:ln>
            <a:noFill/>
          </a:ln>
        </p:spPr>
        <p:txBody>
          <a:bodyPr wrap="square" rtlCol="0">
            <a:spAutoFit/>
          </a:bodyPr>
          <a:lstStyle/>
          <a:p>
            <a:r>
              <a:rPr lang="en-ID" sz="1000" dirty="0" smtClean="0"/>
              <a:t>8</a:t>
            </a:r>
            <a:endParaRPr lang="en-ID" sz="1000" dirty="0"/>
          </a:p>
        </p:txBody>
      </p:sp>
      <p:sp>
        <p:nvSpPr>
          <p:cNvPr id="20" name="TextBox 19"/>
          <p:cNvSpPr txBox="1"/>
          <p:nvPr/>
        </p:nvSpPr>
        <p:spPr>
          <a:xfrm>
            <a:off x="9682132" y="3157440"/>
            <a:ext cx="113025" cy="246221"/>
          </a:xfrm>
          <a:prstGeom prst="rect">
            <a:avLst/>
          </a:prstGeom>
          <a:solidFill>
            <a:schemeClr val="bg1"/>
          </a:solidFill>
          <a:ln>
            <a:noFill/>
          </a:ln>
        </p:spPr>
        <p:txBody>
          <a:bodyPr wrap="square" rtlCol="0">
            <a:spAutoFit/>
          </a:bodyPr>
          <a:lstStyle/>
          <a:p>
            <a:r>
              <a:rPr lang="en-ID" sz="1000" dirty="0" smtClean="0"/>
              <a:t>7</a:t>
            </a:r>
            <a:endParaRPr lang="en-ID" sz="1000" dirty="0"/>
          </a:p>
        </p:txBody>
      </p:sp>
    </p:spTree>
    <p:extLst>
      <p:ext uri="{BB962C8B-B14F-4D97-AF65-F5344CB8AC3E}">
        <p14:creationId xmlns:p14="http://schemas.microsoft.com/office/powerpoint/2010/main" val="825718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TextBox 15"/>
          <p:cNvSpPr txBox="1"/>
          <p:nvPr/>
        </p:nvSpPr>
        <p:spPr>
          <a:xfrm>
            <a:off x="1582967" y="-8810"/>
            <a:ext cx="4901680" cy="706755"/>
          </a:xfrm>
          <a:prstGeom prst="rect">
            <a:avLst/>
          </a:prstGeom>
          <a:noFill/>
        </p:spPr>
        <p:txBody>
          <a:bodyPr wrap="square" rtlCol="0">
            <a:spAutoFit/>
          </a:bodyPr>
          <a:lstStyle/>
          <a:p>
            <a:pPr algn="ctr"/>
            <a:r>
              <a:rPr lang="en-US" sz="4000" dirty="0" smtClean="0">
                <a:latin typeface="Bahnschrift Light Condensed" panose="020B0502040204020203" pitchFamily="34" charset="0"/>
                <a:cs typeface="Times New Roman" panose="02020603050405020304" pitchFamily="18" charset="0"/>
              </a:rPr>
              <a:t>Outline</a:t>
            </a:r>
            <a:endParaRPr lang="id-ID" dirty="0">
              <a:latin typeface="Bahnschrift Light Condensed" panose="020B0502040204020203" pitchFamily="34" charset="0"/>
            </a:endParaRPr>
          </a:p>
        </p:txBody>
      </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5" y="117051"/>
            <a:ext cx="1076019" cy="538161"/>
          </a:xfrm>
          <a:prstGeom prst="rect">
            <a:avLst/>
          </a:prstGeom>
        </p:spPr>
      </p:pic>
      <p:sp>
        <p:nvSpPr>
          <p:cNvPr id="5" name="TextBox 4"/>
          <p:cNvSpPr txBox="1"/>
          <p:nvPr/>
        </p:nvSpPr>
        <p:spPr>
          <a:xfrm>
            <a:off x="1582967" y="1468570"/>
            <a:ext cx="8877215" cy="4278094"/>
          </a:xfrm>
          <a:prstGeom prst="rect">
            <a:avLst/>
          </a:prstGeom>
          <a:noFill/>
        </p:spPr>
        <p:txBody>
          <a:bodyPr wrap="square" numCol="2" rtlCol="0">
            <a:spAutoFit/>
          </a:bodyPr>
          <a:lstStyle/>
          <a:p>
            <a:pPr algn="just"/>
            <a:r>
              <a:rPr lang="en-ID" sz="3600" b="1" dirty="0" smtClean="0">
                <a:latin typeface="Bahnschrift" panose="020B0502040204020203" pitchFamily="34" charset="0"/>
              </a:rPr>
              <a:t>INTRODUCTION</a:t>
            </a:r>
            <a:endParaRPr lang="en-ID" sz="3600" b="1" dirty="0" smtClean="0">
              <a:latin typeface="Bahnschrift" panose="020B0502040204020203" pitchFamily="34" charset="0"/>
            </a:endParaRPr>
          </a:p>
          <a:p>
            <a:pPr algn="just"/>
            <a:r>
              <a:rPr lang="en-ID" sz="2600" dirty="0" smtClean="0">
                <a:latin typeface="Bahnschrift" panose="020B0502040204020203" pitchFamily="34" charset="0"/>
              </a:rPr>
              <a:t>	</a:t>
            </a:r>
            <a:r>
              <a:rPr lang="en-ID" sz="2400" dirty="0" smtClean="0">
                <a:latin typeface="Bahnschrift" panose="020B0502040204020203" pitchFamily="34" charset="0"/>
              </a:rPr>
              <a:t>BACKGROUND</a:t>
            </a:r>
            <a:endParaRPr lang="en-ID" sz="2400" dirty="0" smtClean="0">
              <a:latin typeface="Bahnschrift" panose="020B0502040204020203" pitchFamily="34" charset="0"/>
            </a:endParaRPr>
          </a:p>
          <a:p>
            <a:pPr algn="just"/>
            <a:r>
              <a:rPr lang="en-ID" sz="2400" dirty="0" smtClean="0">
                <a:latin typeface="Bahnschrift" panose="020B0502040204020203" pitchFamily="34" charset="0"/>
              </a:rPr>
              <a:t>	</a:t>
            </a:r>
            <a:r>
              <a:rPr lang="en-ID" sz="2400" dirty="0" smtClean="0">
                <a:latin typeface="Bahnschrift" panose="020B0502040204020203" pitchFamily="34" charset="0"/>
              </a:rPr>
              <a:t>SUBJECT LIMITATION</a:t>
            </a:r>
            <a:endParaRPr lang="en-ID" sz="2400" dirty="0" smtClean="0">
              <a:latin typeface="Bahnschrift" panose="020B0502040204020203" pitchFamily="34" charset="0"/>
            </a:endParaRPr>
          </a:p>
          <a:p>
            <a:pPr algn="just"/>
            <a:r>
              <a:rPr lang="en-ID" sz="2400" dirty="0">
                <a:latin typeface="Bahnschrift" panose="020B0502040204020203" pitchFamily="34" charset="0"/>
              </a:rPr>
              <a:t>	</a:t>
            </a:r>
            <a:r>
              <a:rPr lang="en-ID" sz="2400" dirty="0" smtClean="0">
                <a:latin typeface="Bahnschrift" panose="020B0502040204020203" pitchFamily="34" charset="0"/>
              </a:rPr>
              <a:t>OBJECTIVES</a:t>
            </a:r>
            <a:endParaRPr lang="en-ID" sz="2400" dirty="0" smtClean="0">
              <a:latin typeface="Bahnschrift" panose="020B0502040204020203" pitchFamily="34" charset="0"/>
            </a:endParaRPr>
          </a:p>
          <a:p>
            <a:pPr algn="just"/>
            <a:r>
              <a:rPr lang="en-ID" sz="2400" dirty="0">
                <a:latin typeface="Bahnschrift" panose="020B0502040204020203" pitchFamily="34" charset="0"/>
              </a:rPr>
              <a:t>	</a:t>
            </a:r>
            <a:r>
              <a:rPr lang="en-ID" sz="2400" dirty="0" smtClean="0">
                <a:latin typeface="Bahnschrift" panose="020B0502040204020203" pitchFamily="34" charset="0"/>
              </a:rPr>
              <a:t>WORK FLOW</a:t>
            </a:r>
            <a:endParaRPr lang="en-ID" sz="2400" dirty="0" smtClean="0">
              <a:latin typeface="Bahnschrift" panose="020B0502040204020203" pitchFamily="34" charset="0"/>
            </a:endParaRPr>
          </a:p>
          <a:p>
            <a:pPr algn="just"/>
            <a:r>
              <a:rPr lang="en-ID" sz="2400" dirty="0" smtClean="0">
                <a:latin typeface="Bahnschrift" panose="020B0502040204020203" pitchFamily="34" charset="0"/>
              </a:rPr>
              <a:t> </a:t>
            </a:r>
            <a:endParaRPr lang="en-ID" sz="2400" dirty="0">
              <a:latin typeface="Bahnschrift" panose="020B0502040204020203" pitchFamily="34" charset="0"/>
            </a:endParaRPr>
          </a:p>
          <a:p>
            <a:pPr algn="just"/>
            <a:r>
              <a:rPr lang="en-ID" sz="3400" b="1" dirty="0" smtClean="0">
                <a:latin typeface="Bahnschrift" panose="020B0502040204020203" pitchFamily="34" charset="0"/>
              </a:rPr>
              <a:t>LITERATURE REVIEW</a:t>
            </a:r>
            <a:endParaRPr lang="en-ID" sz="3400" b="1" dirty="0" smtClean="0">
              <a:latin typeface="Bahnschrift" panose="020B0502040204020203" pitchFamily="34" charset="0"/>
            </a:endParaRPr>
          </a:p>
          <a:p>
            <a:pPr algn="just"/>
            <a:r>
              <a:rPr lang="en-ID" sz="3000" b="1" dirty="0">
                <a:latin typeface="Bahnschrift" panose="020B0502040204020203" pitchFamily="34" charset="0"/>
              </a:rPr>
              <a:t>	</a:t>
            </a:r>
            <a:r>
              <a:rPr lang="en-ID" sz="2400" dirty="0" smtClean="0">
                <a:latin typeface="Bahnschrift" panose="020B0502040204020203" pitchFamily="34" charset="0"/>
              </a:rPr>
              <a:t>REGIONAL GEOLOGY</a:t>
            </a:r>
            <a:endParaRPr lang="en-ID" sz="2400" dirty="0" smtClean="0">
              <a:latin typeface="Bahnschrift" panose="020B0502040204020203" pitchFamily="34" charset="0"/>
            </a:endParaRPr>
          </a:p>
          <a:p>
            <a:pPr algn="just"/>
            <a:r>
              <a:rPr lang="en-ID" sz="2400" b="1" dirty="0">
                <a:latin typeface="Bahnschrift" panose="020B0502040204020203" pitchFamily="34" charset="0"/>
              </a:rPr>
              <a:t>	</a:t>
            </a:r>
            <a:r>
              <a:rPr lang="en-ID" sz="2400" dirty="0" smtClean="0">
                <a:latin typeface="Bahnschrift" panose="020B0502040204020203" pitchFamily="34" charset="0"/>
              </a:rPr>
              <a:t>WELL LOG</a:t>
            </a:r>
            <a:endParaRPr lang="en-ID" sz="2400" dirty="0" smtClean="0">
              <a:latin typeface="Bahnschrift" panose="020B0502040204020203" pitchFamily="34" charset="0"/>
            </a:endParaRPr>
          </a:p>
          <a:p>
            <a:pPr algn="just"/>
            <a:r>
              <a:rPr lang="en-ID" sz="2400" dirty="0">
                <a:latin typeface="Bahnschrift" panose="020B0502040204020203" pitchFamily="34" charset="0"/>
              </a:rPr>
              <a:t>	</a:t>
            </a:r>
            <a:r>
              <a:rPr lang="en-ID" sz="2400" dirty="0" smtClean="0">
                <a:latin typeface="Bahnschrift" panose="020B0502040204020203" pitchFamily="34" charset="0"/>
              </a:rPr>
              <a:t>CNN</a:t>
            </a:r>
          </a:p>
          <a:p>
            <a:endParaRPr lang="en-ID" sz="2400" b="1" dirty="0" smtClean="0">
              <a:latin typeface="Bahnschrift" panose="020B0502040204020203" pitchFamily="34" charset="0"/>
            </a:endParaRPr>
          </a:p>
          <a:p>
            <a:endParaRPr lang="en-ID" sz="2400" b="1" dirty="0">
              <a:latin typeface="Bahnschrift" panose="020B0502040204020203" pitchFamily="34" charset="0"/>
            </a:endParaRPr>
          </a:p>
          <a:p>
            <a:endParaRPr lang="en-ID" sz="3000" b="1" dirty="0" smtClean="0">
              <a:latin typeface="Bahnschrift" panose="020B0502040204020203" pitchFamily="34" charset="0"/>
            </a:endParaRPr>
          </a:p>
          <a:p>
            <a:r>
              <a:rPr lang="en-ID" sz="3200" b="1" dirty="0" smtClean="0">
                <a:latin typeface="Bahnschrift" panose="020B0502040204020203" pitchFamily="34" charset="0"/>
              </a:rPr>
              <a:t>  </a:t>
            </a:r>
            <a:r>
              <a:rPr lang="en-ID" sz="3200" b="1" dirty="0" smtClean="0">
                <a:latin typeface="Bahnschrift" panose="020B0502040204020203" pitchFamily="34" charset="0"/>
              </a:rPr>
              <a:t>DATA AND METHOD</a:t>
            </a:r>
            <a:endParaRPr lang="en-ID" sz="3200" b="1" dirty="0">
              <a:latin typeface="Bahnschrift" panose="020B0502040204020203" pitchFamily="34" charset="0"/>
            </a:endParaRPr>
          </a:p>
          <a:p>
            <a:r>
              <a:rPr lang="en-ID" sz="3200" b="1" dirty="0" smtClean="0">
                <a:latin typeface="Bahnschrift" panose="020B0502040204020203" pitchFamily="34" charset="0"/>
              </a:rPr>
              <a:t>  </a:t>
            </a:r>
            <a:r>
              <a:rPr lang="en-ID" sz="3200" b="1" dirty="0" smtClean="0">
                <a:latin typeface="Bahnschrift" panose="020B0502040204020203" pitchFamily="34" charset="0"/>
              </a:rPr>
              <a:t>RESULT</a:t>
            </a:r>
            <a:endParaRPr lang="en-ID" sz="3200" b="1" dirty="0" smtClean="0">
              <a:latin typeface="Bahnschrift" panose="020B0502040204020203" pitchFamily="34" charset="0"/>
            </a:endParaRPr>
          </a:p>
          <a:p>
            <a:r>
              <a:rPr lang="en-ID" sz="3200" b="1" dirty="0" smtClean="0">
                <a:latin typeface="Bahnschrift" panose="020B0502040204020203" pitchFamily="34" charset="0"/>
              </a:rPr>
              <a:t>  </a:t>
            </a:r>
            <a:r>
              <a:rPr lang="en-ID" sz="3200" b="1" dirty="0" smtClean="0">
                <a:latin typeface="Bahnschrift" panose="020B0502040204020203" pitchFamily="34" charset="0"/>
              </a:rPr>
              <a:t>CONCLUSION</a:t>
            </a:r>
            <a:endParaRPr lang="en-ID" sz="3200" b="1" dirty="0">
              <a:latin typeface="Bahnschrift" panose="020B0502040204020203" pitchFamily="34" charset="0"/>
            </a:endParaRPr>
          </a:p>
        </p:txBody>
      </p:sp>
    </p:spTree>
    <p:extLst>
      <p:ext uri="{BB962C8B-B14F-4D97-AF65-F5344CB8AC3E}">
        <p14:creationId xmlns:p14="http://schemas.microsoft.com/office/powerpoint/2010/main" val="1129767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56403" y="1273719"/>
            <a:ext cx="9311592" cy="4916153"/>
          </a:xfrm>
          <a:prstGeom prst="rect">
            <a:avLst/>
          </a:prstGeom>
        </p:spPr>
      </p:pic>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7490" y="117051"/>
            <a:ext cx="1076019" cy="538161"/>
          </a:xfrm>
          <a:prstGeom prst="rect">
            <a:avLst/>
          </a:prstGeom>
        </p:spPr>
      </p:pic>
      <p:sp>
        <p:nvSpPr>
          <p:cNvPr id="32" name="TextBox 31"/>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sp>
        <p:nvSpPr>
          <p:cNvPr id="17" name="TextBox 16"/>
          <p:cNvSpPr txBox="1"/>
          <p:nvPr/>
        </p:nvSpPr>
        <p:spPr>
          <a:xfrm>
            <a:off x="179913" y="2989589"/>
            <a:ext cx="1359176" cy="646331"/>
          </a:xfrm>
          <a:prstGeom prst="rect">
            <a:avLst/>
          </a:prstGeom>
          <a:noFill/>
        </p:spPr>
        <p:txBody>
          <a:bodyPr wrap="square" rtlCol="0">
            <a:spAutoFit/>
          </a:bodyPr>
          <a:lstStyle/>
          <a:p>
            <a:r>
              <a:rPr lang="en-ID" dirty="0" smtClean="0"/>
              <a:t>Accuracy =</a:t>
            </a:r>
          </a:p>
          <a:p>
            <a:pPr algn="ctr"/>
            <a:r>
              <a:rPr lang="en-ID" b="1" dirty="0" smtClean="0">
                <a:solidFill>
                  <a:srgbClr val="FF0000"/>
                </a:solidFill>
              </a:rPr>
              <a:t>50,47%</a:t>
            </a:r>
            <a:endParaRPr lang="en-ID" b="1" dirty="0">
              <a:solidFill>
                <a:srgbClr val="FF0000"/>
              </a:solidFill>
            </a:endParaRPr>
          </a:p>
        </p:txBody>
      </p:sp>
      <p:sp>
        <p:nvSpPr>
          <p:cNvPr id="34" name="TextBox 33"/>
          <p:cNvSpPr txBox="1"/>
          <p:nvPr/>
        </p:nvSpPr>
        <p:spPr>
          <a:xfrm>
            <a:off x="1453870" y="883167"/>
            <a:ext cx="8255977" cy="553998"/>
          </a:xfrm>
          <a:prstGeom prst="rect">
            <a:avLst/>
          </a:prstGeom>
          <a:noFill/>
        </p:spPr>
        <p:txBody>
          <a:bodyPr wrap="square" rtlCol="0">
            <a:spAutoFit/>
          </a:bodyPr>
          <a:lstStyle/>
          <a:p>
            <a:pPr algn="just">
              <a:spcAft>
                <a:spcPts val="600"/>
              </a:spcAft>
            </a:pPr>
            <a:r>
              <a:rPr lang="en-US" sz="3000" b="1" dirty="0" smtClean="0">
                <a:latin typeface="Bahnschrift" panose="020B0502040204020203" pitchFamily="34" charset="0"/>
                <a:cs typeface="Arial" panose="020B0604020202020204" pitchFamily="34" charset="0"/>
              </a:rPr>
              <a:t>After</a:t>
            </a:r>
            <a:r>
              <a:rPr lang="en-US" sz="3000" b="1" dirty="0" smtClean="0">
                <a:latin typeface="Bahnschrift" panose="020B0502040204020203" pitchFamily="34" charset="0"/>
                <a:cs typeface="Arial" panose="020B0604020202020204" pitchFamily="34" charset="0"/>
              </a:rPr>
              <a:t> </a:t>
            </a:r>
            <a:r>
              <a:rPr lang="en-US" sz="3000" b="1" dirty="0" err="1" smtClean="0">
                <a:latin typeface="Bahnschrift" panose="020B0502040204020203" pitchFamily="34" charset="0"/>
                <a:cs typeface="Arial" panose="020B0604020202020204" pitchFamily="34" charset="0"/>
              </a:rPr>
              <a:t>Simplifikasi</a:t>
            </a:r>
            <a:endParaRPr lang="en-US" sz="3000" b="1" dirty="0" smtClean="0">
              <a:latin typeface="Bahnschrift" panose="020B0502040204020203" pitchFamily="34" charset="0"/>
              <a:cs typeface="Arial" panose="020B0604020202020204" pitchFamily="34" charset="0"/>
            </a:endParaRPr>
          </a:p>
        </p:txBody>
      </p:sp>
      <p:sp>
        <p:nvSpPr>
          <p:cNvPr id="18" name="TextBox 17"/>
          <p:cNvSpPr txBox="1"/>
          <p:nvPr/>
        </p:nvSpPr>
        <p:spPr>
          <a:xfrm>
            <a:off x="10461572" y="1985392"/>
            <a:ext cx="1424478" cy="369332"/>
          </a:xfrm>
          <a:prstGeom prst="rect">
            <a:avLst/>
          </a:prstGeom>
          <a:noFill/>
        </p:spPr>
        <p:txBody>
          <a:bodyPr wrap="square" rtlCol="0">
            <a:spAutoFit/>
          </a:bodyPr>
          <a:lstStyle/>
          <a:p>
            <a:r>
              <a:rPr lang="en-ID" b="1" dirty="0" err="1" smtClean="0">
                <a:latin typeface="Bahnschrift" panose="020B0502040204020203" pitchFamily="34" charset="0"/>
              </a:rPr>
              <a:t>Chert</a:t>
            </a:r>
            <a:endParaRPr lang="en-ID" b="1" dirty="0">
              <a:latin typeface="Bahnschrift" panose="020B0502040204020203" pitchFamily="34" charset="0"/>
            </a:endParaRPr>
          </a:p>
        </p:txBody>
      </p:sp>
      <p:sp>
        <p:nvSpPr>
          <p:cNvPr id="20" name="TextBox 19"/>
          <p:cNvSpPr txBox="1"/>
          <p:nvPr/>
        </p:nvSpPr>
        <p:spPr>
          <a:xfrm>
            <a:off x="10461572" y="2525327"/>
            <a:ext cx="1424478" cy="369332"/>
          </a:xfrm>
          <a:prstGeom prst="rect">
            <a:avLst/>
          </a:prstGeom>
          <a:noFill/>
        </p:spPr>
        <p:txBody>
          <a:bodyPr wrap="square" rtlCol="0">
            <a:spAutoFit/>
          </a:bodyPr>
          <a:lstStyle/>
          <a:p>
            <a:r>
              <a:rPr lang="en-ID" b="1" dirty="0" err="1" smtClean="0">
                <a:latin typeface="Bahnschrift" panose="020B0502040204020203" pitchFamily="34" charset="0"/>
              </a:rPr>
              <a:t>Calcarenite</a:t>
            </a:r>
            <a:endParaRPr lang="en-ID" b="1" dirty="0">
              <a:latin typeface="Bahnschrift" panose="020B0502040204020203" pitchFamily="34" charset="0"/>
            </a:endParaRPr>
          </a:p>
        </p:txBody>
      </p:sp>
      <p:sp>
        <p:nvSpPr>
          <p:cNvPr id="21" name="TextBox 20"/>
          <p:cNvSpPr txBox="1"/>
          <p:nvPr/>
        </p:nvSpPr>
        <p:spPr>
          <a:xfrm>
            <a:off x="10461572" y="3036674"/>
            <a:ext cx="1424478" cy="369332"/>
          </a:xfrm>
          <a:prstGeom prst="rect">
            <a:avLst/>
          </a:prstGeom>
          <a:noFill/>
        </p:spPr>
        <p:txBody>
          <a:bodyPr wrap="square" rtlCol="0">
            <a:spAutoFit/>
          </a:bodyPr>
          <a:lstStyle/>
          <a:p>
            <a:r>
              <a:rPr lang="en-ID" b="1" dirty="0" err="1" smtClean="0">
                <a:latin typeface="Bahnschrift" panose="020B0502040204020203" pitchFamily="34" charset="0"/>
              </a:rPr>
              <a:t>Volcanics</a:t>
            </a:r>
            <a:endParaRPr lang="en-ID" b="1" dirty="0">
              <a:latin typeface="Bahnschrift" panose="020B0502040204020203" pitchFamily="34" charset="0"/>
            </a:endParaRPr>
          </a:p>
        </p:txBody>
      </p:sp>
      <p:sp>
        <p:nvSpPr>
          <p:cNvPr id="22" name="TextBox 21"/>
          <p:cNvSpPr txBox="1"/>
          <p:nvPr/>
        </p:nvSpPr>
        <p:spPr>
          <a:xfrm>
            <a:off x="10461572" y="3533275"/>
            <a:ext cx="1424478" cy="369332"/>
          </a:xfrm>
          <a:prstGeom prst="rect">
            <a:avLst/>
          </a:prstGeom>
          <a:noFill/>
        </p:spPr>
        <p:txBody>
          <a:bodyPr wrap="square" rtlCol="0">
            <a:spAutoFit/>
          </a:bodyPr>
          <a:lstStyle/>
          <a:p>
            <a:r>
              <a:rPr lang="en-ID" b="1" dirty="0" smtClean="0">
                <a:latin typeface="Bahnschrift" panose="020B0502040204020203" pitchFamily="34" charset="0"/>
              </a:rPr>
              <a:t>Siltstone</a:t>
            </a:r>
            <a:endParaRPr lang="en-ID" b="1" dirty="0">
              <a:latin typeface="Bahnschrift" panose="020B0502040204020203" pitchFamily="34" charset="0"/>
            </a:endParaRPr>
          </a:p>
        </p:txBody>
      </p:sp>
      <p:sp>
        <p:nvSpPr>
          <p:cNvPr id="27" name="TextBox 26"/>
          <p:cNvSpPr txBox="1"/>
          <p:nvPr/>
        </p:nvSpPr>
        <p:spPr>
          <a:xfrm>
            <a:off x="10461572" y="4059372"/>
            <a:ext cx="1424478" cy="369332"/>
          </a:xfrm>
          <a:prstGeom prst="rect">
            <a:avLst/>
          </a:prstGeom>
          <a:noFill/>
        </p:spPr>
        <p:txBody>
          <a:bodyPr wrap="square" rtlCol="0">
            <a:spAutoFit/>
          </a:bodyPr>
          <a:lstStyle/>
          <a:p>
            <a:r>
              <a:rPr lang="en-ID" b="1" dirty="0" smtClean="0">
                <a:latin typeface="Bahnschrift" panose="020B0502040204020203" pitchFamily="34" charset="0"/>
              </a:rPr>
              <a:t>Sandstone</a:t>
            </a:r>
            <a:endParaRPr lang="en-ID" b="1" dirty="0">
              <a:latin typeface="Bahnschrift" panose="020B0502040204020203" pitchFamily="34" charset="0"/>
            </a:endParaRPr>
          </a:p>
        </p:txBody>
      </p:sp>
      <p:sp>
        <p:nvSpPr>
          <p:cNvPr id="28" name="TextBox 27"/>
          <p:cNvSpPr txBox="1"/>
          <p:nvPr/>
        </p:nvSpPr>
        <p:spPr>
          <a:xfrm>
            <a:off x="10461572" y="4554363"/>
            <a:ext cx="1424478" cy="369332"/>
          </a:xfrm>
          <a:prstGeom prst="rect">
            <a:avLst/>
          </a:prstGeom>
          <a:noFill/>
        </p:spPr>
        <p:txBody>
          <a:bodyPr wrap="square" rtlCol="0">
            <a:spAutoFit/>
          </a:bodyPr>
          <a:lstStyle/>
          <a:p>
            <a:r>
              <a:rPr lang="en-ID" b="1" dirty="0" smtClean="0">
                <a:latin typeface="Bahnschrift" panose="020B0502040204020203" pitchFamily="34" charset="0"/>
              </a:rPr>
              <a:t>Claystone</a:t>
            </a:r>
            <a:endParaRPr lang="en-ID" b="1" dirty="0">
              <a:latin typeface="Bahnschrift" panose="020B0502040204020203" pitchFamily="34" charset="0"/>
            </a:endParaRPr>
          </a:p>
        </p:txBody>
      </p:sp>
      <p:sp>
        <p:nvSpPr>
          <p:cNvPr id="29" name="TextBox 28"/>
          <p:cNvSpPr txBox="1"/>
          <p:nvPr/>
        </p:nvSpPr>
        <p:spPr>
          <a:xfrm>
            <a:off x="10461572" y="5014479"/>
            <a:ext cx="1424478" cy="369332"/>
          </a:xfrm>
          <a:prstGeom prst="rect">
            <a:avLst/>
          </a:prstGeom>
          <a:noFill/>
        </p:spPr>
        <p:txBody>
          <a:bodyPr wrap="square" rtlCol="0">
            <a:spAutoFit/>
          </a:bodyPr>
          <a:lstStyle/>
          <a:p>
            <a:r>
              <a:rPr lang="en-ID" b="1" dirty="0" err="1" smtClean="0">
                <a:latin typeface="Bahnschrift" panose="020B0502040204020203" pitchFamily="34" charset="0"/>
              </a:rPr>
              <a:t>Calcilutite</a:t>
            </a:r>
            <a:endParaRPr lang="en-ID" b="1" dirty="0">
              <a:latin typeface="Bahnschrift" panose="020B0502040204020203" pitchFamily="34" charset="0"/>
            </a:endParaRPr>
          </a:p>
        </p:txBody>
      </p:sp>
    </p:spTree>
    <p:extLst>
      <p:ext uri="{BB962C8B-B14F-4D97-AF65-F5344CB8AC3E}">
        <p14:creationId xmlns:p14="http://schemas.microsoft.com/office/powerpoint/2010/main" val="3819194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42" y="117051"/>
            <a:ext cx="1076019" cy="538161"/>
          </a:xfrm>
          <a:prstGeom prst="rect">
            <a:avLst/>
          </a:prstGeom>
        </p:spPr>
      </p:pic>
      <p:sp>
        <p:nvSpPr>
          <p:cNvPr id="15" name="TextBox 14"/>
          <p:cNvSpPr txBox="1"/>
          <p:nvPr/>
        </p:nvSpPr>
        <p:spPr>
          <a:xfrm>
            <a:off x="1456114" y="796700"/>
            <a:ext cx="8255977" cy="907941"/>
          </a:xfrm>
          <a:prstGeom prst="rect">
            <a:avLst/>
          </a:prstGeom>
          <a:noFill/>
        </p:spPr>
        <p:txBody>
          <a:bodyPr wrap="square" rtlCol="0">
            <a:spAutoFit/>
          </a:bodyPr>
          <a:lstStyle/>
          <a:p>
            <a:pPr>
              <a:spcAft>
                <a:spcPts val="600"/>
              </a:spcAft>
            </a:pPr>
            <a:r>
              <a:rPr lang="en-US" sz="2800" b="1" dirty="0" smtClean="0">
                <a:latin typeface="Arial" panose="020B0604020202020204" pitchFamily="34" charset="0"/>
                <a:cs typeface="Arial" panose="020B0604020202020204" pitchFamily="34" charset="0"/>
              </a:rPr>
              <a:t>Approach</a:t>
            </a:r>
            <a:endParaRPr lang="en-US" sz="2800" b="1" dirty="0" smtClean="0">
              <a:latin typeface="Arial" panose="020B0604020202020204" pitchFamily="34" charset="0"/>
              <a:cs typeface="Arial" panose="020B0604020202020204" pitchFamily="34" charset="0"/>
            </a:endParaRPr>
          </a:p>
          <a:p>
            <a:pPr>
              <a:spcAft>
                <a:spcPts val="600"/>
              </a:spcAft>
            </a:pPr>
            <a:r>
              <a:rPr lang="en-US" sz="2000" dirty="0" smtClean="0">
                <a:solidFill>
                  <a:srgbClr val="FF0000"/>
                </a:solidFill>
                <a:latin typeface="Arial" panose="020B0604020202020204" pitchFamily="34" charset="0"/>
                <a:cs typeface="Arial" panose="020B0604020202020204" pitchFamily="34" charset="0"/>
              </a:rPr>
              <a:t>(Considering The Correlation between all logs and </a:t>
            </a:r>
            <a:r>
              <a:rPr lang="en-US" sz="2000" dirty="0" smtClean="0">
                <a:solidFill>
                  <a:srgbClr val="FF0000"/>
                </a:solidFill>
                <a:latin typeface="Arial" panose="020B0604020202020204" pitchFamily="34" charset="0"/>
                <a:cs typeface="Arial" panose="020B0604020202020204" pitchFamily="34" charset="0"/>
              </a:rPr>
              <a:t>lithology)</a:t>
            </a:r>
            <a:endParaRPr lang="en-US" sz="2000" dirty="0" smtClean="0">
              <a:solidFill>
                <a:srgbClr val="FF0000"/>
              </a:solidFill>
              <a:latin typeface="Arial" panose="020B0604020202020204" pitchFamily="34" charset="0"/>
              <a:cs typeface="Arial" panose="020B0604020202020204" pitchFamily="34" charset="0"/>
            </a:endParaRPr>
          </a:p>
        </p:txBody>
      </p:sp>
      <p:sp>
        <p:nvSpPr>
          <p:cNvPr id="18" name="TextBox 17"/>
          <p:cNvSpPr txBox="1"/>
          <p:nvPr/>
        </p:nvSpPr>
        <p:spPr>
          <a:xfrm>
            <a:off x="-516937" y="2025401"/>
            <a:ext cx="6638216" cy="461665"/>
          </a:xfrm>
          <a:prstGeom prst="rect">
            <a:avLst/>
          </a:prstGeom>
          <a:noFill/>
        </p:spPr>
        <p:txBody>
          <a:bodyPr wrap="square" rtlCol="0">
            <a:spAutoFit/>
          </a:bodyPr>
          <a:lstStyle/>
          <a:p>
            <a:pPr algn="ctr"/>
            <a:r>
              <a:rPr lang="en-ID" sz="2400" b="1" dirty="0" smtClean="0"/>
              <a:t>GR Log Modification</a:t>
            </a:r>
            <a:endParaRPr lang="en-ID" sz="2400" b="1" dirty="0"/>
          </a:p>
        </p:txBody>
      </p:sp>
      <p:sp>
        <p:nvSpPr>
          <p:cNvPr id="21" name="TextBox 20"/>
          <p:cNvSpPr txBox="1"/>
          <p:nvPr/>
        </p:nvSpPr>
        <p:spPr>
          <a:xfrm>
            <a:off x="1431508" y="2565968"/>
            <a:ext cx="8158936" cy="400110"/>
          </a:xfrm>
          <a:prstGeom prst="rect">
            <a:avLst/>
          </a:prstGeom>
          <a:noFill/>
        </p:spPr>
        <p:txBody>
          <a:bodyPr wrap="square" rtlCol="0">
            <a:spAutoFit/>
          </a:bodyPr>
          <a:lstStyle/>
          <a:p>
            <a:r>
              <a:rPr lang="en-US" sz="2000" dirty="0"/>
              <a:t>Referring to the </a:t>
            </a:r>
            <a:r>
              <a:rPr lang="en-US" sz="2000" dirty="0" smtClean="0"/>
              <a:t>lithology </a:t>
            </a:r>
            <a:r>
              <a:rPr lang="en-US" sz="2000" dirty="0"/>
              <a:t>classification of the value of Log Gamma Ray</a:t>
            </a:r>
            <a:endParaRPr lang="en-ID" sz="2000" dirty="0"/>
          </a:p>
        </p:txBody>
      </p:sp>
      <p:graphicFrame>
        <p:nvGraphicFramePr>
          <p:cNvPr id="2" name="Table 1"/>
          <p:cNvGraphicFramePr>
            <a:graphicFrameLocks noGrp="1"/>
          </p:cNvGraphicFramePr>
          <p:nvPr>
            <p:extLst>
              <p:ext uri="{D42A27DB-BD31-4B8C-83A1-F6EECF244321}">
                <p14:modId xmlns:p14="http://schemas.microsoft.com/office/powerpoint/2010/main" val="3070606358"/>
              </p:ext>
            </p:extLst>
          </p:nvPr>
        </p:nvGraphicFramePr>
        <p:xfrm>
          <a:off x="1539242" y="3481282"/>
          <a:ext cx="4750718" cy="1483360"/>
        </p:xfrm>
        <a:graphic>
          <a:graphicData uri="http://schemas.openxmlformats.org/drawingml/2006/table">
            <a:tbl>
              <a:tblPr firstRow="1" bandRow="1">
                <a:tableStyleId>{5C22544A-7EE6-4342-B048-85BDC9FD1C3A}</a:tableStyleId>
              </a:tblPr>
              <a:tblGrid>
                <a:gridCol w="1149077">
                  <a:extLst>
                    <a:ext uri="{9D8B030D-6E8A-4147-A177-3AD203B41FA5}">
                      <a16:colId xmlns:a16="http://schemas.microsoft.com/office/drawing/2014/main" val="1378580543"/>
                    </a:ext>
                  </a:extLst>
                </a:gridCol>
                <a:gridCol w="3601641">
                  <a:extLst>
                    <a:ext uri="{9D8B030D-6E8A-4147-A177-3AD203B41FA5}">
                      <a16:colId xmlns:a16="http://schemas.microsoft.com/office/drawing/2014/main" val="1570064440"/>
                    </a:ext>
                  </a:extLst>
                </a:gridCol>
              </a:tblGrid>
              <a:tr h="370840">
                <a:tc>
                  <a:txBody>
                    <a:bodyPr/>
                    <a:lstStyle/>
                    <a:p>
                      <a:pPr algn="ctr"/>
                      <a:r>
                        <a:rPr lang="en-ID" dirty="0" smtClean="0">
                          <a:solidFill>
                            <a:schemeClr val="tx1"/>
                          </a:solidFill>
                        </a:rPr>
                        <a:t>API Level</a:t>
                      </a:r>
                      <a:endParaRPr lang="en-ID" dirty="0">
                        <a:solidFill>
                          <a:schemeClr val="tx1"/>
                        </a:solidFill>
                      </a:endParaRPr>
                    </a:p>
                  </a:txBody>
                  <a:tcPr/>
                </a:tc>
                <a:tc>
                  <a:txBody>
                    <a:bodyPr/>
                    <a:lstStyle/>
                    <a:p>
                      <a:pPr algn="ctr"/>
                      <a:r>
                        <a:rPr lang="en-ID" dirty="0" smtClean="0">
                          <a:solidFill>
                            <a:schemeClr val="tx1"/>
                          </a:solidFill>
                        </a:rPr>
                        <a:t>Lithology</a:t>
                      </a:r>
                      <a:endParaRPr lang="en-ID" dirty="0">
                        <a:solidFill>
                          <a:schemeClr val="tx1"/>
                        </a:solidFill>
                      </a:endParaRPr>
                    </a:p>
                  </a:txBody>
                  <a:tcPr/>
                </a:tc>
                <a:extLst>
                  <a:ext uri="{0D108BD9-81ED-4DB2-BD59-A6C34878D82A}">
                    <a16:rowId xmlns:a16="http://schemas.microsoft.com/office/drawing/2014/main" val="326781053"/>
                  </a:ext>
                </a:extLst>
              </a:tr>
              <a:tr h="370840">
                <a:tc>
                  <a:txBody>
                    <a:bodyPr/>
                    <a:lstStyle/>
                    <a:p>
                      <a:pPr algn="ctr"/>
                      <a:r>
                        <a:rPr lang="en-ID" dirty="0" smtClean="0"/>
                        <a:t>0 – 50</a:t>
                      </a:r>
                      <a:endParaRPr lang="en-ID" dirty="0"/>
                    </a:p>
                  </a:txBody>
                  <a:tcPr/>
                </a:tc>
                <a:tc>
                  <a:txBody>
                    <a:bodyPr/>
                    <a:lstStyle/>
                    <a:p>
                      <a:pPr algn="ctr"/>
                      <a:r>
                        <a:rPr lang="en-ID" dirty="0" smtClean="0"/>
                        <a:t>Sandstone,</a:t>
                      </a:r>
                      <a:r>
                        <a:rPr lang="en-ID" baseline="0" dirty="0" smtClean="0"/>
                        <a:t> Limestone, Dolomite</a:t>
                      </a:r>
                      <a:endParaRPr lang="en-ID" dirty="0"/>
                    </a:p>
                  </a:txBody>
                  <a:tcPr/>
                </a:tc>
                <a:extLst>
                  <a:ext uri="{0D108BD9-81ED-4DB2-BD59-A6C34878D82A}">
                    <a16:rowId xmlns:a16="http://schemas.microsoft.com/office/drawing/2014/main" val="1001894188"/>
                  </a:ext>
                </a:extLst>
              </a:tr>
              <a:tr h="370840">
                <a:tc>
                  <a:txBody>
                    <a:bodyPr/>
                    <a:lstStyle/>
                    <a:p>
                      <a:pPr algn="ctr"/>
                      <a:r>
                        <a:rPr lang="en-ID" dirty="0" smtClean="0"/>
                        <a:t>50</a:t>
                      </a:r>
                      <a:r>
                        <a:rPr lang="en-ID" baseline="0" dirty="0" smtClean="0"/>
                        <a:t> - 150</a:t>
                      </a:r>
                      <a:endParaRPr lang="en-ID" dirty="0"/>
                    </a:p>
                  </a:txBody>
                  <a:tcPr/>
                </a:tc>
                <a:tc>
                  <a:txBody>
                    <a:bodyPr/>
                    <a:lstStyle/>
                    <a:p>
                      <a:pPr algn="ctr"/>
                      <a:r>
                        <a:rPr lang="en-ID" dirty="0" smtClean="0"/>
                        <a:t>Shale</a:t>
                      </a:r>
                      <a:r>
                        <a:rPr lang="en-ID" baseline="0" dirty="0" smtClean="0"/>
                        <a:t> (Siltstone, Claystone)</a:t>
                      </a:r>
                      <a:endParaRPr lang="en-ID" dirty="0"/>
                    </a:p>
                  </a:txBody>
                  <a:tcPr/>
                </a:tc>
                <a:extLst>
                  <a:ext uri="{0D108BD9-81ED-4DB2-BD59-A6C34878D82A}">
                    <a16:rowId xmlns:a16="http://schemas.microsoft.com/office/drawing/2014/main" val="856567839"/>
                  </a:ext>
                </a:extLst>
              </a:tr>
              <a:tr h="370840">
                <a:tc>
                  <a:txBody>
                    <a:bodyPr/>
                    <a:lstStyle/>
                    <a:p>
                      <a:pPr algn="ctr"/>
                      <a:r>
                        <a:rPr lang="en-ID" dirty="0" smtClean="0"/>
                        <a:t>&gt; 150</a:t>
                      </a:r>
                      <a:endParaRPr lang="en-ID" dirty="0"/>
                    </a:p>
                  </a:txBody>
                  <a:tcPr/>
                </a:tc>
                <a:tc>
                  <a:txBody>
                    <a:bodyPr/>
                    <a:lstStyle/>
                    <a:p>
                      <a:pPr algn="ctr"/>
                      <a:r>
                        <a:rPr lang="en-ID" dirty="0" smtClean="0"/>
                        <a:t>Organic-Rich Shale</a:t>
                      </a:r>
                      <a:endParaRPr lang="en-ID" dirty="0"/>
                    </a:p>
                  </a:txBody>
                  <a:tcPr/>
                </a:tc>
                <a:extLst>
                  <a:ext uri="{0D108BD9-81ED-4DB2-BD59-A6C34878D82A}">
                    <a16:rowId xmlns:a16="http://schemas.microsoft.com/office/drawing/2014/main" val="474561313"/>
                  </a:ext>
                </a:extLst>
              </a:tr>
            </a:tbl>
          </a:graphicData>
        </a:graphic>
      </p:graphicFrame>
      <p:sp>
        <p:nvSpPr>
          <p:cNvPr id="22" name="TextBox 21"/>
          <p:cNvSpPr txBox="1"/>
          <p:nvPr/>
        </p:nvSpPr>
        <p:spPr>
          <a:xfrm>
            <a:off x="7133962" y="3531088"/>
            <a:ext cx="4292479" cy="1384995"/>
          </a:xfrm>
          <a:prstGeom prst="rect">
            <a:avLst/>
          </a:prstGeom>
          <a:noFill/>
        </p:spPr>
        <p:txBody>
          <a:bodyPr wrap="square" rtlCol="0">
            <a:spAutoFit/>
          </a:bodyPr>
          <a:lstStyle/>
          <a:p>
            <a:r>
              <a:rPr lang="en-ID" sz="2400" b="1" dirty="0" err="1" smtClean="0"/>
              <a:t>Labeling</a:t>
            </a:r>
            <a:r>
              <a:rPr lang="en-ID" sz="2400" b="1" dirty="0"/>
              <a:t> </a:t>
            </a:r>
            <a:r>
              <a:rPr lang="en-ID" sz="2400" b="1" dirty="0" smtClean="0"/>
              <a:t>:</a:t>
            </a:r>
          </a:p>
          <a:p>
            <a:r>
              <a:rPr lang="en-ID" sz="2000" dirty="0" smtClean="0"/>
              <a:t>For</a:t>
            </a:r>
            <a:r>
              <a:rPr lang="en-ID" sz="2000" dirty="0" smtClean="0"/>
              <a:t> GR Value 0- </a:t>
            </a:r>
            <a:r>
              <a:rPr lang="en-ID" sz="2000" dirty="0" smtClean="0"/>
              <a:t>50 = 1</a:t>
            </a:r>
          </a:p>
          <a:p>
            <a:r>
              <a:rPr lang="en-ID" sz="2000" dirty="0" smtClean="0"/>
              <a:t>For </a:t>
            </a:r>
            <a:r>
              <a:rPr lang="en-ID" sz="2000" dirty="0" smtClean="0"/>
              <a:t>GR Value 50-150 </a:t>
            </a:r>
            <a:r>
              <a:rPr lang="en-ID" sz="2000" dirty="0" smtClean="0"/>
              <a:t>= 2</a:t>
            </a:r>
          </a:p>
          <a:p>
            <a:r>
              <a:rPr lang="en-ID" sz="2000" dirty="0" smtClean="0"/>
              <a:t>For GR Value</a:t>
            </a:r>
            <a:r>
              <a:rPr lang="en-ID" sz="2000" dirty="0" smtClean="0"/>
              <a:t> </a:t>
            </a:r>
            <a:r>
              <a:rPr lang="en-ID" sz="2000" dirty="0" smtClean="0"/>
              <a:t>&gt; 150 = 3</a:t>
            </a:r>
            <a:endParaRPr lang="en-ID" sz="2000" dirty="0"/>
          </a:p>
        </p:txBody>
      </p:sp>
      <p:sp>
        <p:nvSpPr>
          <p:cNvPr id="27" name="TextBox 26"/>
          <p:cNvSpPr txBox="1"/>
          <p:nvPr/>
        </p:nvSpPr>
        <p:spPr>
          <a:xfrm>
            <a:off x="1453689" y="5302058"/>
            <a:ext cx="4292479" cy="1138773"/>
          </a:xfrm>
          <a:prstGeom prst="rect">
            <a:avLst/>
          </a:prstGeom>
          <a:noFill/>
        </p:spPr>
        <p:txBody>
          <a:bodyPr wrap="square" rtlCol="0">
            <a:spAutoFit/>
          </a:bodyPr>
          <a:lstStyle/>
          <a:p>
            <a:r>
              <a:rPr lang="en-ID" sz="2400" b="1" dirty="0" smtClean="0"/>
              <a:t>Objective</a:t>
            </a:r>
            <a:r>
              <a:rPr lang="en-ID" sz="2400" b="1" dirty="0" smtClean="0"/>
              <a:t> </a:t>
            </a:r>
            <a:r>
              <a:rPr lang="en-ID" sz="2400" b="1" dirty="0" smtClean="0"/>
              <a:t>: </a:t>
            </a:r>
          </a:p>
          <a:p>
            <a:pPr algn="just"/>
            <a:r>
              <a:rPr lang="en-US" sz="2200" dirty="0"/>
              <a:t>Simplified input, but still based on scientific data</a:t>
            </a:r>
            <a:endParaRPr lang="en-ID" sz="2200" dirty="0"/>
          </a:p>
        </p:txBody>
      </p:sp>
      <p:sp>
        <p:nvSpPr>
          <p:cNvPr id="29" name="TextBox 28"/>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2714599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40" y="117051"/>
            <a:ext cx="1076019" cy="538161"/>
          </a:xfrm>
          <a:prstGeom prst="rect">
            <a:avLst/>
          </a:prstGeom>
        </p:spPr>
      </p:pic>
      <p:sp>
        <p:nvSpPr>
          <p:cNvPr id="2" name="Rectangle 1"/>
          <p:cNvSpPr/>
          <p:nvPr/>
        </p:nvSpPr>
        <p:spPr>
          <a:xfrm>
            <a:off x="1555350" y="1703326"/>
            <a:ext cx="8694821" cy="769441"/>
          </a:xfrm>
          <a:prstGeom prst="rect">
            <a:avLst/>
          </a:prstGeom>
        </p:spPr>
        <p:txBody>
          <a:bodyPr wrap="square">
            <a:spAutoFit/>
          </a:bodyPr>
          <a:lstStyle/>
          <a:p>
            <a:pPr algn="just"/>
            <a:r>
              <a:rPr lang="en-US" sz="2200" dirty="0">
                <a:latin typeface="Arial" panose="020B0604020202020204" pitchFamily="34" charset="0"/>
                <a:cs typeface="Arial" panose="020B0604020202020204" pitchFamily="34" charset="0"/>
              </a:rPr>
              <a:t>In the initial process, the input data used as a dataset only consists of 3 inputs, Gamma-Ray, NPHI Log and RHOB log.</a:t>
            </a:r>
            <a:endParaRPr lang="en-ID" sz="2200" dirty="0">
              <a:latin typeface="Arial" panose="020B0604020202020204" pitchFamily="34" charset="0"/>
              <a:cs typeface="Arial" panose="020B0604020202020204" pitchFamily="34" charset="0"/>
              <a:sym typeface="Wingdings" panose="05000000000000000000" pitchFamily="2" charset="2"/>
            </a:endParaRPr>
          </a:p>
        </p:txBody>
      </p:sp>
      <p:sp>
        <p:nvSpPr>
          <p:cNvPr id="8" name="TextBox 7"/>
          <p:cNvSpPr txBox="1"/>
          <p:nvPr/>
        </p:nvSpPr>
        <p:spPr>
          <a:xfrm>
            <a:off x="1555350" y="3287420"/>
            <a:ext cx="9459014" cy="2462213"/>
          </a:xfrm>
          <a:prstGeom prst="rect">
            <a:avLst/>
          </a:prstGeom>
          <a:noFill/>
        </p:spPr>
        <p:txBody>
          <a:bodyPr wrap="square" rtlCol="0">
            <a:spAutoFit/>
          </a:bodyPr>
          <a:lstStyle/>
          <a:p>
            <a:r>
              <a:rPr lang="en-ID" sz="2200" b="1" dirty="0" smtClean="0">
                <a:latin typeface="Arial" panose="020B0604020202020204" pitchFamily="34" charset="0"/>
                <a:cs typeface="Arial" panose="020B0604020202020204" pitchFamily="34" charset="0"/>
              </a:rPr>
              <a:t>Approach</a:t>
            </a:r>
            <a:r>
              <a:rPr lang="en-ID" sz="2200" dirty="0" smtClean="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Creating an Artificial Well Log with a Mathematical </a:t>
            </a:r>
            <a:r>
              <a:rPr lang="en-US" sz="2200" dirty="0" smtClean="0">
                <a:latin typeface="Arial" panose="020B0604020202020204" pitchFamily="34" charset="0"/>
                <a:cs typeface="Arial" panose="020B0604020202020204" pitchFamily="34" charset="0"/>
              </a:rPr>
              <a:t>process</a:t>
            </a:r>
            <a:endParaRPr lang="en-ID" sz="2200" dirty="0" smtClean="0">
              <a:latin typeface="Arial" panose="020B0604020202020204" pitchFamily="34" charset="0"/>
              <a:cs typeface="Arial" panose="020B0604020202020204" pitchFamily="34" charset="0"/>
            </a:endParaRPr>
          </a:p>
          <a:p>
            <a:endParaRPr lang="en-ID" sz="2200" dirty="0" smtClean="0">
              <a:latin typeface="Arial" panose="020B0604020202020204" pitchFamily="34" charset="0"/>
              <a:cs typeface="Arial" panose="020B0604020202020204" pitchFamily="34" charset="0"/>
            </a:endParaRPr>
          </a:p>
          <a:p>
            <a:endParaRPr lang="en-ID" sz="2200" dirty="0">
              <a:latin typeface="Arial" panose="020B0604020202020204" pitchFamily="34" charset="0"/>
              <a:cs typeface="Arial" panose="020B0604020202020204" pitchFamily="34" charset="0"/>
            </a:endParaRPr>
          </a:p>
          <a:p>
            <a:endParaRPr lang="en-ID" sz="2200" dirty="0" smtClean="0">
              <a:latin typeface="Arial" panose="020B0604020202020204" pitchFamily="34" charset="0"/>
              <a:cs typeface="Arial" panose="020B0604020202020204" pitchFamily="34" charset="0"/>
            </a:endParaRPr>
          </a:p>
          <a:p>
            <a:endParaRPr lang="en-ID" sz="2200" dirty="0">
              <a:latin typeface="Arial" panose="020B0604020202020204" pitchFamily="34" charset="0"/>
              <a:cs typeface="Arial" panose="020B0604020202020204" pitchFamily="34" charset="0"/>
            </a:endParaRPr>
          </a:p>
          <a:p>
            <a:endParaRPr lang="en-ID" sz="2200" dirty="0" smtClean="0">
              <a:latin typeface="Arial" panose="020B0604020202020204" pitchFamily="34" charset="0"/>
              <a:cs typeface="Arial" panose="020B0604020202020204" pitchFamily="34" charset="0"/>
            </a:endParaRPr>
          </a:p>
          <a:p>
            <a:r>
              <a:rPr lang="en-ID" sz="2200" dirty="0" smtClean="0">
                <a:latin typeface="Arial" panose="020B0604020202020204" pitchFamily="34" charset="0"/>
                <a:cs typeface="Arial" panose="020B0604020202020204" pitchFamily="34" charset="0"/>
              </a:rPr>
              <a:t> </a:t>
            </a:r>
            <a:endParaRPr lang="en-ID" sz="2200" dirty="0">
              <a:latin typeface="Arial" panose="020B0604020202020204" pitchFamily="34" charset="0"/>
              <a:cs typeface="Arial" panose="020B0604020202020204" pitchFamily="34" charset="0"/>
            </a:endParaRPr>
          </a:p>
        </p:txBody>
      </p:sp>
      <p:grpSp>
        <p:nvGrpSpPr>
          <p:cNvPr id="5" name="Group 4"/>
          <p:cNvGrpSpPr/>
          <p:nvPr/>
        </p:nvGrpSpPr>
        <p:grpSpPr>
          <a:xfrm>
            <a:off x="2348357" y="3935716"/>
            <a:ext cx="8364253" cy="2294536"/>
            <a:chOff x="2348357" y="4295937"/>
            <a:chExt cx="8364253" cy="2294536"/>
          </a:xfrm>
        </p:grpSpPr>
        <p:sp>
          <p:nvSpPr>
            <p:cNvPr id="17" name="Rectangle 16"/>
            <p:cNvSpPr/>
            <p:nvPr/>
          </p:nvSpPr>
          <p:spPr>
            <a:xfrm>
              <a:off x="5593997" y="4295937"/>
              <a:ext cx="1825157" cy="5517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D" dirty="0" smtClean="0"/>
                <a:t>Logarithm</a:t>
              </a:r>
              <a:endParaRPr lang="en-ID" dirty="0"/>
            </a:p>
          </p:txBody>
        </p:sp>
        <p:sp>
          <p:nvSpPr>
            <p:cNvPr id="10" name="Parallelogram 9"/>
            <p:cNvSpPr/>
            <p:nvPr/>
          </p:nvSpPr>
          <p:spPr>
            <a:xfrm>
              <a:off x="2348357" y="4940568"/>
              <a:ext cx="2424545" cy="1052946"/>
            </a:xfrm>
            <a:prstGeom prst="parallelogram">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D" dirty="0" smtClean="0"/>
                <a:t>GR Log</a:t>
              </a:r>
            </a:p>
            <a:p>
              <a:pPr algn="ctr"/>
              <a:r>
                <a:rPr lang="en-ID" dirty="0" smtClean="0"/>
                <a:t>NPHI Log</a:t>
              </a:r>
            </a:p>
            <a:p>
              <a:pPr algn="ctr"/>
              <a:r>
                <a:rPr lang="en-ID" dirty="0" smtClean="0"/>
                <a:t>RHOB Log</a:t>
              </a:r>
              <a:endParaRPr lang="en-ID" dirty="0"/>
            </a:p>
          </p:txBody>
        </p:sp>
        <p:sp>
          <p:nvSpPr>
            <p:cNvPr id="21" name="Rectangle 20"/>
            <p:cNvSpPr/>
            <p:nvPr/>
          </p:nvSpPr>
          <p:spPr>
            <a:xfrm>
              <a:off x="5621706" y="5176453"/>
              <a:ext cx="1825157" cy="5517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D" dirty="0" smtClean="0"/>
                <a:t>1/Logarithm</a:t>
              </a:r>
              <a:endParaRPr lang="en-ID" dirty="0"/>
            </a:p>
          </p:txBody>
        </p:sp>
        <p:sp>
          <p:nvSpPr>
            <p:cNvPr id="22" name="Rectangle 21"/>
            <p:cNvSpPr/>
            <p:nvPr/>
          </p:nvSpPr>
          <p:spPr>
            <a:xfrm>
              <a:off x="5635559" y="6038719"/>
              <a:ext cx="1825157" cy="5517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D" dirty="0" smtClean="0"/>
                <a:t>Square Root</a:t>
              </a:r>
              <a:endParaRPr lang="en-ID" dirty="0"/>
            </a:p>
          </p:txBody>
        </p:sp>
        <p:cxnSp>
          <p:nvCxnSpPr>
            <p:cNvPr id="12" name="Straight Arrow Connector 11"/>
            <p:cNvCxnSpPr>
              <a:stCxn id="10" idx="2"/>
              <a:endCxn id="17" idx="1"/>
            </p:cNvCxnSpPr>
            <p:nvPr/>
          </p:nvCxnSpPr>
          <p:spPr>
            <a:xfrm flipV="1">
              <a:off x="4641284" y="4571814"/>
              <a:ext cx="952713" cy="895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21" idx="1"/>
            </p:cNvCxnSpPr>
            <p:nvPr/>
          </p:nvCxnSpPr>
          <p:spPr>
            <a:xfrm flipV="1">
              <a:off x="4641284" y="5452330"/>
              <a:ext cx="980422" cy="14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22" idx="1"/>
            </p:cNvCxnSpPr>
            <p:nvPr/>
          </p:nvCxnSpPr>
          <p:spPr>
            <a:xfrm>
              <a:off x="4641284" y="5467041"/>
              <a:ext cx="994275" cy="847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Parallelogram 29"/>
            <p:cNvSpPr/>
            <p:nvPr/>
          </p:nvSpPr>
          <p:spPr>
            <a:xfrm>
              <a:off x="8288065" y="4943261"/>
              <a:ext cx="2424545" cy="1008701"/>
            </a:xfrm>
            <a:prstGeom prst="parallelogram">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D" dirty="0" smtClean="0"/>
                <a:t>12 INPUT </a:t>
              </a:r>
            </a:p>
            <a:p>
              <a:pPr algn="ctr"/>
              <a:r>
                <a:rPr lang="en-ID" dirty="0" smtClean="0"/>
                <a:t>(First 3 Log + 9 additional)</a:t>
              </a:r>
              <a:endParaRPr lang="en-ID" dirty="0"/>
            </a:p>
          </p:txBody>
        </p:sp>
        <p:cxnSp>
          <p:nvCxnSpPr>
            <p:cNvPr id="32" name="Straight Arrow Connector 31"/>
            <p:cNvCxnSpPr>
              <a:stCxn id="17" idx="3"/>
              <a:endCxn id="30" idx="5"/>
            </p:cNvCxnSpPr>
            <p:nvPr/>
          </p:nvCxnSpPr>
          <p:spPr>
            <a:xfrm>
              <a:off x="7419154" y="4571814"/>
              <a:ext cx="994999" cy="87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3"/>
              <a:endCxn id="30" idx="5"/>
            </p:cNvCxnSpPr>
            <p:nvPr/>
          </p:nvCxnSpPr>
          <p:spPr>
            <a:xfrm flipV="1">
              <a:off x="7446863" y="5447612"/>
              <a:ext cx="967290" cy="4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3"/>
              <a:endCxn id="30" idx="5"/>
            </p:cNvCxnSpPr>
            <p:nvPr/>
          </p:nvCxnSpPr>
          <p:spPr>
            <a:xfrm flipV="1">
              <a:off x="7460716" y="5447612"/>
              <a:ext cx="953437" cy="86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96290" y="886698"/>
            <a:ext cx="9143995" cy="1077218"/>
          </a:xfrm>
          <a:prstGeom prst="rect">
            <a:avLst/>
          </a:prstGeom>
          <a:noFill/>
        </p:spPr>
        <p:txBody>
          <a:bodyPr wrap="square" rtlCol="0">
            <a:spAutoFit/>
          </a:bodyPr>
          <a:lstStyle/>
          <a:p>
            <a:r>
              <a:rPr lang="en-ID" sz="2400" b="1" dirty="0" smtClean="0">
                <a:latin typeface="Bahnschrift" panose="020B0502040204020203" pitchFamily="34" charset="0"/>
                <a:cs typeface="Arial" panose="020B0604020202020204" pitchFamily="34" charset="0"/>
                <a:sym typeface="Wingdings" panose="05000000000000000000" pitchFamily="2" charset="2"/>
              </a:rPr>
              <a:t>INPUT ADDITION</a:t>
            </a:r>
            <a:endParaRPr lang="en-ID" sz="2000" dirty="0" smtClean="0">
              <a:latin typeface="Bahnschrift" panose="020B0502040204020203" pitchFamily="34" charset="0"/>
              <a:cs typeface="Arial" panose="020B0604020202020204" pitchFamily="34" charset="0"/>
              <a:sym typeface="Wingdings" panose="05000000000000000000" pitchFamily="2" charset="2"/>
            </a:endParaRPr>
          </a:p>
          <a:p>
            <a:endParaRPr lang="en-ID" sz="2000" dirty="0" smtClean="0">
              <a:latin typeface="Bahnschrift" panose="020B0502040204020203" pitchFamily="34" charset="0"/>
              <a:cs typeface="Arial" panose="020B0604020202020204" pitchFamily="34" charset="0"/>
              <a:sym typeface="Wingdings" panose="05000000000000000000" pitchFamily="2" charset="2"/>
            </a:endParaRPr>
          </a:p>
          <a:p>
            <a:endParaRPr lang="en-ID" sz="2000" dirty="0" smtClean="0">
              <a:latin typeface="Bahnschrift" panose="020B0502040204020203" pitchFamily="34" charset="0"/>
              <a:cs typeface="Arial" panose="020B0604020202020204" pitchFamily="34" charset="0"/>
            </a:endParaRPr>
          </a:p>
        </p:txBody>
      </p:sp>
      <p:sp>
        <p:nvSpPr>
          <p:cNvPr id="31" name="TextBox 30"/>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4003115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43" y="117051"/>
            <a:ext cx="1076019" cy="538161"/>
          </a:xfrm>
          <a:prstGeom prst="rect">
            <a:avLst/>
          </a:prstGeom>
        </p:spPr>
      </p:pic>
      <p:sp>
        <p:nvSpPr>
          <p:cNvPr id="13" name="TextBox 12"/>
          <p:cNvSpPr txBox="1"/>
          <p:nvPr/>
        </p:nvSpPr>
        <p:spPr>
          <a:xfrm>
            <a:off x="1496285" y="2022775"/>
            <a:ext cx="9143995" cy="2677656"/>
          </a:xfrm>
          <a:prstGeom prst="rect">
            <a:avLst/>
          </a:prstGeom>
          <a:noFill/>
        </p:spPr>
        <p:txBody>
          <a:bodyPr wrap="square" rtlCol="0">
            <a:spAutoFit/>
          </a:bodyPr>
          <a:lstStyle/>
          <a:p>
            <a:r>
              <a:rPr lang="en-ID" sz="2400" b="1" dirty="0">
                <a:latin typeface="Arial" panose="020B0604020202020204" pitchFamily="34" charset="0"/>
                <a:cs typeface="Arial" panose="020B0604020202020204" pitchFamily="34" charset="0"/>
              </a:rPr>
              <a:t>Data Processing </a:t>
            </a:r>
            <a:r>
              <a:rPr lang="en-ID" sz="2400" b="1" dirty="0" smtClean="0">
                <a:latin typeface="Arial" panose="020B0604020202020204" pitchFamily="34" charset="0"/>
                <a:cs typeface="Arial" panose="020B0604020202020204" pitchFamily="34" charset="0"/>
              </a:rPr>
              <a:t>:</a:t>
            </a:r>
          </a:p>
          <a:p>
            <a:endParaRPr lang="en-ID" sz="2400" b="1" dirty="0">
              <a:latin typeface="Arial" panose="020B0604020202020204" pitchFamily="34" charset="0"/>
              <a:cs typeface="Arial" panose="020B0604020202020204" pitchFamily="34" charset="0"/>
              <a:sym typeface="Wingdings" panose="05000000000000000000" pitchFamily="2" charset="2"/>
            </a:endParaRPr>
          </a:p>
          <a:p>
            <a:pPr marL="457200" indent="-457200">
              <a:buAutoNum type="arabicPeriod"/>
            </a:pPr>
            <a:r>
              <a:rPr lang="en-ID" sz="2400" b="1" dirty="0" smtClean="0">
                <a:latin typeface="Arial" panose="020B0604020202020204" pitchFamily="34" charset="0"/>
                <a:cs typeface="Arial" panose="020B0604020202020204" pitchFamily="34" charset="0"/>
                <a:sym typeface="Wingdings" panose="05000000000000000000" pitchFamily="2" charset="2"/>
              </a:rPr>
              <a:t>Input  9 data</a:t>
            </a:r>
          </a:p>
          <a:p>
            <a:pPr marL="457200" indent="-457200">
              <a:buAutoNum type="arabicPeriod"/>
            </a:pPr>
            <a:r>
              <a:rPr lang="en-US" sz="2400" b="1" dirty="0">
                <a:latin typeface="Arial" panose="020B0604020202020204" pitchFamily="34" charset="0"/>
                <a:cs typeface="Arial" panose="020B0604020202020204" pitchFamily="34" charset="0"/>
                <a:sym typeface="Wingdings" panose="05000000000000000000" pitchFamily="2" charset="2"/>
              </a:rPr>
              <a:t>Simplification </a:t>
            </a:r>
            <a:r>
              <a:rPr lang="en-US" sz="2400" b="1" dirty="0" smtClean="0">
                <a:latin typeface="Arial" panose="020B0604020202020204" pitchFamily="34" charset="0"/>
                <a:cs typeface="Arial" panose="020B0604020202020204" pitchFamily="34" charset="0"/>
                <a:sym typeface="Wingdings" panose="05000000000000000000" pitchFamily="2" charset="2"/>
              </a:rPr>
              <a:t>of Lithology </a:t>
            </a:r>
            <a:r>
              <a:rPr lang="en-US" sz="2400" b="1" dirty="0">
                <a:latin typeface="Arial" panose="020B0604020202020204" pitchFamily="34" charset="0"/>
                <a:cs typeface="Arial" panose="020B0604020202020204" pitchFamily="34" charset="0"/>
                <a:sym typeface="Wingdings" panose="05000000000000000000" pitchFamily="2" charset="2"/>
              </a:rPr>
              <a:t>Targets in Well Poseidon </a:t>
            </a:r>
            <a:r>
              <a:rPr lang="en-US" sz="2400" b="1" dirty="0" smtClean="0">
                <a:latin typeface="Arial" panose="020B0604020202020204" pitchFamily="34" charset="0"/>
                <a:cs typeface="Arial" panose="020B0604020202020204" pitchFamily="34" charset="0"/>
                <a:sym typeface="Wingdings" panose="05000000000000000000" pitchFamily="2" charset="2"/>
              </a:rPr>
              <a:t>1</a:t>
            </a:r>
          </a:p>
          <a:p>
            <a:pPr marL="457200" indent="-457200">
              <a:buAutoNum type="arabicPeriod"/>
            </a:pPr>
            <a:r>
              <a:rPr lang="en-US" sz="2400" b="1" dirty="0" smtClean="0">
                <a:latin typeface="Arial" panose="020B0604020202020204" pitchFamily="34" charset="0"/>
                <a:cs typeface="Arial" panose="020B0604020202020204" pitchFamily="34" charset="0"/>
                <a:sym typeface="Wingdings" panose="05000000000000000000" pitchFamily="2" charset="2"/>
              </a:rPr>
              <a:t>Training </a:t>
            </a:r>
            <a:r>
              <a:rPr lang="en-US" sz="2400" b="1" dirty="0">
                <a:latin typeface="Arial" panose="020B0604020202020204" pitchFamily="34" charset="0"/>
                <a:cs typeface="Arial" panose="020B0604020202020204" pitchFamily="34" charset="0"/>
                <a:sym typeface="Wingdings" panose="05000000000000000000" pitchFamily="2" charset="2"/>
              </a:rPr>
              <a:t>and Test Data 10 </a:t>
            </a:r>
            <a:r>
              <a:rPr lang="en-US" sz="2400" b="1" dirty="0" smtClean="0">
                <a:latin typeface="Arial" panose="020B0604020202020204" pitchFamily="34" charset="0"/>
                <a:cs typeface="Arial" panose="020B0604020202020204" pitchFamily="34" charset="0"/>
                <a:sym typeface="Wingdings" panose="05000000000000000000" pitchFamily="2" charset="2"/>
              </a:rPr>
              <a:t>times</a:t>
            </a:r>
          </a:p>
          <a:p>
            <a:pPr marL="457200" indent="-457200">
              <a:buAutoNum type="arabicPeriod"/>
            </a:pPr>
            <a:r>
              <a:rPr lang="en-US" sz="2400" b="1" dirty="0" smtClean="0">
                <a:latin typeface="Arial" panose="020B0604020202020204" pitchFamily="34" charset="0"/>
                <a:cs typeface="Arial" panose="020B0604020202020204" pitchFamily="34" charset="0"/>
                <a:sym typeface="Wingdings" panose="05000000000000000000" pitchFamily="2" charset="2"/>
              </a:rPr>
              <a:t>The </a:t>
            </a:r>
            <a:r>
              <a:rPr lang="en-US" sz="2400" b="1" dirty="0">
                <a:latin typeface="Arial" panose="020B0604020202020204" pitchFamily="34" charset="0"/>
                <a:cs typeface="Arial" panose="020B0604020202020204" pitchFamily="34" charset="0"/>
                <a:sym typeface="Wingdings" panose="05000000000000000000" pitchFamily="2" charset="2"/>
              </a:rPr>
              <a:t>final result </a:t>
            </a:r>
            <a:r>
              <a:rPr lang="en-US" sz="2400" b="1" dirty="0" smtClean="0">
                <a:latin typeface="Arial" panose="020B0604020202020204" pitchFamily="34" charset="0"/>
                <a:cs typeface="Arial" panose="020B0604020202020204" pitchFamily="34" charset="0"/>
                <a:sym typeface="Wingdings" panose="05000000000000000000" pitchFamily="2" charset="2"/>
              </a:rPr>
              <a:t>of the Lithology </a:t>
            </a:r>
            <a:r>
              <a:rPr lang="en-US" sz="2400" b="1" dirty="0">
                <a:latin typeface="Arial" panose="020B0604020202020204" pitchFamily="34" charset="0"/>
                <a:cs typeface="Arial" panose="020B0604020202020204" pitchFamily="34" charset="0"/>
                <a:sym typeface="Wingdings" panose="05000000000000000000" pitchFamily="2" charset="2"/>
              </a:rPr>
              <a:t>is the mode of 10 trials at each depth</a:t>
            </a:r>
            <a:endParaRPr lang="en-ID" sz="2000" dirty="0">
              <a:latin typeface="Arial" panose="020B0604020202020204" pitchFamily="34" charset="0"/>
              <a:cs typeface="Arial" panose="020B0604020202020204" pitchFamily="34" charset="0"/>
              <a:sym typeface="Wingdings" panose="05000000000000000000" pitchFamily="2" charset="2"/>
            </a:endParaRPr>
          </a:p>
        </p:txBody>
      </p:sp>
      <p:sp>
        <p:nvSpPr>
          <p:cNvPr id="16" name="TextBox 15"/>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sp>
        <p:nvSpPr>
          <p:cNvPr id="17" name="TextBox 16"/>
          <p:cNvSpPr txBox="1"/>
          <p:nvPr/>
        </p:nvSpPr>
        <p:spPr>
          <a:xfrm>
            <a:off x="1496290" y="886698"/>
            <a:ext cx="9143995" cy="461665"/>
          </a:xfrm>
          <a:prstGeom prst="rect">
            <a:avLst/>
          </a:prstGeom>
          <a:noFill/>
        </p:spPr>
        <p:txBody>
          <a:bodyPr wrap="square" rtlCol="0">
            <a:spAutoFit/>
          </a:bodyPr>
          <a:lstStyle/>
          <a:p>
            <a:r>
              <a:rPr lang="en-ID" sz="2400" b="1" dirty="0" smtClean="0">
                <a:latin typeface="Bahnschrift" panose="020B0502040204020203" pitchFamily="34" charset="0"/>
                <a:cs typeface="Arial" panose="020B0604020202020204" pitchFamily="34" charset="0"/>
                <a:sym typeface="Wingdings" panose="05000000000000000000" pitchFamily="2" charset="2"/>
              </a:rPr>
              <a:t>FINAL </a:t>
            </a:r>
            <a:r>
              <a:rPr lang="en-ID" sz="2400" b="1" dirty="0" smtClean="0">
                <a:latin typeface="Bahnschrift" panose="020B0502040204020203" pitchFamily="34" charset="0"/>
                <a:cs typeface="Arial" panose="020B0604020202020204" pitchFamily="34" charset="0"/>
                <a:sym typeface="Wingdings" panose="05000000000000000000" pitchFamily="2" charset="2"/>
              </a:rPr>
              <a:t>APPROACH</a:t>
            </a:r>
            <a:endParaRPr lang="en-ID" sz="2000" dirty="0" smtClean="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17397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4000" y="743699"/>
            <a:ext cx="9143995" cy="5834"/>
            <a:chOff x="0" y="575422"/>
            <a:chExt cx="9143995" cy="39251"/>
          </a:xfrm>
        </p:grpSpPr>
        <p:cxnSp>
          <p:nvCxnSpPr>
            <p:cNvPr id="6" name="Straight Connector 5"/>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1343" y="117051"/>
            <a:ext cx="1076019" cy="538161"/>
          </a:xfrm>
          <a:prstGeom prst="rect">
            <a:avLst/>
          </a:prstGeom>
        </p:spPr>
      </p:pic>
      <p:sp>
        <p:nvSpPr>
          <p:cNvPr id="10" name="TextBox 9"/>
          <p:cNvSpPr txBox="1"/>
          <p:nvPr/>
        </p:nvSpPr>
        <p:spPr>
          <a:xfrm>
            <a:off x="1486179" y="961734"/>
            <a:ext cx="8255977" cy="461665"/>
          </a:xfrm>
          <a:prstGeom prst="rect">
            <a:avLst/>
          </a:prstGeom>
          <a:noFill/>
        </p:spPr>
        <p:txBody>
          <a:bodyPr wrap="square" rtlCol="0">
            <a:spAutoFit/>
          </a:bodyPr>
          <a:lstStyle/>
          <a:p>
            <a:pPr>
              <a:spcAft>
                <a:spcPts val="600"/>
              </a:spcAft>
            </a:pPr>
            <a:r>
              <a:rPr lang="en-US" sz="2400" b="1" dirty="0">
                <a:latin typeface="Arial" panose="020B0604020202020204" pitchFamily="34" charset="0"/>
                <a:cs typeface="Arial" panose="020B0604020202020204" pitchFamily="34" charset="0"/>
              </a:rPr>
              <a:t>Mode Results from 10 Training and Test Data</a:t>
            </a:r>
            <a:endParaRPr lang="en-US" sz="2400" dirty="0" smtClean="0">
              <a:solidFill>
                <a:srgbClr val="FF0000"/>
              </a:solidFill>
              <a:latin typeface="Arial" panose="020B0604020202020204" pitchFamily="34" charset="0"/>
              <a:cs typeface="Arial" panose="020B0604020202020204" pitchFamily="34" charset="0"/>
            </a:endParaRPr>
          </a:p>
        </p:txBody>
      </p:sp>
      <p:grpSp>
        <p:nvGrpSpPr>
          <p:cNvPr id="12" name="Group 11"/>
          <p:cNvGrpSpPr/>
          <p:nvPr/>
        </p:nvGrpSpPr>
        <p:grpSpPr>
          <a:xfrm>
            <a:off x="64959" y="1608751"/>
            <a:ext cx="10376103" cy="4220640"/>
            <a:chOff x="678873" y="1229163"/>
            <a:chExt cx="11719994" cy="4400807"/>
          </a:xfrm>
        </p:grpSpPr>
        <p:pic>
          <p:nvPicPr>
            <p:cNvPr id="13" name="Picture 12"/>
            <p:cNvPicPr>
              <a:picLocks noChangeAspect="1"/>
            </p:cNvPicPr>
            <p:nvPr/>
          </p:nvPicPr>
          <p:blipFill>
            <a:blip r:embed="rId3"/>
            <a:stretch>
              <a:fillRect/>
            </a:stretch>
          </p:blipFill>
          <p:spPr>
            <a:xfrm>
              <a:off x="678873" y="1229163"/>
              <a:ext cx="7969212" cy="4400807"/>
            </a:xfrm>
            <a:prstGeom prst="rect">
              <a:avLst/>
            </a:prstGeom>
          </p:spPr>
        </p:pic>
        <p:pic>
          <p:nvPicPr>
            <p:cNvPr id="14" name="Picture 13"/>
            <p:cNvPicPr>
              <a:picLocks noChangeAspect="1"/>
            </p:cNvPicPr>
            <p:nvPr/>
          </p:nvPicPr>
          <p:blipFill>
            <a:blip r:embed="rId4"/>
            <a:stretch>
              <a:fillRect/>
            </a:stretch>
          </p:blipFill>
          <p:spPr>
            <a:xfrm>
              <a:off x="8592672" y="1478546"/>
              <a:ext cx="3806195" cy="3994000"/>
            </a:xfrm>
            <a:prstGeom prst="rect">
              <a:avLst/>
            </a:prstGeom>
          </p:spPr>
        </p:pic>
      </p:grpSp>
      <p:sp>
        <p:nvSpPr>
          <p:cNvPr id="15" name="TextBox 14"/>
          <p:cNvSpPr txBox="1"/>
          <p:nvPr/>
        </p:nvSpPr>
        <p:spPr>
          <a:xfrm>
            <a:off x="10321635" y="2077508"/>
            <a:ext cx="1373617" cy="369332"/>
          </a:xfrm>
          <a:prstGeom prst="rect">
            <a:avLst/>
          </a:prstGeom>
          <a:noFill/>
        </p:spPr>
        <p:txBody>
          <a:bodyPr wrap="square" rtlCol="0">
            <a:spAutoFit/>
          </a:bodyPr>
          <a:lstStyle/>
          <a:p>
            <a:r>
              <a:rPr lang="en-ID" b="1" dirty="0" err="1" smtClean="0">
                <a:latin typeface="Bahnschrift" panose="020B0502040204020203" pitchFamily="34" charset="0"/>
              </a:rPr>
              <a:t>Chert</a:t>
            </a:r>
            <a:endParaRPr lang="en-ID" b="1" dirty="0">
              <a:latin typeface="Bahnschrift" panose="020B0502040204020203" pitchFamily="34" charset="0"/>
            </a:endParaRPr>
          </a:p>
        </p:txBody>
      </p:sp>
      <p:sp>
        <p:nvSpPr>
          <p:cNvPr id="16" name="TextBox 15"/>
          <p:cNvSpPr txBox="1"/>
          <p:nvPr/>
        </p:nvSpPr>
        <p:spPr>
          <a:xfrm>
            <a:off x="10321635" y="2534318"/>
            <a:ext cx="1373617" cy="369332"/>
          </a:xfrm>
          <a:prstGeom prst="rect">
            <a:avLst/>
          </a:prstGeom>
          <a:noFill/>
        </p:spPr>
        <p:txBody>
          <a:bodyPr wrap="square" rtlCol="0">
            <a:spAutoFit/>
          </a:bodyPr>
          <a:lstStyle/>
          <a:p>
            <a:r>
              <a:rPr lang="en-ID" b="1" dirty="0" err="1" smtClean="0">
                <a:latin typeface="Bahnschrift" panose="020B0502040204020203" pitchFamily="34" charset="0"/>
              </a:rPr>
              <a:t>Calcarenite</a:t>
            </a:r>
            <a:endParaRPr lang="en-ID" b="1" dirty="0">
              <a:latin typeface="Bahnschrift" panose="020B0502040204020203" pitchFamily="34" charset="0"/>
            </a:endParaRPr>
          </a:p>
        </p:txBody>
      </p:sp>
      <p:sp>
        <p:nvSpPr>
          <p:cNvPr id="17" name="TextBox 16"/>
          <p:cNvSpPr txBox="1"/>
          <p:nvPr/>
        </p:nvSpPr>
        <p:spPr>
          <a:xfrm>
            <a:off x="10321635" y="3004099"/>
            <a:ext cx="1373617" cy="369332"/>
          </a:xfrm>
          <a:prstGeom prst="rect">
            <a:avLst/>
          </a:prstGeom>
          <a:noFill/>
        </p:spPr>
        <p:txBody>
          <a:bodyPr wrap="square" rtlCol="0">
            <a:spAutoFit/>
          </a:bodyPr>
          <a:lstStyle/>
          <a:p>
            <a:r>
              <a:rPr lang="en-ID" b="1" dirty="0" err="1" smtClean="0">
                <a:latin typeface="Bahnschrift" panose="020B0502040204020203" pitchFamily="34" charset="0"/>
              </a:rPr>
              <a:t>Volcanics</a:t>
            </a:r>
            <a:endParaRPr lang="en-ID" b="1" dirty="0">
              <a:latin typeface="Bahnschrift" panose="020B0502040204020203" pitchFamily="34" charset="0"/>
            </a:endParaRPr>
          </a:p>
        </p:txBody>
      </p:sp>
      <p:sp>
        <p:nvSpPr>
          <p:cNvPr id="18" name="TextBox 17"/>
          <p:cNvSpPr txBox="1"/>
          <p:nvPr/>
        </p:nvSpPr>
        <p:spPr>
          <a:xfrm>
            <a:off x="10321635" y="3431424"/>
            <a:ext cx="1373617" cy="369332"/>
          </a:xfrm>
          <a:prstGeom prst="rect">
            <a:avLst/>
          </a:prstGeom>
          <a:noFill/>
        </p:spPr>
        <p:txBody>
          <a:bodyPr wrap="square" rtlCol="0">
            <a:spAutoFit/>
          </a:bodyPr>
          <a:lstStyle/>
          <a:p>
            <a:r>
              <a:rPr lang="en-ID" b="1" dirty="0" smtClean="0">
                <a:latin typeface="Bahnschrift" panose="020B0502040204020203" pitchFamily="34" charset="0"/>
              </a:rPr>
              <a:t>Siltstone</a:t>
            </a:r>
            <a:endParaRPr lang="en-ID" b="1" dirty="0">
              <a:latin typeface="Bahnschrift" panose="020B0502040204020203" pitchFamily="34" charset="0"/>
            </a:endParaRPr>
          </a:p>
        </p:txBody>
      </p:sp>
      <p:sp>
        <p:nvSpPr>
          <p:cNvPr id="19" name="TextBox 18"/>
          <p:cNvSpPr txBox="1"/>
          <p:nvPr/>
        </p:nvSpPr>
        <p:spPr>
          <a:xfrm>
            <a:off x="10321635" y="3888249"/>
            <a:ext cx="1373617" cy="369332"/>
          </a:xfrm>
          <a:prstGeom prst="rect">
            <a:avLst/>
          </a:prstGeom>
          <a:noFill/>
        </p:spPr>
        <p:txBody>
          <a:bodyPr wrap="square" rtlCol="0">
            <a:spAutoFit/>
          </a:bodyPr>
          <a:lstStyle/>
          <a:p>
            <a:r>
              <a:rPr lang="en-ID" b="1" dirty="0" smtClean="0">
                <a:latin typeface="Bahnschrift" panose="020B0502040204020203" pitchFamily="34" charset="0"/>
              </a:rPr>
              <a:t>Sandstone</a:t>
            </a:r>
            <a:endParaRPr lang="en-ID" b="1" dirty="0">
              <a:latin typeface="Bahnschrift" panose="020B0502040204020203" pitchFamily="34" charset="0"/>
            </a:endParaRPr>
          </a:p>
        </p:txBody>
      </p:sp>
      <p:sp>
        <p:nvSpPr>
          <p:cNvPr id="20" name="TextBox 19"/>
          <p:cNvSpPr txBox="1"/>
          <p:nvPr/>
        </p:nvSpPr>
        <p:spPr>
          <a:xfrm>
            <a:off x="10321635" y="4327818"/>
            <a:ext cx="1373617" cy="369332"/>
          </a:xfrm>
          <a:prstGeom prst="rect">
            <a:avLst/>
          </a:prstGeom>
          <a:noFill/>
        </p:spPr>
        <p:txBody>
          <a:bodyPr wrap="square" rtlCol="0">
            <a:spAutoFit/>
          </a:bodyPr>
          <a:lstStyle/>
          <a:p>
            <a:r>
              <a:rPr lang="en-ID" b="1" dirty="0" smtClean="0">
                <a:latin typeface="Bahnschrift" panose="020B0502040204020203" pitchFamily="34" charset="0"/>
              </a:rPr>
              <a:t>Claystone</a:t>
            </a:r>
            <a:endParaRPr lang="en-ID" b="1" dirty="0">
              <a:latin typeface="Bahnschrift" panose="020B0502040204020203" pitchFamily="34" charset="0"/>
            </a:endParaRPr>
          </a:p>
        </p:txBody>
      </p:sp>
      <p:sp>
        <p:nvSpPr>
          <p:cNvPr id="21" name="TextBox 20"/>
          <p:cNvSpPr txBox="1"/>
          <p:nvPr/>
        </p:nvSpPr>
        <p:spPr>
          <a:xfrm>
            <a:off x="10321635" y="4787936"/>
            <a:ext cx="1373617" cy="369332"/>
          </a:xfrm>
          <a:prstGeom prst="rect">
            <a:avLst/>
          </a:prstGeom>
          <a:noFill/>
        </p:spPr>
        <p:txBody>
          <a:bodyPr wrap="square" rtlCol="0">
            <a:spAutoFit/>
          </a:bodyPr>
          <a:lstStyle/>
          <a:p>
            <a:r>
              <a:rPr lang="en-ID" b="1" dirty="0" err="1" smtClean="0">
                <a:latin typeface="Bahnschrift" panose="020B0502040204020203" pitchFamily="34" charset="0"/>
              </a:rPr>
              <a:t>Calcilutite</a:t>
            </a:r>
            <a:endParaRPr lang="en-ID" b="1" dirty="0">
              <a:latin typeface="Bahnschrift" panose="020B0502040204020203" pitchFamily="34" charset="0"/>
            </a:endParaRPr>
          </a:p>
        </p:txBody>
      </p:sp>
      <p:sp>
        <p:nvSpPr>
          <p:cNvPr id="22" name="TextBox 21"/>
          <p:cNvSpPr txBox="1"/>
          <p:nvPr/>
        </p:nvSpPr>
        <p:spPr>
          <a:xfrm>
            <a:off x="7584615" y="5774284"/>
            <a:ext cx="1359176" cy="646331"/>
          </a:xfrm>
          <a:prstGeom prst="rect">
            <a:avLst/>
          </a:prstGeom>
          <a:noFill/>
        </p:spPr>
        <p:txBody>
          <a:bodyPr wrap="square" rtlCol="0">
            <a:spAutoFit/>
          </a:bodyPr>
          <a:lstStyle/>
          <a:p>
            <a:r>
              <a:rPr lang="en-ID" dirty="0" smtClean="0"/>
              <a:t>Accuracy =</a:t>
            </a:r>
          </a:p>
          <a:p>
            <a:pPr algn="ctr"/>
            <a:r>
              <a:rPr lang="en-ID" b="1" dirty="0" smtClean="0">
                <a:solidFill>
                  <a:srgbClr val="FF0000"/>
                </a:solidFill>
              </a:rPr>
              <a:t>57,7%</a:t>
            </a:r>
            <a:endParaRPr lang="en-ID" b="1" dirty="0">
              <a:solidFill>
                <a:srgbClr val="FF0000"/>
              </a:solidFill>
            </a:endParaRPr>
          </a:p>
        </p:txBody>
      </p:sp>
      <p:grpSp>
        <p:nvGrpSpPr>
          <p:cNvPr id="23" name="Group 22"/>
          <p:cNvGrpSpPr/>
          <p:nvPr/>
        </p:nvGrpSpPr>
        <p:grpSpPr>
          <a:xfrm>
            <a:off x="1486928" y="6437870"/>
            <a:ext cx="9181068" cy="420130"/>
            <a:chOff x="-37072" y="6437870"/>
            <a:chExt cx="9181068" cy="420130"/>
          </a:xfrm>
        </p:grpSpPr>
        <p:sp>
          <p:nvSpPr>
            <p:cNvPr id="24" name="Right Triangle 23"/>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ight Triangle 24"/>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ight Triangle 25"/>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TextBox 26"/>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1217598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43" y="117051"/>
            <a:ext cx="1076019" cy="538161"/>
          </a:xfrm>
          <a:prstGeom prst="rect">
            <a:avLst/>
          </a:prstGeom>
        </p:spPr>
      </p:pic>
      <p:sp>
        <p:nvSpPr>
          <p:cNvPr id="13" name="TextBox 12"/>
          <p:cNvSpPr txBox="1"/>
          <p:nvPr/>
        </p:nvSpPr>
        <p:spPr>
          <a:xfrm>
            <a:off x="1496285" y="2022775"/>
            <a:ext cx="9143995" cy="33547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sym typeface="Wingdings" panose="05000000000000000000" pitchFamily="2" charset="2"/>
              </a:rPr>
              <a:t>The dataset contains many thin layers that may be less detectable by the CNN model. Therefore, the process of removing thin layer inserts from the dataset is carried out to see how sensitive the CNN model is to thin layers. Thin layers are divided into several thickness variations</a:t>
            </a:r>
            <a:r>
              <a:rPr lang="en-US" sz="2400" dirty="0" smtClean="0">
                <a:latin typeface="Arial" panose="020B0604020202020204" pitchFamily="34" charset="0"/>
                <a:cs typeface="Arial" panose="020B0604020202020204" pitchFamily="34" charset="0"/>
                <a:sym typeface="Wingdings" panose="05000000000000000000" pitchFamily="2" charset="2"/>
              </a:rPr>
              <a:t>:</a:t>
            </a:r>
          </a:p>
          <a:p>
            <a:pPr algn="just"/>
            <a:endParaRPr lang="en-ID" sz="2400" b="1" dirty="0">
              <a:latin typeface="Arial" panose="020B0604020202020204" pitchFamily="34" charset="0"/>
              <a:cs typeface="Arial" panose="020B0604020202020204" pitchFamily="34" charset="0"/>
              <a:sym typeface="Wingdings" panose="05000000000000000000" pitchFamily="2" charset="2"/>
            </a:endParaRPr>
          </a:p>
          <a:p>
            <a:pPr marL="457200" indent="-457200" algn="just">
              <a:buAutoNum type="arabicPeriod"/>
            </a:pPr>
            <a:r>
              <a:rPr lang="en-ID" sz="2400" b="1" dirty="0">
                <a:latin typeface="Arial" panose="020B0604020202020204" pitchFamily="34" charset="0"/>
                <a:cs typeface="Arial" panose="020B0604020202020204" pitchFamily="34" charset="0"/>
                <a:sym typeface="Wingdings" panose="05000000000000000000" pitchFamily="2" charset="2"/>
              </a:rPr>
              <a:t>&lt;</a:t>
            </a:r>
            <a:r>
              <a:rPr lang="en-ID" sz="2400" b="1" dirty="0" smtClean="0">
                <a:latin typeface="Arial" panose="020B0604020202020204" pitchFamily="34" charset="0"/>
                <a:cs typeface="Arial" panose="020B0604020202020204" pitchFamily="34" charset="0"/>
                <a:sym typeface="Wingdings" panose="05000000000000000000" pitchFamily="2" charset="2"/>
              </a:rPr>
              <a:t> 5 </a:t>
            </a:r>
            <a:r>
              <a:rPr lang="en-ID" sz="2400" b="1" dirty="0" smtClean="0">
                <a:latin typeface="Arial" panose="020B0604020202020204" pitchFamily="34" charset="0"/>
                <a:cs typeface="Arial" panose="020B0604020202020204" pitchFamily="34" charset="0"/>
                <a:sym typeface="Wingdings" panose="05000000000000000000" pitchFamily="2" charset="2"/>
              </a:rPr>
              <a:t>meters</a:t>
            </a:r>
            <a:endParaRPr lang="en-ID" sz="2400" b="1" dirty="0" smtClean="0">
              <a:latin typeface="Arial" panose="020B0604020202020204" pitchFamily="34" charset="0"/>
              <a:cs typeface="Arial" panose="020B0604020202020204" pitchFamily="34" charset="0"/>
              <a:sym typeface="Wingdings" panose="05000000000000000000" pitchFamily="2" charset="2"/>
            </a:endParaRPr>
          </a:p>
          <a:p>
            <a:pPr marL="457200" indent="-457200" algn="just">
              <a:buAutoNum type="arabicPeriod"/>
            </a:pPr>
            <a:r>
              <a:rPr lang="en-ID" sz="2400" b="1" dirty="0">
                <a:latin typeface="Arial" panose="020B0604020202020204" pitchFamily="34" charset="0"/>
                <a:cs typeface="Arial" panose="020B0604020202020204" pitchFamily="34" charset="0"/>
                <a:sym typeface="Wingdings" panose="05000000000000000000" pitchFamily="2" charset="2"/>
              </a:rPr>
              <a:t>&lt;</a:t>
            </a:r>
            <a:r>
              <a:rPr lang="en-ID" sz="2400" b="1" dirty="0" smtClean="0">
                <a:latin typeface="Arial" panose="020B0604020202020204" pitchFamily="34" charset="0"/>
                <a:cs typeface="Arial" panose="020B0604020202020204" pitchFamily="34" charset="0"/>
                <a:sym typeface="Wingdings" panose="05000000000000000000" pitchFamily="2" charset="2"/>
              </a:rPr>
              <a:t> 3 </a:t>
            </a:r>
            <a:r>
              <a:rPr lang="en-ID" sz="2400" b="1" dirty="0" smtClean="0">
                <a:latin typeface="Arial" panose="020B0604020202020204" pitchFamily="34" charset="0"/>
                <a:cs typeface="Arial" panose="020B0604020202020204" pitchFamily="34" charset="0"/>
                <a:sym typeface="Wingdings" panose="05000000000000000000" pitchFamily="2" charset="2"/>
              </a:rPr>
              <a:t>meters</a:t>
            </a:r>
            <a:endParaRPr lang="en-ID" sz="2000" b="1" dirty="0" smtClean="0">
              <a:latin typeface="Arial" panose="020B0604020202020204" pitchFamily="34" charset="0"/>
              <a:cs typeface="Arial" panose="020B0604020202020204" pitchFamily="34" charset="0"/>
              <a:sym typeface="Wingdings" panose="05000000000000000000" pitchFamily="2" charset="2"/>
            </a:endParaRPr>
          </a:p>
          <a:p>
            <a:endParaRPr lang="en-ID" sz="2000" dirty="0">
              <a:latin typeface="Arial" panose="020B0604020202020204" pitchFamily="34" charset="0"/>
              <a:cs typeface="Arial" panose="020B0604020202020204" pitchFamily="34" charset="0"/>
              <a:sym typeface="Wingdings" panose="05000000000000000000" pitchFamily="2" charset="2"/>
            </a:endParaRPr>
          </a:p>
        </p:txBody>
      </p:sp>
      <p:sp>
        <p:nvSpPr>
          <p:cNvPr id="15" name="TextBox 14"/>
          <p:cNvSpPr txBox="1"/>
          <p:nvPr/>
        </p:nvSpPr>
        <p:spPr>
          <a:xfrm>
            <a:off x="1774773" y="796700"/>
            <a:ext cx="8255977" cy="907941"/>
          </a:xfrm>
          <a:prstGeom prst="rect">
            <a:avLst/>
          </a:prstGeom>
          <a:noFill/>
        </p:spPr>
        <p:txBody>
          <a:bodyPr wrap="square" rtlCol="0">
            <a:spAutoFit/>
          </a:bodyPr>
          <a:lstStyle/>
          <a:p>
            <a:pPr algn="ctr">
              <a:spcAft>
                <a:spcPts val="600"/>
              </a:spcAft>
            </a:pPr>
            <a:r>
              <a:rPr lang="en-US" sz="2800" b="1" dirty="0" smtClean="0">
                <a:latin typeface="Arial" panose="020B0604020202020204" pitchFamily="34" charset="0"/>
                <a:cs typeface="Arial" panose="020B0604020202020204" pitchFamily="34" charset="0"/>
              </a:rPr>
              <a:t>Thin Layer Analysis</a:t>
            </a:r>
            <a:endParaRPr lang="en-US" sz="2800" b="1" dirty="0" smtClean="0">
              <a:latin typeface="Arial" panose="020B0604020202020204" pitchFamily="34" charset="0"/>
              <a:cs typeface="Arial" panose="020B0604020202020204" pitchFamily="34" charset="0"/>
            </a:endParaRPr>
          </a:p>
          <a:p>
            <a:pPr algn="ctr">
              <a:spcAft>
                <a:spcPts val="600"/>
              </a:spcAft>
            </a:pPr>
            <a:r>
              <a:rPr lang="en-US" sz="2000" dirty="0" smtClean="0">
                <a:solidFill>
                  <a:srgbClr val="FF0000"/>
                </a:solidFill>
                <a:latin typeface="Arial" panose="020B0604020202020204" pitchFamily="34" charset="0"/>
                <a:cs typeface="Arial" panose="020B0604020202020204" pitchFamily="34" charset="0"/>
              </a:rPr>
              <a:t>(Drop Thin Layer From Dataset)</a:t>
            </a:r>
          </a:p>
        </p:txBody>
      </p:sp>
      <p:sp>
        <p:nvSpPr>
          <p:cNvPr id="2" name="TextBox 1"/>
          <p:cNvSpPr txBox="1"/>
          <p:nvPr/>
        </p:nvSpPr>
        <p:spPr>
          <a:xfrm>
            <a:off x="5970671" y="4214591"/>
            <a:ext cx="4696691" cy="1107996"/>
          </a:xfrm>
          <a:prstGeom prst="rect">
            <a:avLst/>
          </a:prstGeom>
          <a:noFill/>
        </p:spPr>
        <p:txBody>
          <a:bodyPr wrap="square" rtlCol="0">
            <a:spAutoFit/>
          </a:bodyPr>
          <a:lstStyle/>
          <a:p>
            <a:pPr algn="just"/>
            <a:r>
              <a:rPr lang="en-US" sz="2200" b="1" dirty="0">
                <a:solidFill>
                  <a:srgbClr val="FF0000"/>
                </a:solidFill>
                <a:latin typeface="Arial" panose="020B0604020202020204" pitchFamily="34" charset="0"/>
                <a:cs typeface="Arial" panose="020B0604020202020204" pitchFamily="34" charset="0"/>
              </a:rPr>
              <a:t>The process is carried out by removing a thin layer on the test data</a:t>
            </a:r>
            <a:endParaRPr lang="en-ID" sz="2200" b="1" dirty="0">
              <a:solidFill>
                <a:srgbClr val="FF0000"/>
              </a:solidFill>
              <a:latin typeface="Arial" panose="020B0604020202020204" pitchFamily="34" charset="0"/>
              <a:cs typeface="Arial" panose="020B0604020202020204" pitchFamily="34" charset="0"/>
            </a:endParaRPr>
          </a:p>
        </p:txBody>
      </p:sp>
      <p:sp>
        <p:nvSpPr>
          <p:cNvPr id="16" name="TextBox 15"/>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2893227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43" y="117051"/>
            <a:ext cx="1076019" cy="538161"/>
          </a:xfrm>
          <a:prstGeom prst="rect">
            <a:avLst/>
          </a:prstGeom>
        </p:spPr>
      </p:pic>
      <p:sp>
        <p:nvSpPr>
          <p:cNvPr id="28" name="TextBox 27"/>
          <p:cNvSpPr txBox="1"/>
          <p:nvPr/>
        </p:nvSpPr>
        <p:spPr>
          <a:xfrm>
            <a:off x="269230" y="3400092"/>
            <a:ext cx="1359176" cy="646331"/>
          </a:xfrm>
          <a:prstGeom prst="rect">
            <a:avLst/>
          </a:prstGeom>
          <a:noFill/>
        </p:spPr>
        <p:txBody>
          <a:bodyPr wrap="square" rtlCol="0">
            <a:spAutoFit/>
          </a:bodyPr>
          <a:lstStyle/>
          <a:p>
            <a:r>
              <a:rPr lang="en-ID" dirty="0" smtClean="0"/>
              <a:t>Accuracy =</a:t>
            </a:r>
          </a:p>
          <a:p>
            <a:pPr algn="ctr"/>
            <a:r>
              <a:rPr lang="en-ID" b="1" dirty="0" smtClean="0">
                <a:solidFill>
                  <a:srgbClr val="FF0000"/>
                </a:solidFill>
              </a:rPr>
              <a:t>61,58%</a:t>
            </a:r>
            <a:endParaRPr lang="en-ID" b="1" dirty="0">
              <a:solidFill>
                <a:srgbClr val="FF0000"/>
              </a:solidFill>
            </a:endParaRPr>
          </a:p>
        </p:txBody>
      </p:sp>
      <p:pic>
        <p:nvPicPr>
          <p:cNvPr id="5" name="Picture 4"/>
          <p:cNvPicPr>
            <a:picLocks noChangeAspect="1"/>
          </p:cNvPicPr>
          <p:nvPr/>
        </p:nvPicPr>
        <p:blipFill>
          <a:blip r:embed="rId4"/>
          <a:stretch>
            <a:fillRect/>
          </a:stretch>
        </p:blipFill>
        <p:spPr>
          <a:xfrm>
            <a:off x="1336975" y="1576920"/>
            <a:ext cx="8944421" cy="4657625"/>
          </a:xfrm>
          <a:prstGeom prst="rect">
            <a:avLst/>
          </a:prstGeom>
        </p:spPr>
      </p:pic>
      <p:sp>
        <p:nvSpPr>
          <p:cNvPr id="29" name="TextBox 28"/>
          <p:cNvSpPr txBox="1"/>
          <p:nvPr/>
        </p:nvSpPr>
        <p:spPr>
          <a:xfrm>
            <a:off x="10224008" y="2949342"/>
            <a:ext cx="1424478" cy="369332"/>
          </a:xfrm>
          <a:prstGeom prst="rect">
            <a:avLst/>
          </a:prstGeom>
          <a:noFill/>
        </p:spPr>
        <p:txBody>
          <a:bodyPr wrap="square" rtlCol="0">
            <a:spAutoFit/>
          </a:bodyPr>
          <a:lstStyle/>
          <a:p>
            <a:r>
              <a:rPr lang="en-ID" b="1" dirty="0" err="1" smtClean="0">
                <a:latin typeface="Bahnschrift" panose="020B0502040204020203" pitchFamily="34" charset="0"/>
              </a:rPr>
              <a:t>Volcanics</a:t>
            </a:r>
            <a:endParaRPr lang="en-ID" b="1" dirty="0">
              <a:latin typeface="Bahnschrift" panose="020B0502040204020203" pitchFamily="34" charset="0"/>
            </a:endParaRPr>
          </a:p>
        </p:txBody>
      </p:sp>
      <p:sp>
        <p:nvSpPr>
          <p:cNvPr id="30" name="TextBox 29"/>
          <p:cNvSpPr txBox="1"/>
          <p:nvPr/>
        </p:nvSpPr>
        <p:spPr>
          <a:xfrm>
            <a:off x="10224008" y="3584489"/>
            <a:ext cx="1424478" cy="369332"/>
          </a:xfrm>
          <a:prstGeom prst="rect">
            <a:avLst/>
          </a:prstGeom>
          <a:noFill/>
        </p:spPr>
        <p:txBody>
          <a:bodyPr wrap="square" rtlCol="0">
            <a:spAutoFit/>
          </a:bodyPr>
          <a:lstStyle/>
          <a:p>
            <a:r>
              <a:rPr lang="en-ID" b="1" dirty="0" smtClean="0">
                <a:latin typeface="Bahnschrift" panose="020B0502040204020203" pitchFamily="34" charset="0"/>
              </a:rPr>
              <a:t>Siltstone</a:t>
            </a:r>
            <a:endParaRPr lang="en-ID" b="1" dirty="0">
              <a:latin typeface="Bahnschrift" panose="020B0502040204020203" pitchFamily="34" charset="0"/>
            </a:endParaRPr>
          </a:p>
        </p:txBody>
      </p:sp>
      <p:sp>
        <p:nvSpPr>
          <p:cNvPr id="31" name="TextBox 30"/>
          <p:cNvSpPr txBox="1"/>
          <p:nvPr/>
        </p:nvSpPr>
        <p:spPr>
          <a:xfrm>
            <a:off x="10224008" y="4318406"/>
            <a:ext cx="1424478" cy="369332"/>
          </a:xfrm>
          <a:prstGeom prst="rect">
            <a:avLst/>
          </a:prstGeom>
          <a:noFill/>
        </p:spPr>
        <p:txBody>
          <a:bodyPr wrap="square" rtlCol="0">
            <a:spAutoFit/>
          </a:bodyPr>
          <a:lstStyle/>
          <a:p>
            <a:r>
              <a:rPr lang="en-ID" b="1" dirty="0" smtClean="0">
                <a:latin typeface="Bahnschrift" panose="020B0502040204020203" pitchFamily="34" charset="0"/>
              </a:rPr>
              <a:t>Sandstone</a:t>
            </a:r>
            <a:endParaRPr lang="en-ID" b="1" dirty="0">
              <a:latin typeface="Bahnschrift" panose="020B0502040204020203" pitchFamily="34" charset="0"/>
            </a:endParaRPr>
          </a:p>
        </p:txBody>
      </p:sp>
      <p:sp>
        <p:nvSpPr>
          <p:cNvPr id="32" name="TextBox 31"/>
          <p:cNvSpPr txBox="1"/>
          <p:nvPr/>
        </p:nvSpPr>
        <p:spPr>
          <a:xfrm>
            <a:off x="10224008" y="4951944"/>
            <a:ext cx="1424478" cy="369332"/>
          </a:xfrm>
          <a:prstGeom prst="rect">
            <a:avLst/>
          </a:prstGeom>
          <a:noFill/>
        </p:spPr>
        <p:txBody>
          <a:bodyPr wrap="square" rtlCol="0">
            <a:spAutoFit/>
          </a:bodyPr>
          <a:lstStyle/>
          <a:p>
            <a:r>
              <a:rPr lang="en-ID" b="1" dirty="0" smtClean="0">
                <a:latin typeface="Bahnschrift" panose="020B0502040204020203" pitchFamily="34" charset="0"/>
              </a:rPr>
              <a:t>Claystone</a:t>
            </a:r>
            <a:endParaRPr lang="en-ID" b="1" dirty="0">
              <a:latin typeface="Bahnschrift" panose="020B0502040204020203" pitchFamily="34" charset="0"/>
            </a:endParaRPr>
          </a:p>
        </p:txBody>
      </p:sp>
      <p:sp>
        <p:nvSpPr>
          <p:cNvPr id="33" name="TextBox 32"/>
          <p:cNvSpPr txBox="1"/>
          <p:nvPr/>
        </p:nvSpPr>
        <p:spPr>
          <a:xfrm>
            <a:off x="10199301" y="2239082"/>
            <a:ext cx="1424478" cy="369332"/>
          </a:xfrm>
          <a:prstGeom prst="rect">
            <a:avLst/>
          </a:prstGeom>
          <a:noFill/>
        </p:spPr>
        <p:txBody>
          <a:bodyPr wrap="square" rtlCol="0">
            <a:spAutoFit/>
          </a:bodyPr>
          <a:lstStyle/>
          <a:p>
            <a:r>
              <a:rPr lang="en-ID" b="1" dirty="0" err="1" smtClean="0">
                <a:latin typeface="Bahnschrift" panose="020B0502040204020203" pitchFamily="34" charset="0"/>
              </a:rPr>
              <a:t>Calcilutite</a:t>
            </a:r>
            <a:endParaRPr lang="en-ID" b="1" dirty="0">
              <a:latin typeface="Bahnschrift" panose="020B0502040204020203" pitchFamily="34" charset="0"/>
            </a:endParaRPr>
          </a:p>
        </p:txBody>
      </p:sp>
      <p:sp>
        <p:nvSpPr>
          <p:cNvPr id="34" name="TextBox 33"/>
          <p:cNvSpPr txBox="1"/>
          <p:nvPr/>
        </p:nvSpPr>
        <p:spPr>
          <a:xfrm>
            <a:off x="1486179" y="837039"/>
            <a:ext cx="8766185" cy="846386"/>
          </a:xfrm>
          <a:prstGeom prst="rect">
            <a:avLst/>
          </a:prstGeom>
          <a:noFill/>
        </p:spPr>
        <p:txBody>
          <a:bodyPr wrap="square" rtlCol="0">
            <a:spAutoFit/>
          </a:bodyPr>
          <a:lstStyle/>
          <a:p>
            <a:pPr algn="ctr">
              <a:spcAft>
                <a:spcPts val="600"/>
              </a:spcAft>
            </a:pPr>
            <a:r>
              <a:rPr lang="en-US" sz="2200" b="1" dirty="0" smtClean="0">
                <a:latin typeface="Arial" panose="020B0604020202020204" pitchFamily="34" charset="0"/>
                <a:cs typeface="Arial" panose="020B0604020202020204" pitchFamily="34" charset="0"/>
              </a:rPr>
              <a:t>Predictio</a:t>
            </a:r>
            <a:r>
              <a:rPr lang="en-US" sz="2200" b="1" dirty="0" smtClean="0">
                <a:latin typeface="Arial" panose="020B0604020202020204" pitchFamily="34" charset="0"/>
                <a:cs typeface="Arial" panose="020B0604020202020204" pitchFamily="34" charset="0"/>
              </a:rPr>
              <a:t>n Result</a:t>
            </a:r>
            <a:r>
              <a:rPr lang="en-US" sz="2200" b="1" dirty="0" smtClean="0">
                <a:latin typeface="Arial" panose="020B0604020202020204" pitchFamily="34" charset="0"/>
                <a:cs typeface="Arial" panose="020B0604020202020204" pitchFamily="34" charset="0"/>
              </a:rPr>
              <a:t> </a:t>
            </a:r>
            <a:endParaRPr lang="en-US" sz="2200" b="1" dirty="0" smtClean="0">
              <a:latin typeface="Arial" panose="020B0604020202020204" pitchFamily="34" charset="0"/>
              <a:cs typeface="Arial" panose="020B0604020202020204" pitchFamily="34" charset="0"/>
            </a:endParaRPr>
          </a:p>
          <a:p>
            <a:pPr algn="ctr">
              <a:spcAft>
                <a:spcPts val="600"/>
              </a:spcAft>
            </a:pPr>
            <a:r>
              <a:rPr lang="en-US" sz="2200" dirty="0">
                <a:latin typeface="Arial" panose="020B0604020202020204" pitchFamily="34" charset="0"/>
                <a:cs typeface="Arial" panose="020B0604020202020204" pitchFamily="34" charset="0"/>
              </a:rPr>
              <a:t>Thin </a:t>
            </a:r>
            <a:r>
              <a:rPr lang="en-US" sz="2200" dirty="0" smtClean="0">
                <a:latin typeface="Arial" panose="020B0604020202020204" pitchFamily="34" charset="0"/>
                <a:cs typeface="Arial" panose="020B0604020202020204" pitchFamily="34" charset="0"/>
              </a:rPr>
              <a:t>layers </a:t>
            </a:r>
            <a:r>
              <a:rPr lang="en-US" sz="2200" dirty="0">
                <a:solidFill>
                  <a:srgbClr val="FF0000"/>
                </a:solidFill>
                <a:latin typeface="Arial" panose="020B0604020202020204" pitchFamily="34" charset="0"/>
                <a:cs typeface="Arial" panose="020B0604020202020204" pitchFamily="34" charset="0"/>
              </a:rPr>
              <a:t>&lt;= 5 meters </a:t>
            </a:r>
            <a:r>
              <a:rPr lang="en-US" sz="2200" dirty="0">
                <a:latin typeface="Arial" panose="020B0604020202020204" pitchFamily="34" charset="0"/>
                <a:cs typeface="Arial" panose="020B0604020202020204" pitchFamily="34" charset="0"/>
              </a:rPr>
              <a:t>removed from </a:t>
            </a:r>
            <a:r>
              <a:rPr lang="en-US" sz="2200" dirty="0">
                <a:solidFill>
                  <a:srgbClr val="FF0000"/>
                </a:solidFill>
                <a:latin typeface="Arial" panose="020B0604020202020204" pitchFamily="34" charset="0"/>
                <a:cs typeface="Arial" panose="020B0604020202020204" pitchFamily="34" charset="0"/>
              </a:rPr>
              <a:t>Test Data </a:t>
            </a:r>
            <a:r>
              <a:rPr lang="en-US" sz="2200" dirty="0">
                <a:latin typeface="Arial" panose="020B0604020202020204" pitchFamily="34" charset="0"/>
                <a:cs typeface="Arial" panose="020B0604020202020204" pitchFamily="34" charset="0"/>
              </a:rPr>
              <a:t>only</a:t>
            </a:r>
            <a:endParaRPr lang="en-US" sz="2200" dirty="0" smtClean="0">
              <a:solidFill>
                <a:srgbClr val="FF0000"/>
              </a:solidFill>
              <a:latin typeface="Arial" panose="020B0604020202020204" pitchFamily="34" charset="0"/>
              <a:cs typeface="Arial" panose="020B0604020202020204" pitchFamily="34" charset="0"/>
            </a:endParaRPr>
          </a:p>
        </p:txBody>
      </p:sp>
      <p:sp>
        <p:nvSpPr>
          <p:cNvPr id="21" name="TextBox 20"/>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233382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88473" y="1605641"/>
            <a:ext cx="9278772" cy="4587341"/>
          </a:xfrm>
          <a:prstGeom prst="rect">
            <a:avLst/>
          </a:prstGeom>
        </p:spPr>
      </p:pic>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1343" y="117051"/>
            <a:ext cx="1076019" cy="538161"/>
          </a:xfrm>
          <a:prstGeom prst="rect">
            <a:avLst/>
          </a:prstGeom>
        </p:spPr>
      </p:pic>
      <p:sp>
        <p:nvSpPr>
          <p:cNvPr id="28" name="TextBox 27"/>
          <p:cNvSpPr txBox="1"/>
          <p:nvPr/>
        </p:nvSpPr>
        <p:spPr>
          <a:xfrm>
            <a:off x="269230" y="3400092"/>
            <a:ext cx="1359176" cy="646331"/>
          </a:xfrm>
          <a:prstGeom prst="rect">
            <a:avLst/>
          </a:prstGeom>
          <a:noFill/>
        </p:spPr>
        <p:txBody>
          <a:bodyPr wrap="square" rtlCol="0">
            <a:spAutoFit/>
          </a:bodyPr>
          <a:lstStyle/>
          <a:p>
            <a:r>
              <a:rPr lang="en-ID" dirty="0" smtClean="0"/>
              <a:t>Accuracy =</a:t>
            </a:r>
          </a:p>
          <a:p>
            <a:pPr algn="ctr"/>
            <a:r>
              <a:rPr lang="en-ID" b="1" dirty="0" smtClean="0">
                <a:solidFill>
                  <a:srgbClr val="FF0000"/>
                </a:solidFill>
              </a:rPr>
              <a:t>63,43%</a:t>
            </a:r>
            <a:endParaRPr lang="en-ID" b="1" dirty="0">
              <a:solidFill>
                <a:srgbClr val="FF0000"/>
              </a:solidFill>
            </a:endParaRPr>
          </a:p>
        </p:txBody>
      </p:sp>
      <p:sp>
        <p:nvSpPr>
          <p:cNvPr id="29" name="TextBox 28"/>
          <p:cNvSpPr txBox="1"/>
          <p:nvPr/>
        </p:nvSpPr>
        <p:spPr>
          <a:xfrm>
            <a:off x="10224008" y="2949342"/>
            <a:ext cx="1424478" cy="369332"/>
          </a:xfrm>
          <a:prstGeom prst="rect">
            <a:avLst/>
          </a:prstGeom>
          <a:noFill/>
        </p:spPr>
        <p:txBody>
          <a:bodyPr wrap="square" rtlCol="0">
            <a:spAutoFit/>
          </a:bodyPr>
          <a:lstStyle/>
          <a:p>
            <a:r>
              <a:rPr lang="en-ID" b="1" dirty="0" err="1" smtClean="0">
                <a:latin typeface="Bahnschrift" panose="020B0502040204020203" pitchFamily="34" charset="0"/>
              </a:rPr>
              <a:t>Volcanics</a:t>
            </a:r>
            <a:endParaRPr lang="en-ID" b="1" dirty="0">
              <a:latin typeface="Bahnschrift" panose="020B0502040204020203" pitchFamily="34" charset="0"/>
            </a:endParaRPr>
          </a:p>
        </p:txBody>
      </p:sp>
      <p:sp>
        <p:nvSpPr>
          <p:cNvPr id="30" name="TextBox 29"/>
          <p:cNvSpPr txBox="1"/>
          <p:nvPr/>
        </p:nvSpPr>
        <p:spPr>
          <a:xfrm>
            <a:off x="10224008" y="3584489"/>
            <a:ext cx="1424478" cy="369332"/>
          </a:xfrm>
          <a:prstGeom prst="rect">
            <a:avLst/>
          </a:prstGeom>
          <a:noFill/>
        </p:spPr>
        <p:txBody>
          <a:bodyPr wrap="square" rtlCol="0">
            <a:spAutoFit/>
          </a:bodyPr>
          <a:lstStyle/>
          <a:p>
            <a:r>
              <a:rPr lang="en-ID" b="1" dirty="0" smtClean="0">
                <a:latin typeface="Bahnschrift" panose="020B0502040204020203" pitchFamily="34" charset="0"/>
              </a:rPr>
              <a:t>Siltstone</a:t>
            </a:r>
            <a:endParaRPr lang="en-ID" b="1" dirty="0">
              <a:latin typeface="Bahnschrift" panose="020B0502040204020203" pitchFamily="34" charset="0"/>
            </a:endParaRPr>
          </a:p>
        </p:txBody>
      </p:sp>
      <p:sp>
        <p:nvSpPr>
          <p:cNvPr id="31" name="TextBox 30"/>
          <p:cNvSpPr txBox="1"/>
          <p:nvPr/>
        </p:nvSpPr>
        <p:spPr>
          <a:xfrm>
            <a:off x="10224008" y="4318406"/>
            <a:ext cx="1424478" cy="369332"/>
          </a:xfrm>
          <a:prstGeom prst="rect">
            <a:avLst/>
          </a:prstGeom>
          <a:noFill/>
        </p:spPr>
        <p:txBody>
          <a:bodyPr wrap="square" rtlCol="0">
            <a:spAutoFit/>
          </a:bodyPr>
          <a:lstStyle/>
          <a:p>
            <a:r>
              <a:rPr lang="en-ID" b="1" dirty="0" smtClean="0">
                <a:latin typeface="Bahnschrift" panose="020B0502040204020203" pitchFamily="34" charset="0"/>
              </a:rPr>
              <a:t>Sandstone</a:t>
            </a:r>
            <a:endParaRPr lang="en-ID" b="1" dirty="0">
              <a:latin typeface="Bahnschrift" panose="020B0502040204020203" pitchFamily="34" charset="0"/>
            </a:endParaRPr>
          </a:p>
        </p:txBody>
      </p:sp>
      <p:sp>
        <p:nvSpPr>
          <p:cNvPr id="32" name="TextBox 31"/>
          <p:cNvSpPr txBox="1"/>
          <p:nvPr/>
        </p:nvSpPr>
        <p:spPr>
          <a:xfrm>
            <a:off x="10224008" y="4951944"/>
            <a:ext cx="1424478" cy="369332"/>
          </a:xfrm>
          <a:prstGeom prst="rect">
            <a:avLst/>
          </a:prstGeom>
          <a:noFill/>
        </p:spPr>
        <p:txBody>
          <a:bodyPr wrap="square" rtlCol="0">
            <a:spAutoFit/>
          </a:bodyPr>
          <a:lstStyle/>
          <a:p>
            <a:r>
              <a:rPr lang="en-ID" b="1" dirty="0" smtClean="0">
                <a:latin typeface="Bahnschrift" panose="020B0502040204020203" pitchFamily="34" charset="0"/>
              </a:rPr>
              <a:t>Claystone</a:t>
            </a:r>
            <a:endParaRPr lang="en-ID" b="1" dirty="0">
              <a:latin typeface="Bahnschrift" panose="020B0502040204020203" pitchFamily="34" charset="0"/>
            </a:endParaRPr>
          </a:p>
        </p:txBody>
      </p:sp>
      <p:sp>
        <p:nvSpPr>
          <p:cNvPr id="33" name="TextBox 32"/>
          <p:cNvSpPr txBox="1"/>
          <p:nvPr/>
        </p:nvSpPr>
        <p:spPr>
          <a:xfrm>
            <a:off x="10199301" y="2239082"/>
            <a:ext cx="1424478" cy="369332"/>
          </a:xfrm>
          <a:prstGeom prst="rect">
            <a:avLst/>
          </a:prstGeom>
          <a:noFill/>
        </p:spPr>
        <p:txBody>
          <a:bodyPr wrap="square" rtlCol="0">
            <a:spAutoFit/>
          </a:bodyPr>
          <a:lstStyle/>
          <a:p>
            <a:r>
              <a:rPr lang="en-ID" b="1" dirty="0" err="1" smtClean="0">
                <a:latin typeface="Bahnschrift" panose="020B0502040204020203" pitchFamily="34" charset="0"/>
              </a:rPr>
              <a:t>Calcilutite</a:t>
            </a:r>
            <a:endParaRPr lang="en-ID" b="1" dirty="0">
              <a:latin typeface="Bahnschrift" panose="020B0502040204020203" pitchFamily="34" charset="0"/>
            </a:endParaRPr>
          </a:p>
        </p:txBody>
      </p:sp>
      <p:sp>
        <p:nvSpPr>
          <p:cNvPr id="34" name="TextBox 33"/>
          <p:cNvSpPr txBox="1"/>
          <p:nvPr/>
        </p:nvSpPr>
        <p:spPr>
          <a:xfrm>
            <a:off x="1486179" y="837039"/>
            <a:ext cx="8766185" cy="846386"/>
          </a:xfrm>
          <a:prstGeom prst="rect">
            <a:avLst/>
          </a:prstGeom>
          <a:noFill/>
        </p:spPr>
        <p:txBody>
          <a:bodyPr wrap="square" rtlCol="0">
            <a:spAutoFit/>
          </a:bodyPr>
          <a:lstStyle/>
          <a:p>
            <a:pPr algn="ctr">
              <a:spcAft>
                <a:spcPts val="600"/>
              </a:spcAft>
            </a:pPr>
            <a:r>
              <a:rPr lang="en-US" sz="2200" b="1" dirty="0">
                <a:latin typeface="Arial" panose="020B0604020202020204" pitchFamily="34" charset="0"/>
                <a:cs typeface="Arial" panose="020B0604020202020204" pitchFamily="34" charset="0"/>
              </a:rPr>
              <a:t>Prediction Result </a:t>
            </a:r>
          </a:p>
          <a:p>
            <a:pPr algn="ctr">
              <a:spcAft>
                <a:spcPts val="600"/>
              </a:spcAft>
            </a:pPr>
            <a:r>
              <a:rPr lang="en-US" sz="2200" dirty="0">
                <a:latin typeface="Arial" panose="020B0604020202020204" pitchFamily="34" charset="0"/>
                <a:cs typeface="Arial" panose="020B0604020202020204" pitchFamily="34" charset="0"/>
              </a:rPr>
              <a:t>Thin layers </a:t>
            </a:r>
            <a:r>
              <a:rPr lang="en-US" sz="2200" dirty="0">
                <a:solidFill>
                  <a:srgbClr val="FF0000"/>
                </a:solidFill>
                <a:latin typeface="Arial" panose="020B0604020202020204" pitchFamily="34" charset="0"/>
                <a:cs typeface="Arial" panose="020B0604020202020204" pitchFamily="34" charset="0"/>
              </a:rPr>
              <a:t>&lt;= </a:t>
            </a:r>
            <a:r>
              <a:rPr lang="en-US" sz="2200" dirty="0" smtClean="0">
                <a:solidFill>
                  <a:srgbClr val="FF0000"/>
                </a:solidFill>
                <a:latin typeface="Arial" panose="020B0604020202020204" pitchFamily="34" charset="0"/>
                <a:cs typeface="Arial" panose="020B0604020202020204" pitchFamily="34" charset="0"/>
              </a:rPr>
              <a:t>3 </a:t>
            </a:r>
            <a:r>
              <a:rPr lang="en-US" sz="2200" dirty="0">
                <a:solidFill>
                  <a:srgbClr val="FF0000"/>
                </a:solidFill>
                <a:latin typeface="Arial" panose="020B0604020202020204" pitchFamily="34" charset="0"/>
                <a:cs typeface="Arial" panose="020B0604020202020204" pitchFamily="34" charset="0"/>
              </a:rPr>
              <a:t>meters </a:t>
            </a:r>
            <a:r>
              <a:rPr lang="en-US" sz="2200" dirty="0">
                <a:latin typeface="Arial" panose="020B0604020202020204" pitchFamily="34" charset="0"/>
                <a:cs typeface="Arial" panose="020B0604020202020204" pitchFamily="34" charset="0"/>
              </a:rPr>
              <a:t>removed from </a:t>
            </a:r>
            <a:r>
              <a:rPr lang="en-US" sz="2200" dirty="0">
                <a:solidFill>
                  <a:srgbClr val="FF0000"/>
                </a:solidFill>
                <a:latin typeface="Arial" panose="020B0604020202020204" pitchFamily="34" charset="0"/>
                <a:cs typeface="Arial" panose="020B0604020202020204" pitchFamily="34" charset="0"/>
              </a:rPr>
              <a:t>Test Data </a:t>
            </a:r>
            <a:r>
              <a:rPr lang="en-US" sz="2200" dirty="0">
                <a:latin typeface="Arial" panose="020B0604020202020204" pitchFamily="34" charset="0"/>
                <a:cs typeface="Arial" panose="020B0604020202020204" pitchFamily="34" charset="0"/>
              </a:rPr>
              <a:t>only</a:t>
            </a:r>
            <a:endParaRPr lang="en-US" sz="2200" dirty="0">
              <a:solidFill>
                <a:srgbClr val="FF0000"/>
              </a:solidFill>
              <a:latin typeface="Arial" panose="020B0604020202020204" pitchFamily="34" charset="0"/>
              <a:cs typeface="Arial" panose="020B0604020202020204" pitchFamily="34" charset="0"/>
            </a:endParaRPr>
          </a:p>
        </p:txBody>
      </p:sp>
      <p:sp>
        <p:nvSpPr>
          <p:cNvPr id="21" name="TextBox 20"/>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Result</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2576283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sp>
        <p:nvSpPr>
          <p:cNvPr id="8" name="TextBox 7"/>
          <p:cNvSpPr txBox="1"/>
          <p:nvPr/>
        </p:nvSpPr>
        <p:spPr>
          <a:xfrm>
            <a:off x="1524000" y="1371611"/>
            <a:ext cx="9143995" cy="4401205"/>
          </a:xfrm>
          <a:prstGeom prst="rect">
            <a:avLst/>
          </a:prstGeom>
          <a:noFill/>
        </p:spPr>
        <p:txBody>
          <a:bodyPr wrap="square" rtlCol="0">
            <a:spAutoFit/>
          </a:bodyPr>
          <a:lstStyle/>
          <a:p>
            <a:pPr marL="457200" indent="-457200" algn="just">
              <a:buFont typeface="+mj-lt"/>
              <a:buAutoNum type="arabicPeriod"/>
            </a:pPr>
            <a:r>
              <a:rPr lang="en-US" sz="2000" b="1" dirty="0" smtClean="0">
                <a:latin typeface="Arial" panose="020B0604020202020204" pitchFamily="34" charset="0"/>
                <a:cs typeface="Arial" panose="020B0604020202020204" pitchFamily="34" charset="0"/>
              </a:rPr>
              <a:t>The Lithology </a:t>
            </a:r>
            <a:r>
              <a:rPr lang="en-US" sz="2000" b="1" dirty="0">
                <a:latin typeface="Arial" panose="020B0604020202020204" pitchFamily="34" charset="0"/>
                <a:cs typeface="Arial" panose="020B0604020202020204" pitchFamily="34" charset="0"/>
              </a:rPr>
              <a:t>Prediction process in the Poseidon Field using the CNN Automation principle was successfully implemented with the best accuracy of 57.7%. Further research is still needed for CNN's ability to predict lithology in different depositional </a:t>
            </a:r>
            <a:r>
              <a:rPr lang="en-US" sz="2000" b="1" dirty="0" smtClean="0">
                <a:latin typeface="Arial" panose="020B0604020202020204" pitchFamily="34" charset="0"/>
                <a:cs typeface="Arial" panose="020B0604020202020204" pitchFamily="34" charset="0"/>
              </a:rPr>
              <a:t>environments.</a:t>
            </a:r>
          </a:p>
          <a:p>
            <a:pPr marL="457200" indent="-457200" algn="just">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b="1" dirty="0">
                <a:latin typeface="Arial" panose="020B0604020202020204" pitchFamily="34" charset="0"/>
                <a:cs typeface="Arial" panose="020B0604020202020204" pitchFamily="34" charset="0"/>
              </a:rPr>
              <a:t>The CNN method can be used to classify lithology, but has not been able to automate the work process of </a:t>
            </a:r>
            <a:r>
              <a:rPr lang="en-US" sz="2000" b="1" dirty="0" err="1" smtClean="0">
                <a:latin typeface="Arial" panose="020B0604020202020204" pitchFamily="34" charset="0"/>
                <a:cs typeface="Arial" panose="020B0604020202020204" pitchFamily="34" charset="0"/>
              </a:rPr>
              <a:t>Petrophysicists</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accurately, due to the limited amount of data, similarity of depositional environment, and rock parameters</a:t>
            </a:r>
            <a:r>
              <a:rPr lang="en-US" sz="2000" b="1" dirty="0" smtClean="0">
                <a:latin typeface="Arial" panose="020B0604020202020204" pitchFamily="34" charset="0"/>
                <a:cs typeface="Arial" panose="020B0604020202020204" pitchFamily="34" charset="0"/>
              </a:rPr>
              <a:t>.</a:t>
            </a:r>
          </a:p>
          <a:p>
            <a:pPr marL="457200" indent="-457200" algn="just">
              <a:buFont typeface="+mj-lt"/>
              <a:buAutoNum type="arabicPeriod"/>
            </a:pPr>
            <a:endParaRPr lang="en-ID" sz="2000" b="1"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b="1" dirty="0">
                <a:latin typeface="Arial" panose="020B0604020202020204" pitchFamily="34" charset="0"/>
                <a:cs typeface="Arial" panose="020B0604020202020204" pitchFamily="34" charset="0"/>
              </a:rPr>
              <a:t>The model is less able to detect thin layer inserts that have a thickness of 3 </a:t>
            </a:r>
            <a:r>
              <a:rPr lang="en-US" sz="2000" b="1" dirty="0" smtClean="0">
                <a:latin typeface="Arial" panose="020B0604020202020204" pitchFamily="34" charset="0"/>
                <a:cs typeface="Arial" panose="020B0604020202020204" pitchFamily="34" charset="0"/>
              </a:rPr>
              <a:t>meters (or less). </a:t>
            </a:r>
            <a:r>
              <a:rPr lang="en-US" sz="2000" b="1" dirty="0">
                <a:latin typeface="Arial" panose="020B0604020202020204" pitchFamily="34" charset="0"/>
                <a:cs typeface="Arial" panose="020B0604020202020204" pitchFamily="34" charset="0"/>
              </a:rPr>
              <a:t>This is </a:t>
            </a:r>
            <a:r>
              <a:rPr lang="en-US" sz="2000" b="1" dirty="0" smtClean="0">
                <a:latin typeface="Arial" panose="020B0604020202020204" pitchFamily="34" charset="0"/>
                <a:cs typeface="Arial" panose="020B0604020202020204" pitchFamily="34" charset="0"/>
              </a:rPr>
              <a:t>could become a </a:t>
            </a:r>
            <a:r>
              <a:rPr lang="en-US" sz="2000" b="1" dirty="0">
                <a:latin typeface="Arial" panose="020B0604020202020204" pitchFamily="34" charset="0"/>
                <a:cs typeface="Arial" panose="020B0604020202020204" pitchFamily="34" charset="0"/>
              </a:rPr>
              <a:t>reference that the thin layers that may appear during the prediction, are less </a:t>
            </a:r>
            <a:r>
              <a:rPr lang="en-US" sz="2000" b="1" dirty="0" smtClean="0">
                <a:latin typeface="Arial" panose="020B0604020202020204" pitchFamily="34" charset="0"/>
                <a:cs typeface="Arial" panose="020B0604020202020204" pitchFamily="34" charset="0"/>
              </a:rPr>
              <a:t>trusted </a:t>
            </a:r>
            <a:r>
              <a:rPr lang="en-US" sz="2000" b="1" dirty="0">
                <a:latin typeface="Arial" panose="020B0604020202020204" pitchFamily="34" charset="0"/>
                <a:cs typeface="Arial" panose="020B0604020202020204" pitchFamily="34" charset="0"/>
              </a:rPr>
              <a:t>for a thickness of 3 </a:t>
            </a:r>
            <a:r>
              <a:rPr lang="en-US" sz="2000" b="1" dirty="0" smtClean="0">
                <a:latin typeface="Arial" panose="020B0604020202020204" pitchFamily="34" charset="0"/>
                <a:cs typeface="Arial" panose="020B0604020202020204" pitchFamily="34" charset="0"/>
              </a:rPr>
              <a:t>meters (or less).</a:t>
            </a:r>
            <a:endParaRPr lang="en-ID" sz="2000" b="1" dirty="0" smtClean="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6" y="117051"/>
            <a:ext cx="1076019" cy="538161"/>
          </a:xfrm>
          <a:prstGeom prst="rect">
            <a:avLst/>
          </a:prstGeom>
        </p:spPr>
      </p:pic>
      <p:sp>
        <p:nvSpPr>
          <p:cNvPr id="13" name="TextBox 12"/>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Conclusion</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140123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sp>
        <p:nvSpPr>
          <p:cNvPr id="8" name="TextBox 7"/>
          <p:cNvSpPr txBox="1"/>
          <p:nvPr/>
        </p:nvSpPr>
        <p:spPr>
          <a:xfrm>
            <a:off x="1524000" y="1371611"/>
            <a:ext cx="9143995" cy="2246769"/>
          </a:xfrm>
          <a:prstGeom prst="rect">
            <a:avLst/>
          </a:prstGeom>
          <a:noFill/>
        </p:spPr>
        <p:txBody>
          <a:bodyPr wrap="square" rtlCol="0">
            <a:spAutoFit/>
          </a:bodyPr>
          <a:lstStyle/>
          <a:p>
            <a:pPr marL="457200" indent="-457200" algn="just">
              <a:buFont typeface="+mj-lt"/>
              <a:buAutoNum type="arabicPeriod"/>
            </a:pPr>
            <a:r>
              <a:rPr lang="en-US" sz="2000" b="1" dirty="0">
                <a:latin typeface="Arial" panose="020B0604020202020204" pitchFamily="34" charset="0"/>
                <a:cs typeface="Arial" panose="020B0604020202020204" pitchFamily="34" charset="0"/>
              </a:rPr>
              <a:t>The use of three well-logs (GR, RHOB, NPHI) is highly recommended in the CNN lithology prediction process, plus the development of artificial logging processes through mathematical processes, such as adding derivative data from each log</a:t>
            </a:r>
            <a:r>
              <a:rPr lang="en-US" sz="2000" b="1" dirty="0" smtClean="0">
                <a:latin typeface="Arial" panose="020B0604020202020204" pitchFamily="34" charset="0"/>
                <a:cs typeface="Arial" panose="020B0604020202020204" pitchFamily="34" charset="0"/>
              </a:rPr>
              <a:t>.</a:t>
            </a:r>
          </a:p>
          <a:p>
            <a:pPr marL="457200" indent="-457200" algn="just">
              <a:buFont typeface="+mj-lt"/>
              <a:buAutoNum type="arabicPeriod"/>
            </a:pPr>
            <a:endParaRPr lang="en-ID" sz="2000" b="1" i="1"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b="1" dirty="0">
                <a:latin typeface="Arial" panose="020B0604020202020204" pitchFamily="34" charset="0"/>
                <a:cs typeface="Arial" panose="020B0604020202020204" pitchFamily="34" charset="0"/>
              </a:rPr>
              <a:t>Increase the number of nodes (above 256 nodes) at each layer in the CNN </a:t>
            </a:r>
            <a:r>
              <a:rPr lang="en-US" sz="2000" b="1" dirty="0" smtClean="0">
                <a:latin typeface="Arial" panose="020B0604020202020204" pitchFamily="34" charset="0"/>
                <a:cs typeface="Arial" panose="020B0604020202020204" pitchFamily="34" charset="0"/>
              </a:rPr>
              <a:t>model</a:t>
            </a:r>
            <a:endParaRPr lang="en-ID" sz="2000" b="1" dirty="0" smtClean="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6" y="117051"/>
            <a:ext cx="1076019" cy="538161"/>
          </a:xfrm>
          <a:prstGeom prst="rect">
            <a:avLst/>
          </a:prstGeom>
        </p:spPr>
      </p:pic>
      <p:sp>
        <p:nvSpPr>
          <p:cNvPr id="13" name="TextBox 12"/>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Suggestion</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3450802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79434"/>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TextBox 15"/>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Introduction</a:t>
            </a:r>
            <a:endParaRPr lang="id-ID" dirty="0">
              <a:latin typeface="Bahnschrift Light Condensed" panose="020B0502040204020203" pitchFamily="34" charset="0"/>
            </a:endParaRPr>
          </a:p>
        </p:txBody>
      </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5" y="117051"/>
            <a:ext cx="1076019" cy="538161"/>
          </a:xfrm>
          <a:prstGeom prst="rect">
            <a:avLst/>
          </a:prstGeom>
        </p:spPr>
      </p:pic>
      <p:sp>
        <p:nvSpPr>
          <p:cNvPr id="83" name="TextBox 82"/>
          <p:cNvSpPr txBox="1"/>
          <p:nvPr/>
        </p:nvSpPr>
        <p:spPr>
          <a:xfrm>
            <a:off x="169804" y="819417"/>
            <a:ext cx="4901680" cy="706755"/>
          </a:xfrm>
          <a:prstGeom prst="rect">
            <a:avLst/>
          </a:prstGeom>
          <a:noFill/>
        </p:spPr>
        <p:txBody>
          <a:bodyPr wrap="square" rtlCol="0">
            <a:spAutoFit/>
          </a:bodyPr>
          <a:lstStyle/>
          <a:p>
            <a:pPr algn="ctr"/>
            <a:r>
              <a:rPr lang="en-US" sz="4000" dirty="0" smtClean="0">
                <a:latin typeface="Bahnschrift Light Condensed" panose="020B0502040204020203" pitchFamily="34" charset="0"/>
                <a:cs typeface="Times New Roman" panose="02020603050405020304" pitchFamily="18" charset="0"/>
              </a:rPr>
              <a:t>BACKGROUND</a:t>
            </a:r>
            <a:endParaRPr lang="id-ID" dirty="0">
              <a:latin typeface="Bahnschrift Light Condensed" panose="020B0502040204020203" pitchFamily="34" charset="0"/>
            </a:endParaRPr>
          </a:p>
        </p:txBody>
      </p:sp>
      <p:sp>
        <p:nvSpPr>
          <p:cNvPr id="84" name="TextBox 83"/>
          <p:cNvSpPr txBox="1"/>
          <p:nvPr/>
        </p:nvSpPr>
        <p:spPr>
          <a:xfrm>
            <a:off x="3644944" y="1636206"/>
            <a:ext cx="4901680" cy="707886"/>
          </a:xfrm>
          <a:prstGeom prst="rect">
            <a:avLst/>
          </a:prstGeom>
          <a:noFill/>
        </p:spPr>
        <p:txBody>
          <a:bodyPr wrap="square" rtlCol="0">
            <a:spAutoFit/>
          </a:bodyPr>
          <a:lstStyle/>
          <a:p>
            <a:pPr algn="ctr"/>
            <a:r>
              <a:rPr lang="en-US" sz="4000" dirty="0" smtClean="0">
                <a:latin typeface="Bahnschrift Light Condensed" panose="020B0502040204020203" pitchFamily="34" charset="0"/>
                <a:cs typeface="Times New Roman" panose="02020603050405020304" pitchFamily="18" charset="0"/>
              </a:rPr>
              <a:t>LITHOLOGY CLASSIFICATION</a:t>
            </a:r>
            <a:endParaRPr lang="id-ID" dirty="0">
              <a:latin typeface="Bahnschrift Light Condensed" panose="020B0502040204020203" pitchFamily="34" charset="0"/>
            </a:endParaRPr>
          </a:p>
        </p:txBody>
      </p:sp>
      <p:cxnSp>
        <p:nvCxnSpPr>
          <p:cNvPr id="9" name="Straight Connector 8"/>
          <p:cNvCxnSpPr/>
          <p:nvPr/>
        </p:nvCxnSpPr>
        <p:spPr>
          <a:xfrm>
            <a:off x="1145574" y="1484607"/>
            <a:ext cx="29138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1058811" y="2363774"/>
            <a:ext cx="10620570" cy="3668141"/>
            <a:chOff x="1058811" y="2613163"/>
            <a:chExt cx="10620570" cy="3668141"/>
          </a:xfrm>
        </p:grpSpPr>
        <p:grpSp>
          <p:nvGrpSpPr>
            <p:cNvPr id="14" name="Group 13">
              <a:extLst>
                <a:ext uri="{FF2B5EF4-FFF2-40B4-BE49-F238E27FC236}">
                  <a16:creationId xmlns:a16="http://schemas.microsoft.com/office/drawing/2014/main" id="{2F13A143-FABB-4419-8242-942D0B28963F}"/>
                </a:ext>
              </a:extLst>
            </p:cNvPr>
            <p:cNvGrpSpPr/>
            <p:nvPr/>
          </p:nvGrpSpPr>
          <p:grpSpPr>
            <a:xfrm>
              <a:off x="2078175" y="2613163"/>
              <a:ext cx="359114" cy="419949"/>
              <a:chOff x="2037500" y="3040187"/>
              <a:chExt cx="419949" cy="419949"/>
            </a:xfrm>
            <a:solidFill>
              <a:schemeClr val="accent5"/>
            </a:solidFill>
          </p:grpSpPr>
          <p:sp>
            <p:nvSpPr>
              <p:cNvPr id="18" name="Circle: Hollow 2">
                <a:extLst>
                  <a:ext uri="{FF2B5EF4-FFF2-40B4-BE49-F238E27FC236}">
                    <a16:creationId xmlns:a16="http://schemas.microsoft.com/office/drawing/2014/main" id="{EEB31F12-24DE-47BD-96A4-4772956DE499}"/>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68E69175-0207-4400-9307-16A395CEF473}"/>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75BF166-7072-4AA4-8069-95FD145B99C4}"/>
                </a:ext>
              </a:extLst>
            </p:cNvPr>
            <p:cNvSpPr/>
            <p:nvPr/>
          </p:nvSpPr>
          <p:spPr>
            <a:xfrm>
              <a:off x="2266938" y="2613163"/>
              <a:ext cx="785847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6FBDA3-ED66-49D2-BEF6-9F5587F30E48}"/>
                </a:ext>
              </a:extLst>
            </p:cNvPr>
            <p:cNvSpPr/>
            <p:nvPr/>
          </p:nvSpPr>
          <p:spPr>
            <a:xfrm>
              <a:off x="2266938" y="2985487"/>
              <a:ext cx="785847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EB5B7656-A25F-4708-B7CC-F3B88884B984}"/>
                </a:ext>
              </a:extLst>
            </p:cNvPr>
            <p:cNvGrpSpPr/>
            <p:nvPr/>
          </p:nvGrpSpPr>
          <p:grpSpPr>
            <a:xfrm>
              <a:off x="9925734" y="2621912"/>
              <a:ext cx="359114" cy="419949"/>
              <a:chOff x="2037500" y="3040187"/>
              <a:chExt cx="419949" cy="419949"/>
            </a:xfrm>
            <a:solidFill>
              <a:schemeClr val="accent5"/>
            </a:solidFill>
          </p:grpSpPr>
          <p:sp>
            <p:nvSpPr>
              <p:cNvPr id="27" name="Circle: Hollow 9">
                <a:extLst>
                  <a:ext uri="{FF2B5EF4-FFF2-40B4-BE49-F238E27FC236}">
                    <a16:creationId xmlns:a16="http://schemas.microsoft.com/office/drawing/2014/main"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Oval 7">
              <a:extLst>
                <a:ext uri="{FF2B5EF4-FFF2-40B4-BE49-F238E27FC236}">
                  <a16:creationId xmlns:a16="http://schemas.microsoft.com/office/drawing/2014/main" id="{12070E40-9F06-44F8-A2E8-ACA21E52F4E7}"/>
                </a:ext>
              </a:extLst>
            </p:cNvPr>
            <p:cNvSpPr/>
            <p:nvPr/>
          </p:nvSpPr>
          <p:spPr>
            <a:xfrm>
              <a:off x="6081406" y="2663765"/>
              <a:ext cx="246279"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48" name="Straight Arrow Connector 127">
              <a:extLst>
                <a:ext uri="{FF2B5EF4-FFF2-40B4-BE49-F238E27FC236}">
                  <a16:creationId xmlns:a16="http://schemas.microsoft.com/office/drawing/2014/main" id="{869B45C0-81CA-4CEB-9E38-633FCC891DE2}"/>
                </a:ext>
              </a:extLst>
            </p:cNvPr>
            <p:cNvCxnSpPr/>
            <p:nvPr/>
          </p:nvCxnSpPr>
          <p:spPr>
            <a:xfrm flipH="1" flipV="1">
              <a:off x="10111034" y="3081500"/>
              <a:ext cx="3917" cy="28111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8765423" y="3372932"/>
              <a:ext cx="2913958" cy="2908372"/>
              <a:chOff x="9364165" y="3362610"/>
              <a:chExt cx="1666181" cy="1769989"/>
            </a:xfrm>
          </p:grpSpPr>
          <p:sp>
            <p:nvSpPr>
              <p:cNvPr id="44" name="Oval 125">
                <a:extLst>
                  <a:ext uri="{FF2B5EF4-FFF2-40B4-BE49-F238E27FC236}">
                    <a16:creationId xmlns:a16="http://schemas.microsoft.com/office/drawing/2014/main" id="{7585456F-2EE4-427D-A3D5-E7B386C6EB30}"/>
                  </a:ext>
                </a:extLst>
              </p:cNvPr>
              <p:cNvSpPr/>
              <p:nvPr/>
            </p:nvSpPr>
            <p:spPr>
              <a:xfrm>
                <a:off x="9797298" y="3362610"/>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45" name="Group 17">
                <a:extLst>
                  <a:ext uri="{FF2B5EF4-FFF2-40B4-BE49-F238E27FC236}">
                    <a16:creationId xmlns:a16="http://schemas.microsoft.com/office/drawing/2014/main" id="{7F621EA8-D715-4A52-AE06-08AE772E3D30}"/>
                  </a:ext>
                </a:extLst>
              </p:cNvPr>
              <p:cNvGrpSpPr/>
              <p:nvPr/>
            </p:nvGrpSpPr>
            <p:grpSpPr>
              <a:xfrm>
                <a:off x="9364165" y="4027952"/>
                <a:ext cx="1666181" cy="1104647"/>
                <a:chOff x="7119339" y="3288917"/>
                <a:chExt cx="1666181" cy="1104647"/>
              </a:xfrm>
            </p:grpSpPr>
            <p:sp>
              <p:nvSpPr>
                <p:cNvPr id="46" name="TextBox 45">
                  <a:extLst>
                    <a:ext uri="{FF2B5EF4-FFF2-40B4-BE49-F238E27FC236}">
                      <a16:creationId xmlns:a16="http://schemas.microsoft.com/office/drawing/2014/main" id="{A27560A5-EAB1-46B5-B774-8809BFA4015B}"/>
                    </a:ext>
                  </a:extLst>
                </p:cNvPr>
                <p:cNvSpPr txBox="1"/>
                <p:nvPr/>
              </p:nvSpPr>
              <p:spPr>
                <a:xfrm>
                  <a:off x="7119339" y="3288917"/>
                  <a:ext cx="1550267" cy="430808"/>
                </a:xfrm>
                <a:prstGeom prst="rect">
                  <a:avLst/>
                </a:prstGeom>
                <a:noFill/>
              </p:spPr>
              <p:txBody>
                <a:bodyPr wrap="square" rtlCol="0" anchor="ctr">
                  <a:spAutoFit/>
                </a:bodyPr>
                <a:lstStyle/>
                <a:p>
                  <a:pPr algn="ctr"/>
                  <a:r>
                    <a:rPr lang="en-US" altLang="ko-KR" sz="2000" b="1" dirty="0" smtClean="0">
                      <a:solidFill>
                        <a:schemeClr val="tx1">
                          <a:lumMod val="75000"/>
                          <a:lumOff val="25000"/>
                        </a:schemeClr>
                      </a:solidFill>
                      <a:cs typeface="Arial" pitchFamily="34" charset="0"/>
                    </a:rPr>
                    <a:t>CONVOLUTIONAL NEURAL NETWORK</a:t>
                  </a:r>
                  <a:endParaRPr lang="ko-KR" altLang="en-US" sz="2000" b="1"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79F278A3-5E58-41C4-AE56-2E037BD27C3B}"/>
                    </a:ext>
                  </a:extLst>
                </p:cNvPr>
                <p:cNvSpPr txBox="1"/>
                <p:nvPr/>
              </p:nvSpPr>
              <p:spPr>
                <a:xfrm>
                  <a:off x="7119339" y="3681794"/>
                  <a:ext cx="1666181" cy="711770"/>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DEEP LEARNING</a:t>
                  </a:r>
                  <a:r>
                    <a:rPr lang="en-US" altLang="ko-KR" sz="1400" dirty="0" smtClean="0">
                      <a:solidFill>
                        <a:schemeClr val="tx1">
                          <a:lumMod val="75000"/>
                          <a:lumOff val="25000"/>
                        </a:schemeClr>
                      </a:solidFill>
                      <a:cs typeface="Arial" pitchFamily="34" charset="0"/>
                    </a:rPr>
                    <a:t/>
                  </a:r>
                  <a:br>
                    <a:rPr lang="en-US" altLang="ko-KR" sz="1400" dirty="0" smtClean="0">
                      <a:solidFill>
                        <a:schemeClr val="tx1">
                          <a:lumMod val="75000"/>
                          <a:lumOff val="25000"/>
                        </a:schemeClr>
                      </a:solidFill>
                      <a:cs typeface="Arial" pitchFamily="34" charset="0"/>
                    </a:rPr>
                  </a:br>
                  <a:r>
                    <a:rPr lang="en-US" altLang="ko-KR" sz="1400" dirty="0" smtClean="0">
                      <a:solidFill>
                        <a:schemeClr val="tx1">
                          <a:lumMod val="75000"/>
                          <a:lumOff val="25000"/>
                        </a:schemeClr>
                      </a:solidFill>
                      <a:cs typeface="Arial" pitchFamily="34" charset="0"/>
                    </a:rPr>
                    <a:t/>
                  </a:r>
                  <a:br>
                    <a:rPr lang="en-US" altLang="ko-KR" sz="1400" dirty="0" smtClean="0">
                      <a:solidFill>
                        <a:schemeClr val="tx1">
                          <a:lumMod val="75000"/>
                          <a:lumOff val="25000"/>
                        </a:schemeClr>
                      </a:solidFill>
                      <a:cs typeface="Arial" pitchFamily="34" charset="0"/>
                    </a:rPr>
                  </a:br>
                  <a:r>
                    <a:rPr lang="en-US" altLang="ko-KR" sz="1400" dirty="0" smtClean="0">
                      <a:solidFill>
                        <a:schemeClr val="tx1">
                          <a:lumMod val="75000"/>
                          <a:lumOff val="25000"/>
                        </a:schemeClr>
                      </a:solidFill>
                      <a:cs typeface="Arial" pitchFamily="34" charset="0"/>
                    </a:rPr>
                    <a:t>USED FOR IMAGE CLASSIFICATION IN COMMON BECAUSE ITS ABILITY TO PROCESS BIG-SIZE INPUT EFFECTIVELY</a:t>
                  </a:r>
                  <a:endParaRPr lang="ko-KR" altLang="en-US" sz="1400" dirty="0">
                    <a:solidFill>
                      <a:schemeClr val="tx1">
                        <a:lumMod val="75000"/>
                        <a:lumOff val="25000"/>
                      </a:schemeClr>
                    </a:solidFill>
                    <a:cs typeface="Arial" pitchFamily="34" charset="0"/>
                  </a:endParaRPr>
                </a:p>
              </p:txBody>
            </p:sp>
          </p:grpSp>
        </p:grpSp>
        <p:grpSp>
          <p:nvGrpSpPr>
            <p:cNvPr id="88" name="Group 87"/>
            <p:cNvGrpSpPr/>
            <p:nvPr/>
          </p:nvGrpSpPr>
          <p:grpSpPr>
            <a:xfrm>
              <a:off x="4871050" y="3437509"/>
              <a:ext cx="2637110" cy="2834656"/>
              <a:chOff x="5398526" y="3632386"/>
              <a:chExt cx="1550267" cy="1666397"/>
            </a:xfrm>
          </p:grpSpPr>
          <p:sp>
            <p:nvSpPr>
              <p:cNvPr id="54" name="Oval 150">
                <a:extLst>
                  <a:ext uri="{FF2B5EF4-FFF2-40B4-BE49-F238E27FC236}">
                    <a16:creationId xmlns:a16="http://schemas.microsoft.com/office/drawing/2014/main" id="{0124CCED-A3FA-4017-835F-69C76A39EF4E}"/>
                  </a:ext>
                </a:extLst>
              </p:cNvPr>
              <p:cNvSpPr/>
              <p:nvPr/>
            </p:nvSpPr>
            <p:spPr>
              <a:xfrm>
                <a:off x="5831659" y="3632386"/>
                <a:ext cx="684000" cy="6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5" name="Group 14">
                <a:extLst>
                  <a:ext uri="{FF2B5EF4-FFF2-40B4-BE49-F238E27FC236}">
                    <a16:creationId xmlns:a16="http://schemas.microsoft.com/office/drawing/2014/main" id="{2A4385A5-1B53-43D8-B873-59F91B8A145F}"/>
                  </a:ext>
                </a:extLst>
              </p:cNvPr>
              <p:cNvGrpSpPr/>
              <p:nvPr/>
            </p:nvGrpSpPr>
            <p:grpSpPr>
              <a:xfrm>
                <a:off x="5398526" y="4392054"/>
                <a:ext cx="1550267" cy="906729"/>
                <a:chOff x="3790962" y="4895616"/>
                <a:chExt cx="1550267" cy="906729"/>
              </a:xfrm>
            </p:grpSpPr>
            <p:sp>
              <p:nvSpPr>
                <p:cNvPr id="56" name="TextBox 55">
                  <a:extLst>
                    <a:ext uri="{FF2B5EF4-FFF2-40B4-BE49-F238E27FC236}">
                      <a16:creationId xmlns:a16="http://schemas.microsoft.com/office/drawing/2014/main" id="{36FFF08B-405C-4CBB-8233-B43406C1174D}"/>
                    </a:ext>
                  </a:extLst>
                </p:cNvPr>
                <p:cNvSpPr txBox="1"/>
                <p:nvPr/>
              </p:nvSpPr>
              <p:spPr>
                <a:xfrm>
                  <a:off x="3790962" y="4895616"/>
                  <a:ext cx="1550267" cy="235211"/>
                </a:xfrm>
                <a:prstGeom prst="rect">
                  <a:avLst/>
                </a:prstGeom>
                <a:noFill/>
              </p:spPr>
              <p:txBody>
                <a:bodyPr wrap="square" rtlCol="0" anchor="ctr">
                  <a:spAutoFit/>
                </a:bodyPr>
                <a:lstStyle/>
                <a:p>
                  <a:pPr algn="ctr"/>
                  <a:r>
                    <a:rPr lang="en-US" altLang="ko-KR" sz="2000" b="1" dirty="0" smtClean="0">
                      <a:solidFill>
                        <a:schemeClr val="tx1">
                          <a:lumMod val="75000"/>
                          <a:lumOff val="25000"/>
                        </a:schemeClr>
                      </a:solidFill>
                      <a:latin typeface="Bahnschrift" panose="020B0502040204020203" pitchFamily="34" charset="0"/>
                      <a:cs typeface="Arial" pitchFamily="34" charset="0"/>
                    </a:rPr>
                    <a:t>MACHINE LEARNING</a:t>
                  </a:r>
                  <a:endParaRPr lang="ko-KR" altLang="en-US" sz="2000" b="1" dirty="0">
                    <a:solidFill>
                      <a:schemeClr val="tx1">
                        <a:lumMod val="75000"/>
                        <a:lumOff val="25000"/>
                      </a:schemeClr>
                    </a:solidFill>
                    <a:latin typeface="Bahnschrift" panose="020B0502040204020203" pitchFamily="34" charset="0"/>
                    <a:cs typeface="Arial" pitchFamily="34" charset="0"/>
                  </a:endParaRPr>
                </a:p>
              </p:txBody>
            </p:sp>
            <p:sp>
              <p:nvSpPr>
                <p:cNvPr id="57" name="TextBox 56">
                  <a:extLst>
                    <a:ext uri="{FF2B5EF4-FFF2-40B4-BE49-F238E27FC236}">
                      <a16:creationId xmlns:a16="http://schemas.microsoft.com/office/drawing/2014/main" id="{6119C86A-1B94-4F2E-A507-60F2524EA1BD}"/>
                    </a:ext>
                  </a:extLst>
                </p:cNvPr>
                <p:cNvSpPr txBox="1"/>
                <p:nvPr/>
              </p:nvSpPr>
              <p:spPr>
                <a:xfrm>
                  <a:off x="3790962" y="5114806"/>
                  <a:ext cx="1550267" cy="687539"/>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UTILIZING AUTOMATION PRINCIPLE FOR LITHOLOGY CLASSIFICATION</a:t>
                  </a:r>
                  <a:endParaRPr lang="en-US" altLang="ko-KR" sz="1400" dirty="0" smtClean="0">
                    <a:solidFill>
                      <a:schemeClr val="tx1">
                        <a:lumMod val="75000"/>
                        <a:lumOff val="25000"/>
                      </a:schemeClr>
                    </a:solidFill>
                    <a:cs typeface="Arial" pitchFamily="34" charset="0"/>
                  </a:endParaRPr>
                </a:p>
                <a:p>
                  <a:pPr algn="just"/>
                  <a:endParaRPr lang="en-US" altLang="ko-KR" sz="1400" dirty="0">
                    <a:solidFill>
                      <a:schemeClr val="tx1">
                        <a:lumMod val="75000"/>
                        <a:lumOff val="25000"/>
                      </a:schemeClr>
                    </a:solidFill>
                    <a:cs typeface="Arial" pitchFamily="34" charset="0"/>
                  </a:endParaRPr>
                </a:p>
                <a:p>
                  <a:r>
                    <a:rPr lang="en-US" altLang="ko-KR" sz="1400" dirty="0" smtClean="0">
                      <a:solidFill>
                        <a:schemeClr val="tx1">
                          <a:lumMod val="75000"/>
                          <a:lumOff val="25000"/>
                        </a:schemeClr>
                      </a:solidFill>
                      <a:cs typeface="Arial" pitchFamily="34" charset="0"/>
                    </a:rPr>
                    <a:t>SHORTEN THE WORKING TIME</a:t>
                  </a:r>
                  <a:endParaRPr lang="ko-KR" altLang="en-US" sz="1400" dirty="0">
                    <a:solidFill>
                      <a:schemeClr val="tx1">
                        <a:lumMod val="75000"/>
                        <a:lumOff val="25000"/>
                      </a:schemeClr>
                    </a:solidFill>
                    <a:cs typeface="Arial" pitchFamily="34" charset="0"/>
                  </a:endParaRPr>
                </a:p>
              </p:txBody>
            </p:sp>
          </p:grpSp>
        </p:grpSp>
        <p:grpSp>
          <p:nvGrpSpPr>
            <p:cNvPr id="11" name="Group 10"/>
            <p:cNvGrpSpPr/>
            <p:nvPr/>
          </p:nvGrpSpPr>
          <p:grpSpPr>
            <a:xfrm>
              <a:off x="1058811" y="3066401"/>
              <a:ext cx="2541120" cy="3149283"/>
              <a:chOff x="712442" y="3385055"/>
              <a:chExt cx="1638125" cy="2030174"/>
            </a:xfrm>
          </p:grpSpPr>
          <p:sp>
            <p:nvSpPr>
              <p:cNvPr id="76" name="Oval 113">
                <a:extLst>
                  <a:ext uri="{FF2B5EF4-FFF2-40B4-BE49-F238E27FC236}">
                    <a16:creationId xmlns:a16="http://schemas.microsoft.com/office/drawing/2014/main" id="{69C733C2-2FA8-4516-A1B5-C4E1702701EE}"/>
                  </a:ext>
                </a:extLst>
              </p:cNvPr>
              <p:cNvSpPr/>
              <p:nvPr/>
            </p:nvSpPr>
            <p:spPr>
              <a:xfrm>
                <a:off x="1145574" y="3678952"/>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77" name="Group 5">
                <a:extLst>
                  <a:ext uri="{FF2B5EF4-FFF2-40B4-BE49-F238E27FC236}">
                    <a16:creationId xmlns:a16="http://schemas.microsoft.com/office/drawing/2014/main" id="{F2B4ABED-A1BD-4C16-8B53-0818FC1DD935}"/>
                  </a:ext>
                </a:extLst>
              </p:cNvPr>
              <p:cNvGrpSpPr/>
              <p:nvPr/>
            </p:nvGrpSpPr>
            <p:grpSpPr>
              <a:xfrm>
                <a:off x="712442" y="4430733"/>
                <a:ext cx="1638125" cy="984496"/>
                <a:chOff x="2676933" y="3373039"/>
                <a:chExt cx="1638125" cy="984496"/>
              </a:xfrm>
            </p:grpSpPr>
            <p:sp>
              <p:nvSpPr>
                <p:cNvPr id="78" name="TextBox 77">
                  <a:extLst>
                    <a:ext uri="{FF2B5EF4-FFF2-40B4-BE49-F238E27FC236}">
                      <a16:creationId xmlns:a16="http://schemas.microsoft.com/office/drawing/2014/main" id="{D6358BDD-DD7B-40E5-A7E6-B120D037861D}"/>
                    </a:ext>
                  </a:extLst>
                </p:cNvPr>
                <p:cNvSpPr txBox="1"/>
                <p:nvPr/>
              </p:nvSpPr>
              <p:spPr>
                <a:xfrm>
                  <a:off x="2676933" y="3373039"/>
                  <a:ext cx="1550267" cy="257930"/>
                </a:xfrm>
                <a:prstGeom prst="rect">
                  <a:avLst/>
                </a:prstGeom>
                <a:noFill/>
              </p:spPr>
              <p:txBody>
                <a:bodyPr wrap="square" rtlCol="0" anchor="ctr">
                  <a:spAutoFit/>
                </a:bodyPr>
                <a:lstStyle/>
                <a:p>
                  <a:pPr algn="ctr"/>
                  <a:r>
                    <a:rPr lang="en-US" altLang="ko-KR" sz="2000" b="1" dirty="0" smtClean="0">
                      <a:solidFill>
                        <a:schemeClr val="tx1">
                          <a:lumMod val="75000"/>
                          <a:lumOff val="25000"/>
                        </a:schemeClr>
                      </a:solidFill>
                      <a:latin typeface="Bahnschrift" panose="020B0502040204020203" pitchFamily="34" charset="0"/>
                      <a:cs typeface="Arial" pitchFamily="34" charset="0"/>
                    </a:rPr>
                    <a:t>PETROPHYSICS</a:t>
                  </a:r>
                  <a:endParaRPr lang="ko-KR" altLang="en-US" sz="2000" b="1" dirty="0">
                    <a:solidFill>
                      <a:schemeClr val="tx1">
                        <a:lumMod val="75000"/>
                        <a:lumOff val="25000"/>
                      </a:schemeClr>
                    </a:solidFill>
                    <a:latin typeface="Bahnschrift" panose="020B0502040204020203" pitchFamily="34" charset="0"/>
                    <a:cs typeface="Arial" pitchFamily="34" charset="0"/>
                  </a:endParaRPr>
                </a:p>
              </p:txBody>
            </p:sp>
            <p:sp>
              <p:nvSpPr>
                <p:cNvPr id="79" name="TextBox 78">
                  <a:extLst>
                    <a:ext uri="{FF2B5EF4-FFF2-40B4-BE49-F238E27FC236}">
                      <a16:creationId xmlns:a16="http://schemas.microsoft.com/office/drawing/2014/main" id="{3111809C-4391-44F7-98BD-E061958DD2E1}"/>
                    </a:ext>
                  </a:extLst>
                </p:cNvPr>
                <p:cNvSpPr txBox="1"/>
                <p:nvPr/>
              </p:nvSpPr>
              <p:spPr>
                <a:xfrm>
                  <a:off x="2676933" y="3603588"/>
                  <a:ext cx="1638125" cy="753947"/>
                </a:xfrm>
                <a:prstGeom prst="rect">
                  <a:avLst/>
                </a:prstGeom>
                <a:noFill/>
              </p:spPr>
              <p:txBody>
                <a:bodyPr wrap="square" rtlCol="0">
                  <a:spAutoFit/>
                </a:bodyPr>
                <a:lstStyle/>
                <a:p>
                  <a:pPr algn="just"/>
                  <a:r>
                    <a:rPr lang="en-US" altLang="ko-KR" sz="1400" dirty="0">
                      <a:solidFill>
                        <a:schemeClr val="tx1">
                          <a:lumMod val="75000"/>
                          <a:lumOff val="25000"/>
                        </a:schemeClr>
                      </a:solidFill>
                      <a:cs typeface="Arial" pitchFamily="34" charset="0"/>
                    </a:rPr>
                    <a:t>ANALYSIS OF COMBINATION OF VALUE OF VARIOUS LOGS FOR </a:t>
                  </a:r>
                  <a:r>
                    <a:rPr lang="en-US" altLang="ko-KR" sz="1400" dirty="0" smtClean="0">
                      <a:solidFill>
                        <a:schemeClr val="tx1">
                          <a:lumMod val="75000"/>
                          <a:lumOff val="25000"/>
                        </a:schemeClr>
                      </a:solidFill>
                      <a:cs typeface="Arial" pitchFamily="34" charset="0"/>
                    </a:rPr>
                    <a:t>LITHOLOGY DETERMINATION</a:t>
                  </a:r>
                </a:p>
                <a:p>
                  <a:pPr algn="just"/>
                  <a:endParaRPr lang="en-ID" altLang="ko-KR" sz="1400" dirty="0">
                    <a:solidFill>
                      <a:schemeClr val="tx1">
                        <a:lumMod val="75000"/>
                        <a:lumOff val="25000"/>
                      </a:schemeClr>
                    </a:solidFill>
                    <a:cs typeface="Arial" pitchFamily="34" charset="0"/>
                  </a:endParaRPr>
                </a:p>
                <a:p>
                  <a:pPr algn="just"/>
                  <a:r>
                    <a:rPr lang="en-ID" altLang="ko-KR" sz="1400" dirty="0" smtClean="0">
                      <a:solidFill>
                        <a:schemeClr val="tx1">
                          <a:lumMod val="75000"/>
                          <a:lumOff val="25000"/>
                        </a:schemeClr>
                      </a:solidFill>
                      <a:cs typeface="Arial" pitchFamily="34" charset="0"/>
                    </a:rPr>
                    <a:t>TIME CONSUMING</a:t>
                  </a:r>
                  <a:endParaRPr lang="ko-KR" altLang="en-US" sz="1400" dirty="0">
                    <a:solidFill>
                      <a:schemeClr val="tx1">
                        <a:lumMod val="75000"/>
                        <a:lumOff val="25000"/>
                      </a:schemeClr>
                    </a:solidFill>
                    <a:cs typeface="Arial" pitchFamily="34" charset="0"/>
                  </a:endParaRPr>
                </a:p>
              </p:txBody>
            </p:sp>
          </p:grpSp>
          <p:cxnSp>
            <p:nvCxnSpPr>
              <p:cNvPr id="80" name="Straight Arrow Connector 115">
                <a:extLst>
                  <a:ext uri="{FF2B5EF4-FFF2-40B4-BE49-F238E27FC236}">
                    <a16:creationId xmlns:a16="http://schemas.microsoft.com/office/drawing/2014/main" id="{81CFEAB3-B3DC-4E5B-8FB1-E08A7E453F47}"/>
                  </a:ext>
                </a:extLst>
              </p:cNvPr>
              <p:cNvCxnSpPr>
                <a:cxnSpLocks/>
              </p:cNvCxnSpPr>
              <p:nvPr/>
            </p:nvCxnSpPr>
            <p:spPr>
              <a:xfrm flipV="1">
                <a:off x="1487574" y="3385055"/>
                <a:ext cx="0" cy="293898"/>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9">
                <a:extLst>
                  <a:ext uri="{FF2B5EF4-FFF2-40B4-BE49-F238E27FC236}">
                    <a16:creationId xmlns:a16="http://schemas.microsoft.com/office/drawing/2014/main" id="{438AFCCA-4CBE-468E-B03A-38DC9C25DF0B}"/>
                  </a:ext>
                </a:extLst>
              </p:cNvPr>
              <p:cNvSpPr/>
              <p:nvPr/>
            </p:nvSpPr>
            <p:spPr>
              <a:xfrm>
                <a:off x="1297545" y="38414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cxnSp>
          <p:nvCxnSpPr>
            <p:cNvPr id="86" name="Straight Arrow Connector 127">
              <a:extLst>
                <a:ext uri="{FF2B5EF4-FFF2-40B4-BE49-F238E27FC236}">
                  <a16:creationId xmlns:a16="http://schemas.microsoft.com/office/drawing/2014/main" id="{869B45C0-81CA-4CEB-9E38-633FCC891DE2}"/>
                </a:ext>
              </a:extLst>
            </p:cNvPr>
            <p:cNvCxnSpPr>
              <a:endCxn id="21" idx="0"/>
            </p:cNvCxnSpPr>
            <p:nvPr/>
          </p:nvCxnSpPr>
          <p:spPr>
            <a:xfrm flipV="1">
              <a:off x="6189605" y="2985487"/>
              <a:ext cx="6568" cy="465877"/>
            </a:xfrm>
            <a:prstGeom prst="straightConnector1">
              <a:avLst/>
            </a:prstGeom>
            <a:ln w="254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sp>
        <p:nvSpPr>
          <p:cNvPr id="93" name="Rectangle 18">
            <a:extLst>
              <a:ext uri="{FF2B5EF4-FFF2-40B4-BE49-F238E27FC236}">
                <a16:creationId xmlns:a16="http://schemas.microsoft.com/office/drawing/2014/main" id="{D8BFBE69-EC90-491A-A905-789398F4B3A8}"/>
              </a:ext>
            </a:extLst>
          </p:cNvPr>
          <p:cNvSpPr/>
          <p:nvPr/>
        </p:nvSpPr>
        <p:spPr>
          <a:xfrm>
            <a:off x="5853660" y="3510161"/>
            <a:ext cx="659451" cy="523948"/>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4" name="Rectangle 18">
            <a:extLst>
              <a:ext uri="{FF2B5EF4-FFF2-40B4-BE49-F238E27FC236}">
                <a16:creationId xmlns:a16="http://schemas.microsoft.com/office/drawing/2014/main" id="{D8BFBE69-EC90-491A-A905-789398F4B3A8}"/>
              </a:ext>
            </a:extLst>
          </p:cNvPr>
          <p:cNvSpPr/>
          <p:nvPr/>
        </p:nvSpPr>
        <p:spPr>
          <a:xfrm>
            <a:off x="9736242" y="3426160"/>
            <a:ext cx="751001" cy="596687"/>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979373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sp>
        <p:nvSpPr>
          <p:cNvPr id="15" name="TextBox 14"/>
          <p:cNvSpPr txBox="1"/>
          <p:nvPr/>
        </p:nvSpPr>
        <p:spPr>
          <a:xfrm>
            <a:off x="5659762" y="-8810"/>
            <a:ext cx="6048055" cy="707886"/>
          </a:xfrm>
          <a:prstGeom prst="rect">
            <a:avLst/>
          </a:prstGeom>
          <a:noFill/>
        </p:spPr>
        <p:txBody>
          <a:bodyPr wrap="square" rtlCol="0">
            <a:spAutoFit/>
          </a:bodyPr>
          <a:lstStyle/>
          <a:p>
            <a:pPr algn="ctr"/>
            <a:r>
              <a:rPr lang="en-US" sz="4000" smtClean="0">
                <a:latin typeface="Bahnschrift Light Condensed" panose="020B0502040204020203" pitchFamily="34" charset="0"/>
                <a:cs typeface="Times New Roman" panose="02020603050405020304" pitchFamily="18" charset="0"/>
              </a:rPr>
              <a:t>References</a:t>
            </a:r>
            <a:endParaRPr lang="id-ID" dirty="0">
              <a:latin typeface="Bahnschrift Light Condensed" panose="020B0502040204020203" pitchFamily="34" charset="0"/>
            </a:endParaRPr>
          </a:p>
        </p:txBody>
      </p:sp>
      <p:sp>
        <p:nvSpPr>
          <p:cNvPr id="8" name="TextBox 7"/>
          <p:cNvSpPr txBox="1"/>
          <p:nvPr/>
        </p:nvSpPr>
        <p:spPr>
          <a:xfrm>
            <a:off x="1524000" y="789717"/>
            <a:ext cx="9143995" cy="6340197"/>
          </a:xfrm>
          <a:prstGeom prst="rect">
            <a:avLst/>
          </a:prstGeom>
          <a:noFill/>
        </p:spPr>
        <p:txBody>
          <a:bodyPr wrap="square" rtlCol="0">
            <a:spAutoFit/>
          </a:bodyPr>
          <a:lstStyle/>
          <a:p>
            <a:r>
              <a:rPr lang="en-US" sz="1400" dirty="0">
                <a:latin typeface="Bahnschrift" panose="020B0502040204020203" pitchFamily="34" charset="0"/>
              </a:rPr>
              <a:t>Hancock, N., </a:t>
            </a:r>
            <a:r>
              <a:rPr lang="en-US" sz="1400" dirty="0" err="1">
                <a:latin typeface="Bahnschrift" panose="020B0502040204020203" pitchFamily="34" charset="0"/>
              </a:rPr>
              <a:t>n.d.</a:t>
            </a:r>
            <a:r>
              <a:rPr lang="en-US" sz="1400" dirty="0">
                <a:latin typeface="Bahnschrift" panose="020B0502040204020203" pitchFamily="34" charset="0"/>
              </a:rPr>
              <a:t> </a:t>
            </a:r>
            <a:r>
              <a:rPr lang="en-US" sz="1400" i="1" dirty="0">
                <a:latin typeface="Bahnschrift" panose="020B0502040204020203" pitchFamily="34" charset="0"/>
              </a:rPr>
              <a:t>Development Geology Reference Manual</a:t>
            </a:r>
            <a:r>
              <a:rPr lang="en-US" sz="1400" dirty="0" smtClean="0">
                <a:latin typeface="Bahnschrift" panose="020B0502040204020203" pitchFamily="34" charset="0"/>
              </a:rPr>
              <a:t>.</a:t>
            </a:r>
          </a:p>
          <a:p>
            <a:endParaRPr lang="en-ID" sz="1400" dirty="0">
              <a:latin typeface="Bahnschrift" panose="020B0502040204020203" pitchFamily="34" charset="0"/>
            </a:endParaRPr>
          </a:p>
          <a:p>
            <a:r>
              <a:rPr lang="en-US" sz="1400" dirty="0" err="1">
                <a:latin typeface="Bahnschrift" panose="020B0502040204020203" pitchFamily="34" charset="0"/>
              </a:rPr>
              <a:t>Imamverdiyev</a:t>
            </a:r>
            <a:r>
              <a:rPr lang="en-US" sz="1400" dirty="0">
                <a:latin typeface="Bahnschrift" panose="020B0502040204020203" pitchFamily="34" charset="0"/>
              </a:rPr>
              <a:t>, Y. and </a:t>
            </a:r>
            <a:r>
              <a:rPr lang="en-US" sz="1400" dirty="0" err="1">
                <a:latin typeface="Bahnschrift" panose="020B0502040204020203" pitchFamily="34" charset="0"/>
              </a:rPr>
              <a:t>Sukhostat</a:t>
            </a:r>
            <a:r>
              <a:rPr lang="en-US" sz="1400" dirty="0">
                <a:latin typeface="Bahnschrift" panose="020B0502040204020203" pitchFamily="34" charset="0"/>
              </a:rPr>
              <a:t>, L., 2020. Lithological </a:t>
            </a:r>
            <a:r>
              <a:rPr lang="en-US" sz="1400" dirty="0" err="1">
                <a:latin typeface="Bahnschrift" panose="020B0502040204020203" pitchFamily="34" charset="0"/>
              </a:rPr>
              <a:t>facies</a:t>
            </a:r>
            <a:r>
              <a:rPr lang="en-US" sz="1400" dirty="0">
                <a:latin typeface="Bahnschrift" panose="020B0502040204020203" pitchFamily="34" charset="0"/>
              </a:rPr>
              <a:t> classification using deep </a:t>
            </a:r>
            <a:r>
              <a:rPr lang="en-US" sz="1400" i="1" dirty="0">
                <a:latin typeface="Bahnschrift" panose="020B0502040204020203" pitchFamily="34" charset="0"/>
              </a:rPr>
              <a:t>Convolutional</a:t>
            </a:r>
            <a:r>
              <a:rPr lang="en-US" sz="1400" dirty="0">
                <a:latin typeface="Bahnschrift" panose="020B0502040204020203" pitchFamily="34" charset="0"/>
              </a:rPr>
              <a:t> </a:t>
            </a:r>
            <a:r>
              <a:rPr lang="en-US" sz="1400" i="1" dirty="0">
                <a:latin typeface="Bahnschrift" panose="020B0502040204020203" pitchFamily="34" charset="0"/>
              </a:rPr>
              <a:t>Neural </a:t>
            </a:r>
            <a:endParaRPr lang="en-US" sz="1400" i="1" dirty="0" smtClean="0">
              <a:latin typeface="Bahnschrift" panose="020B0502040204020203" pitchFamily="34" charset="0"/>
            </a:endParaRPr>
          </a:p>
          <a:p>
            <a:r>
              <a:rPr lang="en-US" sz="1400" i="1" dirty="0" smtClean="0">
                <a:latin typeface="Bahnschrift" panose="020B0502040204020203" pitchFamily="34" charset="0"/>
              </a:rPr>
              <a:t>Network</a:t>
            </a:r>
            <a:r>
              <a:rPr lang="en-US" sz="1400" dirty="0">
                <a:latin typeface="Bahnschrift" panose="020B0502040204020203" pitchFamily="34" charset="0"/>
              </a:rPr>
              <a:t>. </a:t>
            </a:r>
            <a:r>
              <a:rPr lang="en-US" sz="1400" i="1" dirty="0">
                <a:latin typeface="Bahnschrift" panose="020B0502040204020203" pitchFamily="34" charset="0"/>
              </a:rPr>
              <a:t>Journal of Petroleum Science and Engineering</a:t>
            </a:r>
            <a:r>
              <a:rPr lang="en-US" sz="1400" dirty="0">
                <a:latin typeface="Bahnschrift" panose="020B0502040204020203" pitchFamily="34" charset="0"/>
              </a:rPr>
              <a:t>, 174, pp.216-228</a:t>
            </a:r>
            <a:r>
              <a:rPr lang="en-US" sz="1400" dirty="0" smtClean="0">
                <a:latin typeface="Bahnschrift" panose="020B0502040204020203" pitchFamily="34" charset="0"/>
              </a:rPr>
              <a:t>.</a:t>
            </a:r>
          </a:p>
          <a:p>
            <a:endParaRPr lang="en-ID" sz="1400" dirty="0">
              <a:latin typeface="Bahnschrift" panose="020B0502040204020203" pitchFamily="34" charset="0"/>
            </a:endParaRPr>
          </a:p>
          <a:p>
            <a:r>
              <a:rPr lang="en-US" sz="1400" dirty="0" err="1">
                <a:latin typeface="Bahnschrift" panose="020B0502040204020203" pitchFamily="34" charset="0"/>
              </a:rPr>
              <a:t>Lapedes</a:t>
            </a:r>
            <a:r>
              <a:rPr lang="en-US" sz="1400" dirty="0">
                <a:latin typeface="Bahnschrift" panose="020B0502040204020203" pitchFamily="34" charset="0"/>
              </a:rPr>
              <a:t>, A. and Farber, R., 1988. How Neural Net Works. </a:t>
            </a:r>
            <a:r>
              <a:rPr lang="en-US" sz="1400" i="1" dirty="0">
                <a:latin typeface="Bahnschrift" panose="020B0502040204020203" pitchFamily="34" charset="0"/>
              </a:rPr>
              <a:t>American Institute of Physics</a:t>
            </a:r>
            <a:r>
              <a:rPr lang="en-US" sz="1400" dirty="0" smtClean="0">
                <a:latin typeface="Bahnschrift" panose="020B0502040204020203" pitchFamily="34" charset="0"/>
              </a:rPr>
              <a:t>,.</a:t>
            </a:r>
          </a:p>
          <a:p>
            <a:endParaRPr lang="en-ID" sz="1400" dirty="0">
              <a:latin typeface="Bahnschrift" panose="020B0502040204020203" pitchFamily="34" charset="0"/>
            </a:endParaRPr>
          </a:p>
          <a:p>
            <a:r>
              <a:rPr lang="en-US" sz="1400" dirty="0" err="1">
                <a:latin typeface="Bahnschrift" panose="020B0502040204020203" pitchFamily="34" charset="0"/>
              </a:rPr>
              <a:t>LeCun</a:t>
            </a:r>
            <a:r>
              <a:rPr lang="en-US" sz="1400" dirty="0">
                <a:latin typeface="Bahnschrift" panose="020B0502040204020203" pitchFamily="34" charset="0"/>
              </a:rPr>
              <a:t>, Y., Leon, B., </a:t>
            </a:r>
            <a:r>
              <a:rPr lang="en-US" sz="1400" dirty="0" err="1">
                <a:latin typeface="Bahnschrift" panose="020B0502040204020203" pitchFamily="34" charset="0"/>
              </a:rPr>
              <a:t>Yoshua</a:t>
            </a:r>
            <a:r>
              <a:rPr lang="en-US" sz="1400" dirty="0">
                <a:latin typeface="Bahnschrift" panose="020B0502040204020203" pitchFamily="34" charset="0"/>
              </a:rPr>
              <a:t>, B. and Patrick, H., 1998. Gradient-Based Learning Applied to Document Recognition. </a:t>
            </a:r>
            <a:r>
              <a:rPr lang="en-US" sz="1400" i="1" dirty="0">
                <a:latin typeface="Bahnschrift" panose="020B0502040204020203" pitchFamily="34" charset="0"/>
              </a:rPr>
              <a:t>PROC. OF THE IEEE</a:t>
            </a:r>
            <a:r>
              <a:rPr lang="en-US" sz="1400" dirty="0" smtClean="0">
                <a:latin typeface="Bahnschrift" panose="020B0502040204020203" pitchFamily="34" charset="0"/>
              </a:rPr>
              <a:t>,.</a:t>
            </a:r>
          </a:p>
          <a:p>
            <a:endParaRPr lang="en-ID" sz="1400" dirty="0">
              <a:latin typeface="Bahnschrift" panose="020B0502040204020203" pitchFamily="34" charset="0"/>
            </a:endParaRPr>
          </a:p>
          <a:p>
            <a:r>
              <a:rPr lang="en-US" sz="1400" dirty="0">
                <a:latin typeface="Bahnschrift" panose="020B0502040204020203" pitchFamily="34" charset="0"/>
              </a:rPr>
              <a:t>Liu, H. and Jiang, Z., 2020. [online] Available at: &lt;https://www.researchgate.net/publication/251967990&gt; [Accessed 14 August 2020</a:t>
            </a:r>
            <a:r>
              <a:rPr lang="en-US" sz="1400" dirty="0" smtClean="0">
                <a:latin typeface="Bahnschrift" panose="020B0502040204020203" pitchFamily="34" charset="0"/>
              </a:rPr>
              <a:t>].</a:t>
            </a:r>
          </a:p>
          <a:p>
            <a:endParaRPr lang="en-ID" sz="1400" dirty="0">
              <a:latin typeface="Bahnschrift" panose="020B0502040204020203" pitchFamily="34" charset="0"/>
            </a:endParaRPr>
          </a:p>
          <a:p>
            <a:r>
              <a:rPr lang="en-US" sz="1400" dirty="0" err="1">
                <a:latin typeface="Bahnschrift" panose="020B0502040204020203" pitchFamily="34" charset="0"/>
              </a:rPr>
              <a:t>Salsabila</a:t>
            </a:r>
            <a:r>
              <a:rPr lang="en-US" sz="1400" dirty="0">
                <a:latin typeface="Bahnschrift" panose="020B0502040204020203" pitchFamily="34" charset="0"/>
              </a:rPr>
              <a:t>. 2018. </a:t>
            </a:r>
            <a:r>
              <a:rPr lang="en-US" sz="1400" dirty="0" err="1">
                <a:latin typeface="Bahnschrift" panose="020B0502040204020203" pitchFamily="34" charset="0"/>
              </a:rPr>
              <a:t>Penerapan</a:t>
            </a:r>
            <a:r>
              <a:rPr lang="en-US" sz="1400" dirty="0">
                <a:latin typeface="Bahnschrift" panose="020B0502040204020203" pitchFamily="34" charset="0"/>
              </a:rPr>
              <a:t> Deep Learning </a:t>
            </a:r>
            <a:r>
              <a:rPr lang="en-US" sz="1400" dirty="0" err="1">
                <a:latin typeface="Bahnschrift" panose="020B0502040204020203" pitchFamily="34" charset="0"/>
              </a:rPr>
              <a:t>Menggunakan</a:t>
            </a:r>
            <a:r>
              <a:rPr lang="en-US" sz="1400" dirty="0">
                <a:latin typeface="Bahnschrift" panose="020B0502040204020203" pitchFamily="34" charset="0"/>
              </a:rPr>
              <a:t> </a:t>
            </a:r>
            <a:r>
              <a:rPr lang="en-US" sz="1400" i="1" dirty="0">
                <a:latin typeface="Bahnschrift" panose="020B0502040204020203" pitchFamily="34" charset="0"/>
              </a:rPr>
              <a:t>Convolutional</a:t>
            </a:r>
            <a:r>
              <a:rPr lang="en-US" sz="1400" dirty="0">
                <a:latin typeface="Bahnschrift" panose="020B0502040204020203" pitchFamily="34" charset="0"/>
              </a:rPr>
              <a:t> </a:t>
            </a:r>
            <a:r>
              <a:rPr lang="en-US" sz="1400" i="1" dirty="0">
                <a:latin typeface="Bahnschrift" panose="020B0502040204020203" pitchFamily="34" charset="0"/>
              </a:rPr>
              <a:t>Neural Network</a:t>
            </a:r>
            <a:r>
              <a:rPr lang="en-US" sz="1400" dirty="0">
                <a:latin typeface="Bahnschrift" panose="020B0502040204020203" pitchFamily="34" charset="0"/>
              </a:rPr>
              <a:t> </a:t>
            </a:r>
            <a:r>
              <a:rPr lang="en-US" sz="1400" dirty="0" err="1">
                <a:latin typeface="Bahnschrift" panose="020B0502040204020203" pitchFamily="34" charset="0"/>
              </a:rPr>
              <a:t>UNtuk</a:t>
            </a:r>
            <a:r>
              <a:rPr lang="en-US" sz="1400" dirty="0">
                <a:latin typeface="Bahnschrift" panose="020B0502040204020203" pitchFamily="34" charset="0"/>
              </a:rPr>
              <a:t> </a:t>
            </a:r>
            <a:r>
              <a:rPr lang="en-US" sz="1400" dirty="0" err="1">
                <a:latin typeface="Bahnschrift" panose="020B0502040204020203" pitchFamily="34" charset="0"/>
              </a:rPr>
              <a:t>Klasifikasi</a:t>
            </a:r>
            <a:r>
              <a:rPr lang="en-US" sz="1400" dirty="0">
                <a:latin typeface="Bahnschrift" panose="020B0502040204020203" pitchFamily="34" charset="0"/>
              </a:rPr>
              <a:t> Citra </a:t>
            </a:r>
            <a:r>
              <a:rPr lang="en-US" sz="1400" dirty="0" err="1">
                <a:latin typeface="Bahnschrift" panose="020B0502040204020203" pitchFamily="34" charset="0"/>
              </a:rPr>
              <a:t>Wayang</a:t>
            </a:r>
            <a:r>
              <a:rPr lang="en-US" sz="1400" dirty="0">
                <a:latin typeface="Bahnschrift" panose="020B0502040204020203" pitchFamily="34" charset="0"/>
              </a:rPr>
              <a:t> </a:t>
            </a:r>
            <a:r>
              <a:rPr lang="en-US" sz="1400" dirty="0" err="1">
                <a:latin typeface="Bahnschrift" panose="020B0502040204020203" pitchFamily="34" charset="0"/>
              </a:rPr>
              <a:t>Punakawan</a:t>
            </a:r>
            <a:r>
              <a:rPr lang="en-US" sz="1400" dirty="0">
                <a:latin typeface="Bahnschrift" panose="020B0502040204020203" pitchFamily="34" charset="0"/>
              </a:rPr>
              <a:t>, </a:t>
            </a:r>
            <a:r>
              <a:rPr lang="en-US" sz="1400" dirty="0" err="1">
                <a:latin typeface="Bahnschrift" panose="020B0502040204020203" pitchFamily="34" charset="0"/>
              </a:rPr>
              <a:t>Fakultas</a:t>
            </a:r>
            <a:r>
              <a:rPr lang="en-US" sz="1400" dirty="0">
                <a:latin typeface="Bahnschrift" panose="020B0502040204020203" pitchFamily="34" charset="0"/>
              </a:rPr>
              <a:t> </a:t>
            </a:r>
            <a:r>
              <a:rPr lang="en-US" sz="1400" dirty="0" err="1">
                <a:latin typeface="Bahnschrift" panose="020B0502040204020203" pitchFamily="34" charset="0"/>
              </a:rPr>
              <a:t>Matematika</a:t>
            </a:r>
            <a:r>
              <a:rPr lang="en-US" sz="1400" dirty="0">
                <a:latin typeface="Bahnschrift" panose="020B0502040204020203" pitchFamily="34" charset="0"/>
              </a:rPr>
              <a:t> </a:t>
            </a:r>
            <a:r>
              <a:rPr lang="en-US" sz="1400" dirty="0" err="1">
                <a:latin typeface="Bahnschrift" panose="020B0502040204020203" pitchFamily="34" charset="0"/>
              </a:rPr>
              <a:t>dan</a:t>
            </a:r>
            <a:r>
              <a:rPr lang="en-US" sz="1400" dirty="0">
                <a:latin typeface="Bahnschrift" panose="020B0502040204020203" pitchFamily="34" charset="0"/>
              </a:rPr>
              <a:t> </a:t>
            </a:r>
            <a:r>
              <a:rPr lang="en-US" sz="1400" dirty="0" err="1">
                <a:latin typeface="Bahnschrift" panose="020B0502040204020203" pitchFamily="34" charset="0"/>
              </a:rPr>
              <a:t>Ilmu</a:t>
            </a:r>
            <a:r>
              <a:rPr lang="en-US" sz="1400" dirty="0">
                <a:latin typeface="Bahnschrift" panose="020B0502040204020203" pitchFamily="34" charset="0"/>
              </a:rPr>
              <a:t> </a:t>
            </a:r>
            <a:r>
              <a:rPr lang="en-US" sz="1400" dirty="0" err="1">
                <a:latin typeface="Bahnschrift" panose="020B0502040204020203" pitchFamily="34" charset="0"/>
              </a:rPr>
              <a:t>Pengetahuan</a:t>
            </a:r>
            <a:r>
              <a:rPr lang="en-US" sz="1400" dirty="0">
                <a:latin typeface="Bahnschrift" panose="020B0502040204020203" pitchFamily="34" charset="0"/>
              </a:rPr>
              <a:t> </a:t>
            </a:r>
            <a:r>
              <a:rPr lang="en-US" sz="1400" dirty="0" err="1">
                <a:latin typeface="Bahnschrift" panose="020B0502040204020203" pitchFamily="34" charset="0"/>
              </a:rPr>
              <a:t>Alam</a:t>
            </a:r>
            <a:r>
              <a:rPr lang="en-US" sz="1400" dirty="0">
                <a:latin typeface="Bahnschrift" panose="020B0502040204020203" pitchFamily="34" charset="0"/>
              </a:rPr>
              <a:t>, </a:t>
            </a:r>
            <a:r>
              <a:rPr lang="en-US" sz="1400" dirty="0" err="1">
                <a:latin typeface="Bahnschrift" panose="020B0502040204020203" pitchFamily="34" charset="0"/>
              </a:rPr>
              <a:t>Universitas</a:t>
            </a:r>
            <a:r>
              <a:rPr lang="en-US" sz="1400" dirty="0">
                <a:latin typeface="Bahnschrift" panose="020B0502040204020203" pitchFamily="34" charset="0"/>
              </a:rPr>
              <a:t> Islam Indonesia. </a:t>
            </a:r>
            <a:r>
              <a:rPr lang="en-US" sz="1400" dirty="0" smtClean="0">
                <a:latin typeface="Bahnschrift" panose="020B0502040204020203" pitchFamily="34" charset="0"/>
              </a:rPr>
              <a:t>Yogyakarta</a:t>
            </a:r>
          </a:p>
          <a:p>
            <a:endParaRPr lang="en-ID" sz="1400" dirty="0">
              <a:latin typeface="Bahnschrift" panose="020B0502040204020203" pitchFamily="34" charset="0"/>
            </a:endParaRPr>
          </a:p>
          <a:p>
            <a:r>
              <a:rPr lang="en-US" sz="1400" dirty="0">
                <a:latin typeface="Bahnschrift" panose="020B0502040204020203" pitchFamily="34" charset="0"/>
              </a:rPr>
              <a:t>Wang, Y., Li, Y., Song, Y. and </a:t>
            </a:r>
            <a:r>
              <a:rPr lang="en-US" sz="1400" dirty="0" err="1">
                <a:latin typeface="Bahnschrift" panose="020B0502040204020203" pitchFamily="34" charset="0"/>
              </a:rPr>
              <a:t>Rong</a:t>
            </a:r>
            <a:r>
              <a:rPr lang="en-US" sz="1400" dirty="0">
                <a:latin typeface="Bahnschrift" panose="020B0502040204020203" pitchFamily="34" charset="0"/>
              </a:rPr>
              <a:t>, X., 2020. The Influence of Activation in a </a:t>
            </a:r>
            <a:r>
              <a:rPr lang="en-US" sz="1400" i="1" dirty="0">
                <a:latin typeface="Bahnschrift" panose="020B0502040204020203" pitchFamily="34" charset="0"/>
              </a:rPr>
              <a:t>Convolutional</a:t>
            </a:r>
            <a:r>
              <a:rPr lang="en-US" sz="1400" dirty="0">
                <a:latin typeface="Bahnschrift" panose="020B0502040204020203" pitchFamily="34" charset="0"/>
              </a:rPr>
              <a:t> </a:t>
            </a:r>
            <a:r>
              <a:rPr lang="en-US" sz="1400" i="1" dirty="0">
                <a:latin typeface="Bahnschrift" panose="020B0502040204020203" pitchFamily="34" charset="0"/>
              </a:rPr>
              <a:t>Neural Network</a:t>
            </a:r>
            <a:r>
              <a:rPr lang="en-US" sz="1400" dirty="0">
                <a:latin typeface="Bahnschrift" panose="020B0502040204020203" pitchFamily="34" charset="0"/>
              </a:rPr>
              <a:t> Model of Facial Expression Recognition. </a:t>
            </a:r>
            <a:r>
              <a:rPr lang="en-US" sz="1400" i="1" dirty="0">
                <a:latin typeface="Bahnschrift" panose="020B0502040204020203" pitchFamily="34" charset="0"/>
              </a:rPr>
              <a:t>applied science</a:t>
            </a:r>
            <a:r>
              <a:rPr lang="en-US" sz="1400" dirty="0" smtClean="0">
                <a:latin typeface="Bahnschrift" panose="020B0502040204020203" pitchFamily="34" charset="0"/>
              </a:rPr>
              <a:t>,.</a:t>
            </a:r>
          </a:p>
          <a:p>
            <a:endParaRPr lang="en-ID" sz="1400" dirty="0">
              <a:latin typeface="Bahnschrift" panose="020B0502040204020203" pitchFamily="34" charset="0"/>
            </a:endParaRPr>
          </a:p>
          <a:p>
            <a:r>
              <a:rPr lang="en-US" sz="1400" dirty="0">
                <a:latin typeface="Bahnschrift" panose="020B0502040204020203" pitchFamily="34" charset="0"/>
              </a:rPr>
              <a:t>Xu, B., Wang, N., Chen, T. and Li, M., 2015. Empirical Evaluation of Rectified Activations in Convolution Network</a:t>
            </a:r>
            <a:r>
              <a:rPr lang="en-US" sz="1400" dirty="0" smtClean="0">
                <a:latin typeface="Bahnschrift" panose="020B0502040204020203" pitchFamily="34" charset="0"/>
              </a:rPr>
              <a:t>.</a:t>
            </a:r>
          </a:p>
          <a:p>
            <a:endParaRPr lang="en-ID" sz="1400" dirty="0">
              <a:latin typeface="Bahnschrift" panose="020B0502040204020203" pitchFamily="34" charset="0"/>
            </a:endParaRPr>
          </a:p>
          <a:p>
            <a:r>
              <a:rPr lang="en-US" sz="1400" dirty="0">
                <a:latin typeface="Bahnschrift" panose="020B0502040204020203" pitchFamily="34" charset="0"/>
              </a:rPr>
              <a:t>Yu, J., </a:t>
            </a:r>
            <a:r>
              <a:rPr lang="en-US" sz="1400" dirty="0" err="1">
                <a:latin typeface="Bahnschrift" panose="020B0502040204020203" pitchFamily="34" charset="0"/>
              </a:rPr>
              <a:t>Guo</a:t>
            </a:r>
            <a:r>
              <a:rPr lang="en-US" sz="1400" dirty="0">
                <a:latin typeface="Bahnschrift" panose="020B0502040204020203" pitchFamily="34" charset="0"/>
              </a:rPr>
              <a:t>, K., Yuan, X., Fu, W. and </a:t>
            </a:r>
            <a:r>
              <a:rPr lang="en-US" sz="1400" dirty="0" err="1">
                <a:latin typeface="Bahnschrift" panose="020B0502040204020203" pitchFamily="34" charset="0"/>
              </a:rPr>
              <a:t>Xun</a:t>
            </a:r>
            <a:r>
              <a:rPr lang="en-US" sz="1400" dirty="0">
                <a:latin typeface="Bahnschrift" panose="020B0502040204020203" pitchFamily="34" charset="0"/>
              </a:rPr>
              <a:t>, Z., 2010. </a:t>
            </a:r>
            <a:r>
              <a:rPr lang="en-US" sz="1400" i="1" dirty="0">
                <a:latin typeface="Bahnschrift" panose="020B0502040204020203" pitchFamily="34" charset="0"/>
              </a:rPr>
              <a:t>Wavelet</a:t>
            </a:r>
            <a:r>
              <a:rPr lang="en-US" sz="1400" dirty="0">
                <a:latin typeface="Bahnschrift" panose="020B0502040204020203" pitchFamily="34" charset="0"/>
              </a:rPr>
              <a:t> </a:t>
            </a:r>
            <a:r>
              <a:rPr lang="en-US" sz="1400" i="1" dirty="0" err="1">
                <a:latin typeface="Bahnschrift" panose="020B0502040204020203" pitchFamily="34" charset="0"/>
              </a:rPr>
              <a:t>Denoising</a:t>
            </a:r>
            <a:r>
              <a:rPr lang="en-US" sz="1400" dirty="0">
                <a:latin typeface="Bahnschrift" panose="020B0502040204020203" pitchFamily="34" charset="0"/>
              </a:rPr>
              <a:t> of Well Logs and its Geological Performance. </a:t>
            </a:r>
            <a:r>
              <a:rPr lang="en-US" sz="1400" i="1" dirty="0">
                <a:latin typeface="Bahnschrift" panose="020B0502040204020203" pitchFamily="34" charset="0"/>
              </a:rPr>
              <a:t>Energy Exploration &amp; Exploitation</a:t>
            </a:r>
            <a:r>
              <a:rPr lang="en-US" sz="1400" dirty="0">
                <a:latin typeface="Bahnschrift" panose="020B0502040204020203" pitchFamily="34" charset="0"/>
              </a:rPr>
              <a:t>, 28(2), pp.87-95</a:t>
            </a:r>
            <a:r>
              <a:rPr lang="en-US" sz="1400" dirty="0" smtClean="0">
                <a:latin typeface="Bahnschrift" panose="020B0502040204020203" pitchFamily="34" charset="0"/>
              </a:rPr>
              <a:t>.</a:t>
            </a:r>
          </a:p>
          <a:p>
            <a:endParaRPr lang="en-ID" sz="1400" dirty="0">
              <a:latin typeface="Bahnschrift" panose="020B0502040204020203" pitchFamily="34" charset="0"/>
            </a:endParaRPr>
          </a:p>
          <a:p>
            <a:r>
              <a:rPr lang="en-ID" sz="1400" dirty="0">
                <a:latin typeface="Bahnschrift" panose="020B0502040204020203" pitchFamily="34" charset="0"/>
              </a:rPr>
              <a:t>2009 Poseidon 3D Marine Surface Seismic Survey Interpretation Report. ConocoPhillips (Browse Basin) Pty Ltd, </a:t>
            </a:r>
            <a:r>
              <a:rPr lang="en-ID" sz="1400" dirty="0" smtClean="0">
                <a:latin typeface="Bahnschrift" panose="020B0502040204020203" pitchFamily="34" charset="0"/>
              </a:rPr>
              <a:t>2012</a:t>
            </a:r>
          </a:p>
          <a:p>
            <a:endParaRPr lang="en-ID" sz="1400" dirty="0">
              <a:latin typeface="Bahnschrift" panose="020B0502040204020203" pitchFamily="34" charset="0"/>
            </a:endParaRPr>
          </a:p>
          <a:p>
            <a:r>
              <a:rPr lang="en-ID" sz="1400" dirty="0">
                <a:latin typeface="Bahnschrift" panose="020B0502040204020203" pitchFamily="34" charset="0"/>
              </a:rPr>
              <a:t>2019. Regional Geology of The Browse Basin. Australian Government, </a:t>
            </a:r>
            <a:r>
              <a:rPr lang="en-ID" sz="1400" dirty="0" err="1">
                <a:latin typeface="Bahnschrift" panose="020B0502040204020203" pitchFamily="34" charset="0"/>
              </a:rPr>
              <a:t>Geosciece</a:t>
            </a:r>
            <a:r>
              <a:rPr lang="en-ID" sz="1400" dirty="0">
                <a:latin typeface="Bahnschrift" panose="020B0502040204020203" pitchFamily="34" charset="0"/>
              </a:rPr>
              <a:t> Australia. </a:t>
            </a:r>
          </a:p>
          <a:p>
            <a:endParaRPr lang="en-ID" sz="1400" dirty="0">
              <a:latin typeface="Bahnschrift" panose="020B0502040204020203" pitchFamily="34" charset="0"/>
              <a:cs typeface="Arial" panose="020B0604020202020204"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5" y="117051"/>
            <a:ext cx="1076019" cy="538161"/>
          </a:xfrm>
          <a:prstGeom prst="rect">
            <a:avLst/>
          </a:prstGeom>
        </p:spPr>
      </p:pic>
    </p:spTree>
    <p:extLst>
      <p:ext uri="{BB962C8B-B14F-4D97-AF65-F5344CB8AC3E}">
        <p14:creationId xmlns:p14="http://schemas.microsoft.com/office/powerpoint/2010/main" val="1873020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TextBox 15"/>
          <p:cNvSpPr txBox="1"/>
          <p:nvPr/>
        </p:nvSpPr>
        <p:spPr>
          <a:xfrm>
            <a:off x="8051686" y="3029619"/>
            <a:ext cx="2796415" cy="1323439"/>
          </a:xfrm>
          <a:prstGeom prst="rect">
            <a:avLst/>
          </a:prstGeom>
          <a:noFill/>
        </p:spPr>
        <p:txBody>
          <a:bodyPr wrap="square" rtlCol="0">
            <a:spAutoFit/>
          </a:bodyPr>
          <a:lstStyle/>
          <a:p>
            <a:pPr algn="ctr"/>
            <a:r>
              <a:rPr lang="en-US" sz="4000" b="1" dirty="0" smtClean="0">
                <a:latin typeface="Bahnschrift Light Condensed" panose="020B0502040204020203" pitchFamily="34" charset="0"/>
                <a:cs typeface="Times New Roman" panose="02020603050405020304" pitchFamily="18" charset="0"/>
              </a:rPr>
              <a:t>SUBJECT</a:t>
            </a:r>
            <a:endParaRPr lang="en-US" sz="4000" b="1" dirty="0" smtClean="0">
              <a:latin typeface="Bahnschrift Light Condensed" panose="020B0502040204020203" pitchFamily="34" charset="0"/>
              <a:cs typeface="Times New Roman" panose="02020603050405020304" pitchFamily="18" charset="0"/>
            </a:endParaRPr>
          </a:p>
          <a:p>
            <a:pPr algn="ctr"/>
            <a:r>
              <a:rPr lang="en-US" sz="4000" b="1" dirty="0" smtClean="0">
                <a:latin typeface="Bahnschrift Light Condensed" panose="020B0502040204020203" pitchFamily="34" charset="0"/>
                <a:cs typeface="Times New Roman" panose="02020603050405020304" pitchFamily="18" charset="0"/>
              </a:rPr>
              <a:t>LIMITATION</a:t>
            </a:r>
            <a:endParaRPr lang="id-ID" b="1" dirty="0">
              <a:latin typeface="Bahnschrift Light Condensed" panose="020B0502040204020203" pitchFamily="34" charset="0"/>
            </a:endParaRPr>
          </a:p>
        </p:txBody>
      </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5" y="117051"/>
            <a:ext cx="1076019" cy="538161"/>
          </a:xfrm>
          <a:prstGeom prst="rect">
            <a:avLst/>
          </a:prstGeom>
        </p:spPr>
      </p:pic>
      <p:sp>
        <p:nvSpPr>
          <p:cNvPr id="13" name="Arc 12">
            <a:extLst>
              <a:ext uri="{FF2B5EF4-FFF2-40B4-BE49-F238E27FC236}">
                <a16:creationId xmlns:a16="http://schemas.microsoft.com/office/drawing/2014/main" id="{7E0A2826-8662-4C5F-8ECD-9228A0FA4B39}"/>
              </a:ext>
            </a:extLst>
          </p:cNvPr>
          <p:cNvSpPr/>
          <p:nvPr/>
        </p:nvSpPr>
        <p:spPr>
          <a:xfrm flipH="1">
            <a:off x="7359810" y="1680268"/>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18" name="Oval 17">
            <a:extLst>
              <a:ext uri="{FF2B5EF4-FFF2-40B4-BE49-F238E27FC236}">
                <a16:creationId xmlns:a16="http://schemas.microsoft.com/office/drawing/2014/main" id="{C6150010-A241-40AE-B693-6CCF2FC60A07}"/>
              </a:ext>
            </a:extLst>
          </p:cNvPr>
          <p:cNvSpPr/>
          <p:nvPr/>
        </p:nvSpPr>
        <p:spPr>
          <a:xfrm flipH="1">
            <a:off x="8499473" y="1737233"/>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20" name="Group 19">
            <a:extLst>
              <a:ext uri="{FF2B5EF4-FFF2-40B4-BE49-F238E27FC236}">
                <a16:creationId xmlns:a16="http://schemas.microsoft.com/office/drawing/2014/main" id="{7558286B-5527-4B35-AD4F-3B7BF4A5A272}"/>
              </a:ext>
            </a:extLst>
          </p:cNvPr>
          <p:cNvGrpSpPr/>
          <p:nvPr/>
        </p:nvGrpSpPr>
        <p:grpSpPr>
          <a:xfrm flipH="1">
            <a:off x="2095684" y="1272369"/>
            <a:ext cx="4616541" cy="1324103"/>
            <a:chOff x="4716014" y="1445966"/>
            <a:chExt cx="3888435" cy="1323529"/>
          </a:xfrm>
        </p:grpSpPr>
        <p:sp>
          <p:nvSpPr>
            <p:cNvPr id="21" name="TextBox 20">
              <a:extLst>
                <a:ext uri="{FF2B5EF4-FFF2-40B4-BE49-F238E27FC236}">
                  <a16:creationId xmlns:a16="http://schemas.microsoft.com/office/drawing/2014/main" id="{C3AFE997-4902-4F36-8E03-42657E90924A}"/>
                </a:ext>
              </a:extLst>
            </p:cNvPr>
            <p:cNvSpPr txBox="1"/>
            <p:nvPr/>
          </p:nvSpPr>
          <p:spPr>
            <a:xfrm>
              <a:off x="4716014" y="1846565"/>
              <a:ext cx="3888435" cy="922930"/>
            </a:xfrm>
            <a:prstGeom prst="rect">
              <a:avLst/>
            </a:prstGeom>
            <a:noFill/>
          </p:spPr>
          <p:txBody>
            <a:bodyPr wrap="square" rtlCol="0">
              <a:spAutoFit/>
            </a:bodyPr>
            <a:lstStyle/>
            <a:p>
              <a:pPr algn="just"/>
              <a:r>
                <a:rPr lang="en-ID" altLang="ko-KR" dirty="0" smtClean="0">
                  <a:solidFill>
                    <a:schemeClr val="tx1">
                      <a:lumMod val="75000"/>
                      <a:lumOff val="25000"/>
                    </a:schemeClr>
                  </a:solidFill>
                  <a:latin typeface="Bahnschrift" panose="020B0502040204020203" pitchFamily="34" charset="0"/>
                </a:rPr>
                <a:t>THE PROCESSING PHASE WILL UTILIZE PYTHON PROGRAMMING LANGUAGE AS ITS MAIN TOOL</a:t>
              </a:r>
              <a:endParaRPr lang="ko-KR" altLang="en-US" dirty="0">
                <a:solidFill>
                  <a:schemeClr val="tx1">
                    <a:lumMod val="75000"/>
                    <a:lumOff val="25000"/>
                  </a:schemeClr>
                </a:solidFill>
                <a:latin typeface="Bahnschrift" panose="020B0502040204020203" pitchFamily="34" charset="0"/>
              </a:endParaRPr>
            </a:p>
          </p:txBody>
        </p:sp>
        <p:sp>
          <p:nvSpPr>
            <p:cNvPr id="22" name="TextBox 21">
              <a:extLst>
                <a:ext uri="{FF2B5EF4-FFF2-40B4-BE49-F238E27FC236}">
                  <a16:creationId xmlns:a16="http://schemas.microsoft.com/office/drawing/2014/main" id="{D05B7BB3-476B-4EFA-8B0B-AB3B5B24BC30}"/>
                </a:ext>
              </a:extLst>
            </p:cNvPr>
            <p:cNvSpPr txBox="1"/>
            <p:nvPr/>
          </p:nvSpPr>
          <p:spPr>
            <a:xfrm>
              <a:off x="4716014" y="1445966"/>
              <a:ext cx="3888433" cy="430700"/>
            </a:xfrm>
            <a:prstGeom prst="rect">
              <a:avLst/>
            </a:prstGeom>
            <a:noFill/>
          </p:spPr>
          <p:txBody>
            <a:bodyPr wrap="square" rtlCol="0">
              <a:spAutoFit/>
            </a:bodyPr>
            <a:lstStyle/>
            <a:p>
              <a:r>
                <a:rPr lang="en-US" altLang="ko-KR" sz="2200" b="1" dirty="0" smtClean="0">
                  <a:solidFill>
                    <a:srgbClr val="FF0000"/>
                  </a:solidFill>
                  <a:latin typeface="Bahnschrift" panose="020B0502040204020203" pitchFamily="34" charset="0"/>
                </a:rPr>
                <a:t>PROCESS</a:t>
              </a:r>
              <a:endParaRPr lang="ko-KR" altLang="en-US" sz="2200" b="1" dirty="0">
                <a:solidFill>
                  <a:srgbClr val="FF0000"/>
                </a:solidFill>
                <a:latin typeface="Bahnschrift" panose="020B0502040204020203" pitchFamily="34" charset="0"/>
              </a:endParaRPr>
            </a:p>
          </p:txBody>
        </p:sp>
      </p:grpSp>
      <p:grpSp>
        <p:nvGrpSpPr>
          <p:cNvPr id="28" name="Group 27">
            <a:extLst>
              <a:ext uri="{FF2B5EF4-FFF2-40B4-BE49-F238E27FC236}">
                <a16:creationId xmlns:a16="http://schemas.microsoft.com/office/drawing/2014/main" id="{D8D1AA95-7312-45E3-9BAB-AD22F1DECD51}"/>
              </a:ext>
            </a:extLst>
          </p:cNvPr>
          <p:cNvGrpSpPr/>
          <p:nvPr/>
        </p:nvGrpSpPr>
        <p:grpSpPr>
          <a:xfrm flipH="1">
            <a:off x="530976" y="2834477"/>
            <a:ext cx="5685993" cy="1587245"/>
            <a:chOff x="3815233" y="1459817"/>
            <a:chExt cx="4789216" cy="1586558"/>
          </a:xfrm>
        </p:grpSpPr>
        <p:sp>
          <p:nvSpPr>
            <p:cNvPr id="29" name="TextBox 28">
              <a:extLst>
                <a:ext uri="{FF2B5EF4-FFF2-40B4-BE49-F238E27FC236}">
                  <a16:creationId xmlns:a16="http://schemas.microsoft.com/office/drawing/2014/main" id="{E81441A5-7011-4D83-A376-C8A5081ABF37}"/>
                </a:ext>
              </a:extLst>
            </p:cNvPr>
            <p:cNvSpPr txBox="1"/>
            <p:nvPr/>
          </p:nvSpPr>
          <p:spPr>
            <a:xfrm>
              <a:off x="3815233" y="1846565"/>
              <a:ext cx="4789216" cy="1199810"/>
            </a:xfrm>
            <a:prstGeom prst="rect">
              <a:avLst/>
            </a:prstGeom>
            <a:noFill/>
          </p:spPr>
          <p:txBody>
            <a:bodyPr wrap="square" rtlCol="0">
              <a:spAutoFit/>
            </a:bodyPr>
            <a:lstStyle/>
            <a:p>
              <a:pPr algn="just"/>
              <a:r>
                <a:rPr lang="en-US" altLang="ko-KR" dirty="0" smtClean="0">
                  <a:solidFill>
                    <a:schemeClr val="tx1">
                      <a:lumMod val="75000"/>
                      <a:lumOff val="25000"/>
                    </a:schemeClr>
                  </a:solidFill>
                  <a:latin typeface="Bahnschrift" panose="020B0502040204020203" pitchFamily="34" charset="0"/>
                </a:rPr>
                <a:t>THE DATA USED FOR THIS RESEARCH ARE WELL-LOGS FROM 3 WELLS, NAMELY GAMMA RAY LOG (GR), DENSITY LOG (RHOB), AND POROSITY LOG (NPHI) </a:t>
              </a:r>
              <a:endParaRPr lang="ko-KR" altLang="en-US" dirty="0">
                <a:solidFill>
                  <a:schemeClr val="tx1">
                    <a:lumMod val="75000"/>
                    <a:lumOff val="25000"/>
                  </a:schemeClr>
                </a:solidFill>
                <a:latin typeface="Bahnschrift" panose="020B0502040204020203" pitchFamily="34" charset="0"/>
              </a:endParaRPr>
            </a:p>
          </p:txBody>
        </p:sp>
        <p:sp>
          <p:nvSpPr>
            <p:cNvPr id="30" name="TextBox 29">
              <a:extLst>
                <a:ext uri="{FF2B5EF4-FFF2-40B4-BE49-F238E27FC236}">
                  <a16:creationId xmlns:a16="http://schemas.microsoft.com/office/drawing/2014/main" id="{ABF536FA-07F3-43D4-8A4B-02E511A7BDE5}"/>
                </a:ext>
              </a:extLst>
            </p:cNvPr>
            <p:cNvSpPr txBox="1"/>
            <p:nvPr/>
          </p:nvSpPr>
          <p:spPr>
            <a:xfrm>
              <a:off x="4716014" y="1459817"/>
              <a:ext cx="3888433" cy="430700"/>
            </a:xfrm>
            <a:prstGeom prst="rect">
              <a:avLst/>
            </a:prstGeom>
            <a:noFill/>
          </p:spPr>
          <p:txBody>
            <a:bodyPr wrap="square" rtlCol="0">
              <a:spAutoFit/>
            </a:bodyPr>
            <a:lstStyle/>
            <a:p>
              <a:r>
                <a:rPr lang="en-US" altLang="ko-KR" sz="2200" b="1" dirty="0" smtClean="0">
                  <a:solidFill>
                    <a:srgbClr val="FF0000"/>
                  </a:solidFill>
                  <a:latin typeface="Bahnschrift" panose="020B0502040204020203" pitchFamily="34" charset="0"/>
                </a:rPr>
                <a:t>DATA</a:t>
              </a:r>
              <a:endParaRPr lang="ko-KR" altLang="en-US" sz="2200" b="1" dirty="0">
                <a:solidFill>
                  <a:srgbClr val="FF0000"/>
                </a:solidFill>
                <a:latin typeface="Bahnschrift" panose="020B0502040204020203" pitchFamily="34" charset="0"/>
              </a:endParaRPr>
            </a:p>
          </p:txBody>
        </p:sp>
      </p:grpSp>
      <p:grpSp>
        <p:nvGrpSpPr>
          <p:cNvPr id="32" name="Group 31">
            <a:extLst>
              <a:ext uri="{FF2B5EF4-FFF2-40B4-BE49-F238E27FC236}">
                <a16:creationId xmlns:a16="http://schemas.microsoft.com/office/drawing/2014/main" id="{66E82848-E953-43E9-B41C-AB3AF8D57E71}"/>
              </a:ext>
            </a:extLst>
          </p:cNvPr>
          <p:cNvGrpSpPr/>
          <p:nvPr/>
        </p:nvGrpSpPr>
        <p:grpSpPr>
          <a:xfrm flipH="1">
            <a:off x="2168473" y="4892399"/>
            <a:ext cx="4616540" cy="1296391"/>
            <a:chOff x="4716014" y="1473666"/>
            <a:chExt cx="3888434" cy="1295829"/>
          </a:xfrm>
        </p:grpSpPr>
        <p:sp>
          <p:nvSpPr>
            <p:cNvPr id="33" name="TextBox 32">
              <a:extLst>
                <a:ext uri="{FF2B5EF4-FFF2-40B4-BE49-F238E27FC236}">
                  <a16:creationId xmlns:a16="http://schemas.microsoft.com/office/drawing/2014/main" id="{534881C3-911F-441A-8CDE-1DE53AF12B3D}"/>
                </a:ext>
              </a:extLst>
            </p:cNvPr>
            <p:cNvSpPr txBox="1"/>
            <p:nvPr/>
          </p:nvSpPr>
          <p:spPr>
            <a:xfrm>
              <a:off x="4716015" y="1846565"/>
              <a:ext cx="3888433" cy="922930"/>
            </a:xfrm>
            <a:prstGeom prst="rect">
              <a:avLst/>
            </a:prstGeom>
            <a:noFill/>
          </p:spPr>
          <p:txBody>
            <a:bodyPr wrap="square" rtlCol="0">
              <a:spAutoFit/>
            </a:bodyPr>
            <a:lstStyle/>
            <a:p>
              <a:pPr algn="just"/>
              <a:r>
                <a:rPr lang="en-US" altLang="ko-KR" dirty="0" smtClean="0">
                  <a:solidFill>
                    <a:schemeClr val="tx1">
                      <a:lumMod val="75000"/>
                      <a:lumOff val="25000"/>
                    </a:schemeClr>
                  </a:solidFill>
                  <a:latin typeface="Bahnschrift" panose="020B0502040204020203" pitchFamily="34" charset="0"/>
                </a:rPr>
                <a:t>THE RESEARCH WILL BE LIMITED TO LITHOLOGY CLASSIFICATION OF POSEIDON 2 WELL</a:t>
              </a:r>
              <a:endParaRPr lang="ko-KR" altLang="en-US" dirty="0">
                <a:solidFill>
                  <a:schemeClr val="tx1">
                    <a:lumMod val="75000"/>
                    <a:lumOff val="25000"/>
                  </a:schemeClr>
                </a:solidFill>
                <a:latin typeface="Bahnschrift" panose="020B0502040204020203" pitchFamily="34" charset="0"/>
              </a:endParaRPr>
            </a:p>
          </p:txBody>
        </p:sp>
        <p:sp>
          <p:nvSpPr>
            <p:cNvPr id="34" name="TextBox 33">
              <a:extLst>
                <a:ext uri="{FF2B5EF4-FFF2-40B4-BE49-F238E27FC236}">
                  <a16:creationId xmlns:a16="http://schemas.microsoft.com/office/drawing/2014/main" id="{FF5DE792-2DAC-4024-9B67-8954E60A0994}"/>
                </a:ext>
              </a:extLst>
            </p:cNvPr>
            <p:cNvSpPr txBox="1"/>
            <p:nvPr/>
          </p:nvSpPr>
          <p:spPr>
            <a:xfrm>
              <a:off x="4716014" y="1473666"/>
              <a:ext cx="3888433" cy="430700"/>
            </a:xfrm>
            <a:prstGeom prst="rect">
              <a:avLst/>
            </a:prstGeom>
            <a:noFill/>
          </p:spPr>
          <p:txBody>
            <a:bodyPr wrap="square" rtlCol="0">
              <a:spAutoFit/>
            </a:bodyPr>
            <a:lstStyle/>
            <a:p>
              <a:r>
                <a:rPr lang="en-US" altLang="ko-KR" sz="2200" b="1" dirty="0" smtClean="0">
                  <a:solidFill>
                    <a:srgbClr val="FF0000"/>
                  </a:solidFill>
                  <a:latin typeface="Bahnschrift" panose="020B0502040204020203" pitchFamily="34" charset="0"/>
                </a:rPr>
                <a:t>TARGET</a:t>
              </a:r>
              <a:endParaRPr lang="ko-KR" altLang="en-US" sz="2200" b="1" dirty="0">
                <a:solidFill>
                  <a:srgbClr val="FF0000"/>
                </a:solidFill>
                <a:latin typeface="Bahnschrift" panose="020B0502040204020203" pitchFamily="34" charset="0"/>
              </a:endParaRPr>
            </a:p>
          </p:txBody>
        </p:sp>
      </p:grpSp>
      <p:sp>
        <p:nvSpPr>
          <p:cNvPr id="44" name="Oval 43">
            <a:extLst>
              <a:ext uri="{FF2B5EF4-FFF2-40B4-BE49-F238E27FC236}">
                <a16:creationId xmlns:a16="http://schemas.microsoft.com/office/drawing/2014/main" id="{BE3A8781-0799-4F9D-B3FB-EF3D78C56C97}"/>
              </a:ext>
            </a:extLst>
          </p:cNvPr>
          <p:cNvSpPr/>
          <p:nvPr/>
        </p:nvSpPr>
        <p:spPr>
          <a:xfrm flipH="1">
            <a:off x="7237541" y="3573479"/>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6" name="Oval 45">
            <a:extLst>
              <a:ext uri="{FF2B5EF4-FFF2-40B4-BE49-F238E27FC236}">
                <a16:creationId xmlns:a16="http://schemas.microsoft.com/office/drawing/2014/main" id="{4331C00F-62C0-4B7A-B4A2-51E59FC7DBFF}"/>
              </a:ext>
            </a:extLst>
          </p:cNvPr>
          <p:cNvSpPr/>
          <p:nvPr/>
        </p:nvSpPr>
        <p:spPr>
          <a:xfrm flipH="1">
            <a:off x="8499473" y="5409725"/>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47" name="Straight Connector 46">
            <a:extLst>
              <a:ext uri="{FF2B5EF4-FFF2-40B4-BE49-F238E27FC236}">
                <a16:creationId xmlns:a16="http://schemas.microsoft.com/office/drawing/2014/main" id="{C1074C65-F3DF-4063-B704-263954B9D92F}"/>
              </a:ext>
            </a:extLst>
          </p:cNvPr>
          <p:cNvCxnSpPr>
            <a:cxnSpLocks/>
          </p:cNvCxnSpPr>
          <p:nvPr/>
        </p:nvCxnSpPr>
        <p:spPr>
          <a:xfrm flipH="1">
            <a:off x="7103609" y="1845340"/>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B14C15C-FE65-4F93-B089-3D1FAD5374D8}"/>
              </a:ext>
            </a:extLst>
          </p:cNvPr>
          <p:cNvCxnSpPr>
            <a:cxnSpLocks/>
          </p:cNvCxnSpPr>
          <p:nvPr/>
        </p:nvCxnSpPr>
        <p:spPr>
          <a:xfrm flipH="1">
            <a:off x="6331527" y="3681586"/>
            <a:ext cx="748772" cy="0"/>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0D08D4-C9F6-43C9-A062-3C4424A925CA}"/>
              </a:ext>
            </a:extLst>
          </p:cNvPr>
          <p:cNvCxnSpPr>
            <a:cxnSpLocks/>
          </p:cNvCxnSpPr>
          <p:nvPr/>
        </p:nvCxnSpPr>
        <p:spPr>
          <a:xfrm flipH="1">
            <a:off x="7165523" y="55178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3" name="Block Arc 41">
            <a:extLst>
              <a:ext uri="{FF2B5EF4-FFF2-40B4-BE49-F238E27FC236}">
                <a16:creationId xmlns:a16="http://schemas.microsoft.com/office/drawing/2014/main" id="{36DCD789-FED8-401C-8C81-CF9F331DAB6D}"/>
              </a:ext>
            </a:extLst>
          </p:cNvPr>
          <p:cNvSpPr/>
          <p:nvPr/>
        </p:nvSpPr>
        <p:spPr>
          <a:xfrm>
            <a:off x="7952417" y="2187727"/>
            <a:ext cx="2978814" cy="3016554"/>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TextBox 63"/>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Introduction</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63118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5" y="117051"/>
            <a:ext cx="1076019" cy="538161"/>
          </a:xfrm>
          <a:prstGeom prst="rect">
            <a:avLst/>
          </a:prstGeom>
        </p:spPr>
      </p:pic>
      <p:grpSp>
        <p:nvGrpSpPr>
          <p:cNvPr id="8" name="Group 7"/>
          <p:cNvGrpSpPr/>
          <p:nvPr/>
        </p:nvGrpSpPr>
        <p:grpSpPr>
          <a:xfrm>
            <a:off x="1524000" y="2122777"/>
            <a:ext cx="8950682" cy="2981677"/>
            <a:chOff x="1524000" y="2192052"/>
            <a:chExt cx="8950682" cy="2981677"/>
          </a:xfrm>
        </p:grpSpPr>
        <p:grpSp>
          <p:nvGrpSpPr>
            <p:cNvPr id="2" name="Group 1"/>
            <p:cNvGrpSpPr/>
            <p:nvPr/>
          </p:nvGrpSpPr>
          <p:grpSpPr>
            <a:xfrm>
              <a:off x="1524000" y="2192052"/>
              <a:ext cx="8950682" cy="2981677"/>
              <a:chOff x="1481791" y="2483569"/>
              <a:chExt cx="7191154" cy="2395538"/>
            </a:xfrm>
          </p:grpSpPr>
          <p:sp>
            <p:nvSpPr>
              <p:cNvPr id="13" name="Rectangle 12">
                <a:extLst>
                  <a:ext uri="{FF2B5EF4-FFF2-40B4-BE49-F238E27FC236}">
                    <a16:creationId xmlns:a16="http://schemas.microsoft.com/office/drawing/2014/main" id="{FE0EECFA-B504-42DA-B108-B64044945CF4}"/>
                  </a:ext>
                </a:extLst>
              </p:cNvPr>
              <p:cNvSpPr/>
              <p:nvPr/>
            </p:nvSpPr>
            <p:spPr>
              <a:xfrm>
                <a:off x="1481791" y="3374156"/>
                <a:ext cx="7191154" cy="61436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14" name="Group 13">
                <a:extLst>
                  <a:ext uri="{FF2B5EF4-FFF2-40B4-BE49-F238E27FC236}">
                    <a16:creationId xmlns:a16="http://schemas.microsoft.com/office/drawing/2014/main" id="{C657D406-50AF-4C5A-832C-30FF0BA150E3}"/>
                  </a:ext>
                </a:extLst>
              </p:cNvPr>
              <p:cNvGrpSpPr/>
              <p:nvPr/>
            </p:nvGrpSpPr>
            <p:grpSpPr>
              <a:xfrm>
                <a:off x="2406083" y="3126507"/>
                <a:ext cx="1126331" cy="1752600"/>
                <a:chOff x="1498601" y="2762250"/>
                <a:chExt cx="1501774" cy="2336800"/>
              </a:xfrm>
            </p:grpSpPr>
            <p:grpSp>
              <p:nvGrpSpPr>
                <p:cNvPr id="18" name="Group 17">
                  <a:extLst>
                    <a:ext uri="{FF2B5EF4-FFF2-40B4-BE49-F238E27FC236}">
                      <a16:creationId xmlns:a16="http://schemas.microsoft.com/office/drawing/2014/main" id="{DFC95697-3931-4F11-9F42-0E9E37488E5B}"/>
                    </a:ext>
                  </a:extLst>
                </p:cNvPr>
                <p:cNvGrpSpPr/>
                <p:nvPr/>
              </p:nvGrpSpPr>
              <p:grpSpPr>
                <a:xfrm>
                  <a:off x="1498601" y="2762250"/>
                  <a:ext cx="1346200" cy="2336800"/>
                  <a:chOff x="1498601" y="2425700"/>
                  <a:chExt cx="1346200" cy="2336800"/>
                </a:xfrm>
              </p:grpSpPr>
              <p:sp>
                <p:nvSpPr>
                  <p:cNvPr id="20" name="Freeform: Shape 36">
                    <a:extLst>
                      <a:ext uri="{FF2B5EF4-FFF2-40B4-BE49-F238E27FC236}">
                        <a16:creationId xmlns:a16="http://schemas.microsoft.com/office/drawing/2014/main" id="{5DD2ECB8-06DF-4617-874C-D73B7807E7E1}"/>
                      </a:ext>
                    </a:extLst>
                  </p:cNvPr>
                  <p:cNvSpPr/>
                  <p:nvPr/>
                </p:nvSpPr>
                <p:spPr>
                  <a:xfrm>
                    <a:off x="1498601" y="2425700"/>
                    <a:ext cx="1346200" cy="2336800"/>
                  </a:xfrm>
                  <a:custGeom>
                    <a:avLst/>
                    <a:gdLst>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1211235 w 1346200"/>
                      <a:gd name="connsiteY5" fmla="*/ 1727200 h 2336800"/>
                      <a:gd name="connsiteX6" fmla="*/ 1216025 w 1346200"/>
                      <a:gd name="connsiteY6" fmla="*/ 1727200 h 2336800"/>
                      <a:gd name="connsiteX7" fmla="*/ 673100 w 1346200"/>
                      <a:gd name="connsiteY7" fmla="*/ 2336800 h 2336800"/>
                      <a:gd name="connsiteX8" fmla="*/ 130175 w 1346200"/>
                      <a:gd name="connsiteY8" fmla="*/ 1727200 h 2336800"/>
                      <a:gd name="connsiteX9" fmla="*/ 134965 w 1346200"/>
                      <a:gd name="connsiteY9" fmla="*/ 1727200 h 2336800"/>
                      <a:gd name="connsiteX10" fmla="*/ 77108 w 1346200"/>
                      <a:gd name="connsiteY10" fmla="*/ 1688192 h 2336800"/>
                      <a:gd name="connsiteX11" fmla="*/ 0 w 1346200"/>
                      <a:gd name="connsiteY11" fmla="*/ 1502037 h 2336800"/>
                      <a:gd name="connsiteX12" fmla="*/ 0 w 1346200"/>
                      <a:gd name="connsiteY12" fmla="*/ 263263 h 2336800"/>
                      <a:gd name="connsiteX13" fmla="*/ 263263 w 1346200"/>
                      <a:gd name="connsiteY13"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1211235 w 1346200"/>
                      <a:gd name="connsiteY5" fmla="*/ 1727200 h 2336800"/>
                      <a:gd name="connsiteX6" fmla="*/ 673100 w 1346200"/>
                      <a:gd name="connsiteY6" fmla="*/ 2336800 h 2336800"/>
                      <a:gd name="connsiteX7" fmla="*/ 130175 w 1346200"/>
                      <a:gd name="connsiteY7" fmla="*/ 1727200 h 2336800"/>
                      <a:gd name="connsiteX8" fmla="*/ 134965 w 1346200"/>
                      <a:gd name="connsiteY8" fmla="*/ 1727200 h 2336800"/>
                      <a:gd name="connsiteX9" fmla="*/ 77108 w 1346200"/>
                      <a:gd name="connsiteY9" fmla="*/ 1688192 h 2336800"/>
                      <a:gd name="connsiteX10" fmla="*/ 0 w 1346200"/>
                      <a:gd name="connsiteY10" fmla="*/ 1502037 h 2336800"/>
                      <a:gd name="connsiteX11" fmla="*/ 0 w 1346200"/>
                      <a:gd name="connsiteY11" fmla="*/ 263263 h 2336800"/>
                      <a:gd name="connsiteX12" fmla="*/ 263263 w 1346200"/>
                      <a:gd name="connsiteY12"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130175 w 1346200"/>
                      <a:gd name="connsiteY6" fmla="*/ 1727200 h 2336800"/>
                      <a:gd name="connsiteX7" fmla="*/ 134965 w 1346200"/>
                      <a:gd name="connsiteY7" fmla="*/ 1727200 h 2336800"/>
                      <a:gd name="connsiteX8" fmla="*/ 77108 w 1346200"/>
                      <a:gd name="connsiteY8" fmla="*/ 1688192 h 2336800"/>
                      <a:gd name="connsiteX9" fmla="*/ 0 w 1346200"/>
                      <a:gd name="connsiteY9" fmla="*/ 1502037 h 2336800"/>
                      <a:gd name="connsiteX10" fmla="*/ 0 w 1346200"/>
                      <a:gd name="connsiteY10" fmla="*/ 263263 h 2336800"/>
                      <a:gd name="connsiteX11" fmla="*/ 263263 w 1346200"/>
                      <a:gd name="connsiteY11"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130175 w 1346200"/>
                      <a:gd name="connsiteY6" fmla="*/ 1727200 h 2336800"/>
                      <a:gd name="connsiteX7" fmla="*/ 77108 w 1346200"/>
                      <a:gd name="connsiteY7" fmla="*/ 1688192 h 2336800"/>
                      <a:gd name="connsiteX8" fmla="*/ 0 w 1346200"/>
                      <a:gd name="connsiteY8" fmla="*/ 1502037 h 2336800"/>
                      <a:gd name="connsiteX9" fmla="*/ 0 w 1346200"/>
                      <a:gd name="connsiteY9" fmla="*/ 263263 h 2336800"/>
                      <a:gd name="connsiteX10" fmla="*/ 263263 w 1346200"/>
                      <a:gd name="connsiteY10"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77108 w 1346200"/>
                      <a:gd name="connsiteY6" fmla="*/ 1688192 h 2336800"/>
                      <a:gd name="connsiteX7" fmla="*/ 0 w 1346200"/>
                      <a:gd name="connsiteY7" fmla="*/ 1502037 h 2336800"/>
                      <a:gd name="connsiteX8" fmla="*/ 0 w 1346200"/>
                      <a:gd name="connsiteY8" fmla="*/ 263263 h 2336800"/>
                      <a:gd name="connsiteX9" fmla="*/ 263263 w 1346200"/>
                      <a:gd name="connsiteY9" fmla="*/ 0 h 23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6200" h="2336800">
                        <a:moveTo>
                          <a:pt x="263263" y="0"/>
                        </a:moveTo>
                        <a:lnTo>
                          <a:pt x="1082937" y="0"/>
                        </a:lnTo>
                        <a:cubicBezTo>
                          <a:pt x="1228333" y="0"/>
                          <a:pt x="1346200" y="117867"/>
                          <a:pt x="1346200" y="263263"/>
                        </a:cubicBezTo>
                        <a:lnTo>
                          <a:pt x="1346200" y="1502037"/>
                        </a:lnTo>
                        <a:cubicBezTo>
                          <a:pt x="1346200" y="1574735"/>
                          <a:pt x="1316733" y="1640551"/>
                          <a:pt x="1269092" y="1688192"/>
                        </a:cubicBezTo>
                        <a:lnTo>
                          <a:pt x="673100" y="2336800"/>
                        </a:lnTo>
                        <a:lnTo>
                          <a:pt x="77108" y="1688192"/>
                        </a:lnTo>
                        <a:cubicBezTo>
                          <a:pt x="29467" y="1640551"/>
                          <a:pt x="0" y="1574735"/>
                          <a:pt x="0" y="1502037"/>
                        </a:cubicBezTo>
                        <a:lnTo>
                          <a:pt x="0" y="263263"/>
                        </a:lnTo>
                        <a:cubicBezTo>
                          <a:pt x="0" y="117867"/>
                          <a:pt x="117867" y="0"/>
                          <a:pt x="26326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Rectangle: Rounded Corners 37">
                    <a:extLst>
                      <a:ext uri="{FF2B5EF4-FFF2-40B4-BE49-F238E27FC236}">
                        <a16:creationId xmlns:a16="http://schemas.microsoft.com/office/drawing/2014/main" id="{057781F2-A382-4673-BA71-D30F5419A2A5}"/>
                      </a:ext>
                    </a:extLst>
                  </p:cNvPr>
                  <p:cNvSpPr/>
                  <p:nvPr/>
                </p:nvSpPr>
                <p:spPr>
                  <a:xfrm>
                    <a:off x="1498601" y="2425700"/>
                    <a:ext cx="1346200" cy="863600"/>
                  </a:xfrm>
                  <a:prstGeom prst="roundRect">
                    <a:avLst>
                      <a:gd name="adj" fmla="val 0"/>
                    </a:avLst>
                  </a:prstGeom>
                  <a:ln>
                    <a:no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b="1" dirty="0" smtClean="0">
                        <a:solidFill>
                          <a:schemeClr val="tx1"/>
                        </a:solidFill>
                        <a:latin typeface="Bahnschrift" panose="020B0502040204020203" pitchFamily="34" charset="0"/>
                      </a:rPr>
                      <a:t>OBJECTIVE</a:t>
                    </a:r>
                    <a:endParaRPr lang="en-US" sz="1600" b="1" dirty="0">
                      <a:solidFill>
                        <a:schemeClr val="tx1"/>
                      </a:solidFill>
                      <a:latin typeface="Bahnschrift" panose="020B0502040204020203" pitchFamily="34" charset="0"/>
                    </a:endParaRPr>
                  </a:p>
                </p:txBody>
              </p:sp>
            </p:grpSp>
            <p:sp>
              <p:nvSpPr>
                <p:cNvPr id="19" name="Right Triangle 18">
                  <a:extLst>
                    <a:ext uri="{FF2B5EF4-FFF2-40B4-BE49-F238E27FC236}">
                      <a16:creationId xmlns:a16="http://schemas.microsoft.com/office/drawing/2014/main" id="{D0DE5505-099E-473E-9946-C97601FAFD1E}"/>
                    </a:ext>
                  </a:extLst>
                </p:cNvPr>
                <p:cNvSpPr/>
                <p:nvPr/>
              </p:nvSpPr>
              <p:spPr>
                <a:xfrm>
                  <a:off x="2844801" y="2762250"/>
                  <a:ext cx="155574" cy="3302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32" name="Group 31">
                <a:extLst>
                  <a:ext uri="{FF2B5EF4-FFF2-40B4-BE49-F238E27FC236}">
                    <a16:creationId xmlns:a16="http://schemas.microsoft.com/office/drawing/2014/main" id="{1A0CE8C1-644F-407A-AEC6-D7778D669D39}"/>
                  </a:ext>
                </a:extLst>
              </p:cNvPr>
              <p:cNvGrpSpPr/>
              <p:nvPr/>
            </p:nvGrpSpPr>
            <p:grpSpPr>
              <a:xfrm>
                <a:off x="6515936" y="3126507"/>
                <a:ext cx="1126331" cy="1752600"/>
                <a:chOff x="1498601" y="2762250"/>
                <a:chExt cx="1501774" cy="2336800"/>
              </a:xfrm>
            </p:grpSpPr>
            <p:grpSp>
              <p:nvGrpSpPr>
                <p:cNvPr id="33" name="Group 32">
                  <a:extLst>
                    <a:ext uri="{FF2B5EF4-FFF2-40B4-BE49-F238E27FC236}">
                      <a16:creationId xmlns:a16="http://schemas.microsoft.com/office/drawing/2014/main" id="{12123CC2-F887-4AB6-8DA3-1A4567E22C13}"/>
                    </a:ext>
                  </a:extLst>
                </p:cNvPr>
                <p:cNvGrpSpPr/>
                <p:nvPr/>
              </p:nvGrpSpPr>
              <p:grpSpPr>
                <a:xfrm>
                  <a:off x="1498601" y="2762250"/>
                  <a:ext cx="1346200" cy="2336800"/>
                  <a:chOff x="1498601" y="2425700"/>
                  <a:chExt cx="1346200" cy="2336800"/>
                </a:xfrm>
              </p:grpSpPr>
              <p:sp>
                <p:nvSpPr>
                  <p:cNvPr id="35" name="Freeform: Shape 76">
                    <a:extLst>
                      <a:ext uri="{FF2B5EF4-FFF2-40B4-BE49-F238E27FC236}">
                        <a16:creationId xmlns:a16="http://schemas.microsoft.com/office/drawing/2014/main" id="{67BD416B-FBBB-4DF4-AFF4-E729CCC05F01}"/>
                      </a:ext>
                    </a:extLst>
                  </p:cNvPr>
                  <p:cNvSpPr/>
                  <p:nvPr/>
                </p:nvSpPr>
                <p:spPr>
                  <a:xfrm>
                    <a:off x="1498601" y="2425700"/>
                    <a:ext cx="1346200" cy="2336800"/>
                  </a:xfrm>
                  <a:custGeom>
                    <a:avLst/>
                    <a:gdLst>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1211235 w 1346200"/>
                      <a:gd name="connsiteY5" fmla="*/ 1727200 h 2336800"/>
                      <a:gd name="connsiteX6" fmla="*/ 1216025 w 1346200"/>
                      <a:gd name="connsiteY6" fmla="*/ 1727200 h 2336800"/>
                      <a:gd name="connsiteX7" fmla="*/ 673100 w 1346200"/>
                      <a:gd name="connsiteY7" fmla="*/ 2336800 h 2336800"/>
                      <a:gd name="connsiteX8" fmla="*/ 130175 w 1346200"/>
                      <a:gd name="connsiteY8" fmla="*/ 1727200 h 2336800"/>
                      <a:gd name="connsiteX9" fmla="*/ 134965 w 1346200"/>
                      <a:gd name="connsiteY9" fmla="*/ 1727200 h 2336800"/>
                      <a:gd name="connsiteX10" fmla="*/ 77108 w 1346200"/>
                      <a:gd name="connsiteY10" fmla="*/ 1688192 h 2336800"/>
                      <a:gd name="connsiteX11" fmla="*/ 0 w 1346200"/>
                      <a:gd name="connsiteY11" fmla="*/ 1502037 h 2336800"/>
                      <a:gd name="connsiteX12" fmla="*/ 0 w 1346200"/>
                      <a:gd name="connsiteY12" fmla="*/ 263263 h 2336800"/>
                      <a:gd name="connsiteX13" fmla="*/ 263263 w 1346200"/>
                      <a:gd name="connsiteY13"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1211235 w 1346200"/>
                      <a:gd name="connsiteY5" fmla="*/ 1727200 h 2336800"/>
                      <a:gd name="connsiteX6" fmla="*/ 673100 w 1346200"/>
                      <a:gd name="connsiteY6" fmla="*/ 2336800 h 2336800"/>
                      <a:gd name="connsiteX7" fmla="*/ 130175 w 1346200"/>
                      <a:gd name="connsiteY7" fmla="*/ 1727200 h 2336800"/>
                      <a:gd name="connsiteX8" fmla="*/ 134965 w 1346200"/>
                      <a:gd name="connsiteY8" fmla="*/ 1727200 h 2336800"/>
                      <a:gd name="connsiteX9" fmla="*/ 77108 w 1346200"/>
                      <a:gd name="connsiteY9" fmla="*/ 1688192 h 2336800"/>
                      <a:gd name="connsiteX10" fmla="*/ 0 w 1346200"/>
                      <a:gd name="connsiteY10" fmla="*/ 1502037 h 2336800"/>
                      <a:gd name="connsiteX11" fmla="*/ 0 w 1346200"/>
                      <a:gd name="connsiteY11" fmla="*/ 263263 h 2336800"/>
                      <a:gd name="connsiteX12" fmla="*/ 263263 w 1346200"/>
                      <a:gd name="connsiteY12"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130175 w 1346200"/>
                      <a:gd name="connsiteY6" fmla="*/ 1727200 h 2336800"/>
                      <a:gd name="connsiteX7" fmla="*/ 134965 w 1346200"/>
                      <a:gd name="connsiteY7" fmla="*/ 1727200 h 2336800"/>
                      <a:gd name="connsiteX8" fmla="*/ 77108 w 1346200"/>
                      <a:gd name="connsiteY8" fmla="*/ 1688192 h 2336800"/>
                      <a:gd name="connsiteX9" fmla="*/ 0 w 1346200"/>
                      <a:gd name="connsiteY9" fmla="*/ 1502037 h 2336800"/>
                      <a:gd name="connsiteX10" fmla="*/ 0 w 1346200"/>
                      <a:gd name="connsiteY10" fmla="*/ 263263 h 2336800"/>
                      <a:gd name="connsiteX11" fmla="*/ 263263 w 1346200"/>
                      <a:gd name="connsiteY11"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130175 w 1346200"/>
                      <a:gd name="connsiteY6" fmla="*/ 1727200 h 2336800"/>
                      <a:gd name="connsiteX7" fmla="*/ 77108 w 1346200"/>
                      <a:gd name="connsiteY7" fmla="*/ 1688192 h 2336800"/>
                      <a:gd name="connsiteX8" fmla="*/ 0 w 1346200"/>
                      <a:gd name="connsiteY8" fmla="*/ 1502037 h 2336800"/>
                      <a:gd name="connsiteX9" fmla="*/ 0 w 1346200"/>
                      <a:gd name="connsiteY9" fmla="*/ 263263 h 2336800"/>
                      <a:gd name="connsiteX10" fmla="*/ 263263 w 1346200"/>
                      <a:gd name="connsiteY10"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77108 w 1346200"/>
                      <a:gd name="connsiteY6" fmla="*/ 1688192 h 2336800"/>
                      <a:gd name="connsiteX7" fmla="*/ 0 w 1346200"/>
                      <a:gd name="connsiteY7" fmla="*/ 1502037 h 2336800"/>
                      <a:gd name="connsiteX8" fmla="*/ 0 w 1346200"/>
                      <a:gd name="connsiteY8" fmla="*/ 263263 h 2336800"/>
                      <a:gd name="connsiteX9" fmla="*/ 263263 w 1346200"/>
                      <a:gd name="connsiteY9" fmla="*/ 0 h 23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6200" h="2336800">
                        <a:moveTo>
                          <a:pt x="263263" y="0"/>
                        </a:moveTo>
                        <a:lnTo>
                          <a:pt x="1082937" y="0"/>
                        </a:lnTo>
                        <a:cubicBezTo>
                          <a:pt x="1228333" y="0"/>
                          <a:pt x="1346200" y="117867"/>
                          <a:pt x="1346200" y="263263"/>
                        </a:cubicBezTo>
                        <a:lnTo>
                          <a:pt x="1346200" y="1502037"/>
                        </a:lnTo>
                        <a:cubicBezTo>
                          <a:pt x="1346200" y="1574735"/>
                          <a:pt x="1316733" y="1640551"/>
                          <a:pt x="1269092" y="1688192"/>
                        </a:cubicBezTo>
                        <a:lnTo>
                          <a:pt x="673100" y="2336800"/>
                        </a:lnTo>
                        <a:lnTo>
                          <a:pt x="77108" y="1688192"/>
                        </a:lnTo>
                        <a:cubicBezTo>
                          <a:pt x="29467" y="1640551"/>
                          <a:pt x="0" y="1574735"/>
                          <a:pt x="0" y="1502037"/>
                        </a:cubicBezTo>
                        <a:lnTo>
                          <a:pt x="0" y="263263"/>
                        </a:lnTo>
                        <a:cubicBezTo>
                          <a:pt x="0" y="117867"/>
                          <a:pt x="117867" y="0"/>
                          <a:pt x="263263" y="0"/>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Rounded Corners 77">
                    <a:extLst>
                      <a:ext uri="{FF2B5EF4-FFF2-40B4-BE49-F238E27FC236}">
                        <a16:creationId xmlns:a16="http://schemas.microsoft.com/office/drawing/2014/main" id="{5AF6C3D2-AEC5-4577-84C4-BDBB085B3C16}"/>
                      </a:ext>
                    </a:extLst>
                  </p:cNvPr>
                  <p:cNvSpPr/>
                  <p:nvPr/>
                </p:nvSpPr>
                <p:spPr>
                  <a:xfrm>
                    <a:off x="1498601" y="2425700"/>
                    <a:ext cx="1346200" cy="863600"/>
                  </a:xfrm>
                  <a:prstGeom prst="roundRect">
                    <a:avLst>
                      <a:gd name="adj" fmla="val 0"/>
                    </a:avLst>
                  </a:prstGeom>
                  <a:ln>
                    <a:no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b="1" dirty="0">
                        <a:solidFill>
                          <a:schemeClr val="tx1"/>
                        </a:solidFill>
                        <a:latin typeface="Bahnschrift" panose="020B0502040204020203" pitchFamily="34" charset="0"/>
                      </a:rPr>
                      <a:t>OBJECTIVE</a:t>
                    </a:r>
                    <a:endParaRPr lang="en-US" sz="1600" b="1" dirty="0">
                      <a:solidFill>
                        <a:schemeClr val="tx1"/>
                      </a:solidFill>
                      <a:latin typeface="Bahnschrift" panose="020B0502040204020203" pitchFamily="34" charset="0"/>
                    </a:endParaRPr>
                  </a:p>
                </p:txBody>
              </p:sp>
            </p:grpSp>
            <p:sp>
              <p:nvSpPr>
                <p:cNvPr id="34" name="Right Triangle 33">
                  <a:extLst>
                    <a:ext uri="{FF2B5EF4-FFF2-40B4-BE49-F238E27FC236}">
                      <a16:creationId xmlns:a16="http://schemas.microsoft.com/office/drawing/2014/main" id="{7C3CDB97-D109-49CF-A595-DFB36E592685}"/>
                    </a:ext>
                  </a:extLst>
                </p:cNvPr>
                <p:cNvSpPr/>
                <p:nvPr/>
              </p:nvSpPr>
              <p:spPr>
                <a:xfrm>
                  <a:off x="2844801" y="2762250"/>
                  <a:ext cx="155574" cy="3302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44" name="Group 43">
                <a:extLst>
                  <a:ext uri="{FF2B5EF4-FFF2-40B4-BE49-F238E27FC236}">
                    <a16:creationId xmlns:a16="http://schemas.microsoft.com/office/drawing/2014/main" id="{52B0FF28-3F07-4CF3-99B8-3BC083F788C3}"/>
                  </a:ext>
                </a:extLst>
              </p:cNvPr>
              <p:cNvGrpSpPr/>
              <p:nvPr/>
            </p:nvGrpSpPr>
            <p:grpSpPr>
              <a:xfrm>
                <a:off x="4461057" y="2483569"/>
                <a:ext cx="1126236" cy="1752600"/>
                <a:chOff x="3924301" y="1905000"/>
                <a:chExt cx="1501648" cy="2336800"/>
              </a:xfrm>
            </p:grpSpPr>
            <p:grpSp>
              <p:nvGrpSpPr>
                <p:cNvPr id="45" name="Group 44">
                  <a:extLst>
                    <a:ext uri="{FF2B5EF4-FFF2-40B4-BE49-F238E27FC236}">
                      <a16:creationId xmlns:a16="http://schemas.microsoft.com/office/drawing/2014/main" id="{ACF86359-720F-46CC-B4B4-EB2E6775D4D4}"/>
                    </a:ext>
                  </a:extLst>
                </p:cNvPr>
                <p:cNvGrpSpPr/>
                <p:nvPr/>
              </p:nvGrpSpPr>
              <p:grpSpPr>
                <a:xfrm>
                  <a:off x="3924301" y="1905000"/>
                  <a:ext cx="1346200" cy="2336800"/>
                  <a:chOff x="3924301" y="1162050"/>
                  <a:chExt cx="1346200" cy="2336800"/>
                </a:xfrm>
              </p:grpSpPr>
              <p:sp>
                <p:nvSpPr>
                  <p:cNvPr id="47" name="Freeform: Shape 41">
                    <a:extLst>
                      <a:ext uri="{FF2B5EF4-FFF2-40B4-BE49-F238E27FC236}">
                        <a16:creationId xmlns:a16="http://schemas.microsoft.com/office/drawing/2014/main" id="{F7A2EB4F-2E51-4580-9D85-E3C61DDC726C}"/>
                      </a:ext>
                    </a:extLst>
                  </p:cNvPr>
                  <p:cNvSpPr/>
                  <p:nvPr/>
                </p:nvSpPr>
                <p:spPr>
                  <a:xfrm rot="10800000">
                    <a:off x="3924301" y="1162050"/>
                    <a:ext cx="1346200" cy="2336800"/>
                  </a:xfrm>
                  <a:custGeom>
                    <a:avLst/>
                    <a:gdLst>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1211235 w 1346200"/>
                      <a:gd name="connsiteY5" fmla="*/ 1727200 h 2336800"/>
                      <a:gd name="connsiteX6" fmla="*/ 1216025 w 1346200"/>
                      <a:gd name="connsiteY6" fmla="*/ 1727200 h 2336800"/>
                      <a:gd name="connsiteX7" fmla="*/ 673100 w 1346200"/>
                      <a:gd name="connsiteY7" fmla="*/ 2336800 h 2336800"/>
                      <a:gd name="connsiteX8" fmla="*/ 130175 w 1346200"/>
                      <a:gd name="connsiteY8" fmla="*/ 1727200 h 2336800"/>
                      <a:gd name="connsiteX9" fmla="*/ 134965 w 1346200"/>
                      <a:gd name="connsiteY9" fmla="*/ 1727200 h 2336800"/>
                      <a:gd name="connsiteX10" fmla="*/ 77108 w 1346200"/>
                      <a:gd name="connsiteY10" fmla="*/ 1688192 h 2336800"/>
                      <a:gd name="connsiteX11" fmla="*/ 0 w 1346200"/>
                      <a:gd name="connsiteY11" fmla="*/ 1502037 h 2336800"/>
                      <a:gd name="connsiteX12" fmla="*/ 0 w 1346200"/>
                      <a:gd name="connsiteY12" fmla="*/ 263263 h 2336800"/>
                      <a:gd name="connsiteX13" fmla="*/ 263263 w 1346200"/>
                      <a:gd name="connsiteY13"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1211235 w 1346200"/>
                      <a:gd name="connsiteY5" fmla="*/ 1727200 h 2336800"/>
                      <a:gd name="connsiteX6" fmla="*/ 673100 w 1346200"/>
                      <a:gd name="connsiteY6" fmla="*/ 2336800 h 2336800"/>
                      <a:gd name="connsiteX7" fmla="*/ 130175 w 1346200"/>
                      <a:gd name="connsiteY7" fmla="*/ 1727200 h 2336800"/>
                      <a:gd name="connsiteX8" fmla="*/ 134965 w 1346200"/>
                      <a:gd name="connsiteY8" fmla="*/ 1727200 h 2336800"/>
                      <a:gd name="connsiteX9" fmla="*/ 77108 w 1346200"/>
                      <a:gd name="connsiteY9" fmla="*/ 1688192 h 2336800"/>
                      <a:gd name="connsiteX10" fmla="*/ 0 w 1346200"/>
                      <a:gd name="connsiteY10" fmla="*/ 1502037 h 2336800"/>
                      <a:gd name="connsiteX11" fmla="*/ 0 w 1346200"/>
                      <a:gd name="connsiteY11" fmla="*/ 263263 h 2336800"/>
                      <a:gd name="connsiteX12" fmla="*/ 263263 w 1346200"/>
                      <a:gd name="connsiteY12"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130175 w 1346200"/>
                      <a:gd name="connsiteY6" fmla="*/ 1727200 h 2336800"/>
                      <a:gd name="connsiteX7" fmla="*/ 134965 w 1346200"/>
                      <a:gd name="connsiteY7" fmla="*/ 1727200 h 2336800"/>
                      <a:gd name="connsiteX8" fmla="*/ 77108 w 1346200"/>
                      <a:gd name="connsiteY8" fmla="*/ 1688192 h 2336800"/>
                      <a:gd name="connsiteX9" fmla="*/ 0 w 1346200"/>
                      <a:gd name="connsiteY9" fmla="*/ 1502037 h 2336800"/>
                      <a:gd name="connsiteX10" fmla="*/ 0 w 1346200"/>
                      <a:gd name="connsiteY10" fmla="*/ 263263 h 2336800"/>
                      <a:gd name="connsiteX11" fmla="*/ 263263 w 1346200"/>
                      <a:gd name="connsiteY11"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130175 w 1346200"/>
                      <a:gd name="connsiteY6" fmla="*/ 1727200 h 2336800"/>
                      <a:gd name="connsiteX7" fmla="*/ 77108 w 1346200"/>
                      <a:gd name="connsiteY7" fmla="*/ 1688192 h 2336800"/>
                      <a:gd name="connsiteX8" fmla="*/ 0 w 1346200"/>
                      <a:gd name="connsiteY8" fmla="*/ 1502037 h 2336800"/>
                      <a:gd name="connsiteX9" fmla="*/ 0 w 1346200"/>
                      <a:gd name="connsiteY9" fmla="*/ 263263 h 2336800"/>
                      <a:gd name="connsiteX10" fmla="*/ 263263 w 1346200"/>
                      <a:gd name="connsiteY10" fmla="*/ 0 h 2336800"/>
                      <a:gd name="connsiteX0" fmla="*/ 263263 w 1346200"/>
                      <a:gd name="connsiteY0" fmla="*/ 0 h 2336800"/>
                      <a:gd name="connsiteX1" fmla="*/ 1082937 w 1346200"/>
                      <a:gd name="connsiteY1" fmla="*/ 0 h 2336800"/>
                      <a:gd name="connsiteX2" fmla="*/ 1346200 w 1346200"/>
                      <a:gd name="connsiteY2" fmla="*/ 263263 h 2336800"/>
                      <a:gd name="connsiteX3" fmla="*/ 1346200 w 1346200"/>
                      <a:gd name="connsiteY3" fmla="*/ 1502037 h 2336800"/>
                      <a:gd name="connsiteX4" fmla="*/ 1269092 w 1346200"/>
                      <a:gd name="connsiteY4" fmla="*/ 1688192 h 2336800"/>
                      <a:gd name="connsiteX5" fmla="*/ 673100 w 1346200"/>
                      <a:gd name="connsiteY5" fmla="*/ 2336800 h 2336800"/>
                      <a:gd name="connsiteX6" fmla="*/ 77108 w 1346200"/>
                      <a:gd name="connsiteY6" fmla="*/ 1688192 h 2336800"/>
                      <a:gd name="connsiteX7" fmla="*/ 0 w 1346200"/>
                      <a:gd name="connsiteY7" fmla="*/ 1502037 h 2336800"/>
                      <a:gd name="connsiteX8" fmla="*/ 0 w 1346200"/>
                      <a:gd name="connsiteY8" fmla="*/ 263263 h 2336800"/>
                      <a:gd name="connsiteX9" fmla="*/ 263263 w 1346200"/>
                      <a:gd name="connsiteY9" fmla="*/ 0 h 233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6200" h="2336800">
                        <a:moveTo>
                          <a:pt x="263263" y="0"/>
                        </a:moveTo>
                        <a:lnTo>
                          <a:pt x="1082937" y="0"/>
                        </a:lnTo>
                        <a:cubicBezTo>
                          <a:pt x="1228333" y="0"/>
                          <a:pt x="1346200" y="117867"/>
                          <a:pt x="1346200" y="263263"/>
                        </a:cubicBezTo>
                        <a:lnTo>
                          <a:pt x="1346200" y="1502037"/>
                        </a:lnTo>
                        <a:cubicBezTo>
                          <a:pt x="1346200" y="1574735"/>
                          <a:pt x="1316733" y="1640551"/>
                          <a:pt x="1269092" y="1688192"/>
                        </a:cubicBezTo>
                        <a:lnTo>
                          <a:pt x="673100" y="2336800"/>
                        </a:lnTo>
                        <a:lnTo>
                          <a:pt x="77108" y="1688192"/>
                        </a:lnTo>
                        <a:cubicBezTo>
                          <a:pt x="29467" y="1640551"/>
                          <a:pt x="0" y="1574735"/>
                          <a:pt x="0" y="1502037"/>
                        </a:cubicBezTo>
                        <a:lnTo>
                          <a:pt x="0" y="263263"/>
                        </a:lnTo>
                        <a:cubicBezTo>
                          <a:pt x="0" y="117867"/>
                          <a:pt x="117867" y="0"/>
                          <a:pt x="263263" y="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Rectangle: Rounded Corners 72">
                    <a:extLst>
                      <a:ext uri="{FF2B5EF4-FFF2-40B4-BE49-F238E27FC236}">
                        <a16:creationId xmlns:a16="http://schemas.microsoft.com/office/drawing/2014/main" id="{9D4D1D65-0658-4491-A44E-FADBF3EF69B2}"/>
                      </a:ext>
                    </a:extLst>
                  </p:cNvPr>
                  <p:cNvSpPr/>
                  <p:nvPr/>
                </p:nvSpPr>
                <p:spPr>
                  <a:xfrm>
                    <a:off x="3924301" y="2635250"/>
                    <a:ext cx="1346200" cy="863600"/>
                  </a:xfrm>
                  <a:prstGeom prst="roundRect">
                    <a:avLst>
                      <a:gd name="adj" fmla="val 0"/>
                    </a:avLst>
                  </a:prstGeom>
                  <a:ln>
                    <a:noFill/>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b="1" dirty="0">
                        <a:solidFill>
                          <a:schemeClr val="tx1"/>
                        </a:solidFill>
                        <a:latin typeface="Bahnschrift" panose="020B0502040204020203" pitchFamily="34" charset="0"/>
                      </a:rPr>
                      <a:t>OBJECTIVE</a:t>
                    </a:r>
                    <a:endParaRPr lang="en-US" sz="1600" b="1" dirty="0">
                      <a:solidFill>
                        <a:schemeClr val="tx1"/>
                      </a:solidFill>
                      <a:latin typeface="Bahnschrift" panose="020B0502040204020203" pitchFamily="34" charset="0"/>
                    </a:endParaRPr>
                  </a:p>
                </p:txBody>
              </p:sp>
            </p:grpSp>
            <p:sp>
              <p:nvSpPr>
                <p:cNvPr id="46" name="Right Triangle 45">
                  <a:extLst>
                    <a:ext uri="{FF2B5EF4-FFF2-40B4-BE49-F238E27FC236}">
                      <a16:creationId xmlns:a16="http://schemas.microsoft.com/office/drawing/2014/main" id="{25EA9D01-5DC6-4B84-B3F5-6FC87A1CB357}"/>
                    </a:ext>
                  </a:extLst>
                </p:cNvPr>
                <p:cNvSpPr/>
                <p:nvPr/>
              </p:nvSpPr>
              <p:spPr>
                <a:xfrm rot="10800000" flipH="1">
                  <a:off x="5270501" y="3911600"/>
                  <a:ext cx="155448" cy="3302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sp>
          <p:nvSpPr>
            <p:cNvPr id="5" name="TextBox 4"/>
            <p:cNvSpPr txBox="1"/>
            <p:nvPr/>
          </p:nvSpPr>
          <p:spPr>
            <a:xfrm>
              <a:off x="2977269" y="3819226"/>
              <a:ext cx="651163" cy="954107"/>
            </a:xfrm>
            <a:prstGeom prst="rect">
              <a:avLst/>
            </a:prstGeom>
            <a:noFill/>
          </p:spPr>
          <p:txBody>
            <a:bodyPr wrap="square" rtlCol="0">
              <a:spAutoFit/>
            </a:bodyPr>
            <a:lstStyle/>
            <a:p>
              <a:pPr algn="ctr"/>
              <a:r>
                <a:rPr lang="en-ID" sz="5600" b="1" dirty="0" smtClean="0">
                  <a:solidFill>
                    <a:schemeClr val="bg1"/>
                  </a:solidFill>
                  <a:latin typeface="Bahnschrift" panose="020B0502040204020203" pitchFamily="34" charset="0"/>
                </a:rPr>
                <a:t>1</a:t>
              </a:r>
              <a:endParaRPr lang="en-ID" sz="5600" b="1" dirty="0">
                <a:solidFill>
                  <a:schemeClr val="bg1"/>
                </a:solidFill>
                <a:latin typeface="Bahnschrift" panose="020B0502040204020203" pitchFamily="34" charset="0"/>
              </a:endParaRPr>
            </a:p>
          </p:txBody>
        </p:sp>
        <p:sp>
          <p:nvSpPr>
            <p:cNvPr id="60" name="TextBox 59"/>
            <p:cNvSpPr txBox="1"/>
            <p:nvPr/>
          </p:nvSpPr>
          <p:spPr>
            <a:xfrm>
              <a:off x="5518723" y="2534983"/>
              <a:ext cx="651163" cy="954107"/>
            </a:xfrm>
            <a:prstGeom prst="rect">
              <a:avLst/>
            </a:prstGeom>
            <a:noFill/>
          </p:spPr>
          <p:txBody>
            <a:bodyPr wrap="square" rtlCol="0">
              <a:spAutoFit/>
            </a:bodyPr>
            <a:lstStyle/>
            <a:p>
              <a:pPr algn="ctr"/>
              <a:r>
                <a:rPr lang="en-ID" sz="5600" b="1" dirty="0">
                  <a:solidFill>
                    <a:schemeClr val="bg1"/>
                  </a:solidFill>
                  <a:latin typeface="Bahnschrift" panose="020B0502040204020203" pitchFamily="34" charset="0"/>
                </a:rPr>
                <a:t>2</a:t>
              </a:r>
            </a:p>
          </p:txBody>
        </p:sp>
        <p:sp>
          <p:nvSpPr>
            <p:cNvPr id="61" name="TextBox 60"/>
            <p:cNvSpPr txBox="1"/>
            <p:nvPr/>
          </p:nvSpPr>
          <p:spPr>
            <a:xfrm>
              <a:off x="8092660" y="3857890"/>
              <a:ext cx="651163" cy="954107"/>
            </a:xfrm>
            <a:prstGeom prst="rect">
              <a:avLst/>
            </a:prstGeom>
            <a:noFill/>
          </p:spPr>
          <p:txBody>
            <a:bodyPr wrap="square" rtlCol="0">
              <a:spAutoFit/>
            </a:bodyPr>
            <a:lstStyle/>
            <a:p>
              <a:pPr algn="ctr"/>
              <a:r>
                <a:rPr lang="en-ID" sz="5600" b="1" dirty="0" smtClean="0">
                  <a:solidFill>
                    <a:schemeClr val="bg1"/>
                  </a:solidFill>
                  <a:latin typeface="Bahnschrift" panose="020B0502040204020203" pitchFamily="34" charset="0"/>
                </a:rPr>
                <a:t>3</a:t>
              </a:r>
              <a:endParaRPr lang="en-ID" sz="5600" b="1" dirty="0">
                <a:solidFill>
                  <a:schemeClr val="bg1"/>
                </a:solidFill>
                <a:latin typeface="Bahnschrift" panose="020B0502040204020203" pitchFamily="34" charset="0"/>
              </a:endParaRPr>
            </a:p>
          </p:txBody>
        </p:sp>
      </p:grpSp>
      <p:sp>
        <p:nvSpPr>
          <p:cNvPr id="9" name="TextBox 8"/>
          <p:cNvSpPr txBox="1"/>
          <p:nvPr/>
        </p:nvSpPr>
        <p:spPr>
          <a:xfrm>
            <a:off x="1416712" y="5209309"/>
            <a:ext cx="3778742" cy="1107996"/>
          </a:xfrm>
          <a:prstGeom prst="rect">
            <a:avLst/>
          </a:prstGeom>
          <a:noFill/>
        </p:spPr>
        <p:txBody>
          <a:bodyPr wrap="square" rtlCol="0">
            <a:spAutoFit/>
          </a:bodyPr>
          <a:lstStyle/>
          <a:p>
            <a:pPr algn="ctr"/>
            <a:r>
              <a:rPr lang="en-ID" sz="2200" dirty="0" smtClean="0">
                <a:latin typeface="Bahnschrift" panose="020B0502040204020203" pitchFamily="34" charset="0"/>
              </a:rPr>
              <a:t>LITHOLOGY PREDICTION IN POSEIDON 2 WELL USING CNN</a:t>
            </a:r>
            <a:endParaRPr lang="en-ID" sz="2200" dirty="0">
              <a:latin typeface="Bahnschrift" panose="020B0502040204020203" pitchFamily="34" charset="0"/>
            </a:endParaRPr>
          </a:p>
        </p:txBody>
      </p:sp>
      <p:sp>
        <p:nvSpPr>
          <p:cNvPr id="62" name="TextBox 61"/>
          <p:cNvSpPr txBox="1"/>
          <p:nvPr/>
        </p:nvSpPr>
        <p:spPr>
          <a:xfrm>
            <a:off x="3971205" y="974930"/>
            <a:ext cx="3778742" cy="1107996"/>
          </a:xfrm>
          <a:prstGeom prst="rect">
            <a:avLst/>
          </a:prstGeom>
          <a:noFill/>
        </p:spPr>
        <p:txBody>
          <a:bodyPr wrap="square" rtlCol="0">
            <a:spAutoFit/>
          </a:bodyPr>
          <a:lstStyle/>
          <a:p>
            <a:pPr algn="ctr"/>
            <a:r>
              <a:rPr lang="en-ID" sz="2200" dirty="0" smtClean="0">
                <a:latin typeface="Bahnschrift" panose="020B0502040204020203" pitchFamily="34" charset="0"/>
              </a:rPr>
              <a:t>UNDERSTANDING VARIABLES THAT WILL OPTIMIZE CNN MODEL</a:t>
            </a:r>
            <a:endParaRPr lang="en-ID" sz="2200" dirty="0">
              <a:latin typeface="Bahnschrift" panose="020B0502040204020203" pitchFamily="34" charset="0"/>
            </a:endParaRPr>
          </a:p>
        </p:txBody>
      </p:sp>
      <p:sp>
        <p:nvSpPr>
          <p:cNvPr id="63" name="TextBox 62"/>
          <p:cNvSpPr txBox="1"/>
          <p:nvPr/>
        </p:nvSpPr>
        <p:spPr>
          <a:xfrm>
            <a:off x="6492498" y="5217164"/>
            <a:ext cx="3778742" cy="769441"/>
          </a:xfrm>
          <a:prstGeom prst="rect">
            <a:avLst/>
          </a:prstGeom>
          <a:noFill/>
        </p:spPr>
        <p:txBody>
          <a:bodyPr wrap="square" rtlCol="0">
            <a:spAutoFit/>
          </a:bodyPr>
          <a:lstStyle/>
          <a:p>
            <a:pPr algn="ctr"/>
            <a:r>
              <a:rPr lang="en-ID" sz="2200" dirty="0" smtClean="0">
                <a:latin typeface="Bahnschrift" panose="020B0502040204020203" pitchFamily="34" charset="0"/>
              </a:rPr>
              <a:t>THIN LAYER EFFECT ANALYSIS</a:t>
            </a:r>
            <a:endParaRPr lang="en-ID" sz="2200" dirty="0">
              <a:latin typeface="Bahnschrift" panose="020B0502040204020203" pitchFamily="34" charset="0"/>
            </a:endParaRPr>
          </a:p>
        </p:txBody>
      </p:sp>
      <p:sp>
        <p:nvSpPr>
          <p:cNvPr id="64" name="TextBox 63"/>
          <p:cNvSpPr txBox="1"/>
          <p:nvPr/>
        </p:nvSpPr>
        <p:spPr>
          <a:xfrm>
            <a:off x="4714104" y="-8810"/>
            <a:ext cx="4901680" cy="706755"/>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Introduction</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279409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43" y="117051"/>
            <a:ext cx="1076019" cy="538161"/>
          </a:xfrm>
          <a:prstGeom prst="rect">
            <a:avLst/>
          </a:prstGeom>
        </p:spPr>
      </p:pic>
      <p:sp>
        <p:nvSpPr>
          <p:cNvPr id="13" name="TextBox 12"/>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Introduction</a:t>
            </a:r>
            <a:endParaRPr lang="id-ID" dirty="0">
              <a:latin typeface="Bahnschrift Light Condensed" panose="020B0502040204020203" pitchFamily="34" charset="0"/>
            </a:endParaRPr>
          </a:p>
        </p:txBody>
      </p:sp>
      <p:sp>
        <p:nvSpPr>
          <p:cNvPr id="14" name="TextBox 13"/>
          <p:cNvSpPr txBox="1"/>
          <p:nvPr/>
        </p:nvSpPr>
        <p:spPr>
          <a:xfrm>
            <a:off x="169804" y="819417"/>
            <a:ext cx="4901680" cy="706755"/>
          </a:xfrm>
          <a:prstGeom prst="rect">
            <a:avLst/>
          </a:prstGeom>
          <a:noFill/>
        </p:spPr>
        <p:txBody>
          <a:bodyPr wrap="square" rtlCol="0">
            <a:spAutoFit/>
          </a:bodyPr>
          <a:lstStyle/>
          <a:p>
            <a:pPr algn="ctr"/>
            <a:r>
              <a:rPr lang="en-US" sz="4000" dirty="0" smtClean="0">
                <a:latin typeface="Bahnschrift Light Condensed" panose="020B0502040204020203" pitchFamily="34" charset="0"/>
                <a:cs typeface="Times New Roman" panose="02020603050405020304" pitchFamily="18" charset="0"/>
              </a:rPr>
              <a:t>WORK FLOW</a:t>
            </a:r>
            <a:endParaRPr lang="id-ID" dirty="0">
              <a:latin typeface="Bahnschrift Light Condensed" panose="020B0502040204020203" pitchFamily="34" charset="0"/>
            </a:endParaRPr>
          </a:p>
        </p:txBody>
      </p:sp>
      <p:cxnSp>
        <p:nvCxnSpPr>
          <p:cNvPr id="18" name="Straight Connector 17"/>
          <p:cNvCxnSpPr/>
          <p:nvPr/>
        </p:nvCxnSpPr>
        <p:spPr>
          <a:xfrm>
            <a:off x="1145574" y="1484607"/>
            <a:ext cx="29138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37F4EC-89C5-49C9-B969-25494F3EF3BC}"/>
              </a:ext>
            </a:extLst>
          </p:cNvPr>
          <p:cNvGrpSpPr/>
          <p:nvPr/>
        </p:nvGrpSpPr>
        <p:grpSpPr>
          <a:xfrm>
            <a:off x="8253958" y="2589506"/>
            <a:ext cx="3144280" cy="1815881"/>
            <a:chOff x="8481110" y="2440898"/>
            <a:chExt cx="3144280" cy="1815881"/>
          </a:xfrm>
        </p:grpSpPr>
        <p:sp>
          <p:nvSpPr>
            <p:cNvPr id="20" name="TextBox 19">
              <a:extLst>
                <a:ext uri="{FF2B5EF4-FFF2-40B4-BE49-F238E27FC236}">
                  <a16:creationId xmlns:a16="http://schemas.microsoft.com/office/drawing/2014/main" id="{8F97D35B-2359-4A60-861E-D9C0ADEB8AB4}"/>
                </a:ext>
              </a:extLst>
            </p:cNvPr>
            <p:cNvSpPr txBox="1"/>
            <p:nvPr/>
          </p:nvSpPr>
          <p:spPr>
            <a:xfrm>
              <a:off x="8497215" y="2687119"/>
              <a:ext cx="3128175" cy="1569660"/>
            </a:xfrm>
            <a:prstGeom prst="rect">
              <a:avLst/>
            </a:prstGeom>
            <a:noFill/>
          </p:spPr>
          <p:txBody>
            <a:bodyPr wrap="square" rtlCol="0">
              <a:spAutoFit/>
            </a:bodyPr>
            <a:lstStyle/>
            <a:p>
              <a:pPr algn="ctr"/>
              <a:r>
                <a:rPr lang="en-US" altLang="ko-KR" sz="2400" b="1" dirty="0" smtClean="0">
                  <a:solidFill>
                    <a:schemeClr val="tx1">
                      <a:lumMod val="75000"/>
                      <a:lumOff val="25000"/>
                    </a:schemeClr>
                  </a:solidFill>
                  <a:latin typeface="Bahnschrift" panose="020B0502040204020203" pitchFamily="34" charset="0"/>
                  <a:cs typeface="Arial" pitchFamily="34" charset="0"/>
                </a:rPr>
                <a:t>MODEL TESTING (LITHOLOGY PREDICTION POSEIDON 2)</a:t>
              </a:r>
              <a:endParaRPr lang="ko-KR" altLang="en-US" sz="2400" b="1" dirty="0">
                <a:solidFill>
                  <a:schemeClr val="tx1">
                    <a:lumMod val="75000"/>
                    <a:lumOff val="25000"/>
                  </a:schemeClr>
                </a:solidFill>
                <a:latin typeface="Bahnschrift" panose="020B0502040204020203" pitchFamily="34" charset="0"/>
                <a:cs typeface="Arial" pitchFamily="34" charset="0"/>
              </a:endParaRPr>
            </a:p>
          </p:txBody>
        </p:sp>
        <p:sp>
          <p:nvSpPr>
            <p:cNvPr id="21" name="TextBox 20">
              <a:extLst>
                <a:ext uri="{FF2B5EF4-FFF2-40B4-BE49-F238E27FC236}">
                  <a16:creationId xmlns:a16="http://schemas.microsoft.com/office/drawing/2014/main" id="{E954EAE7-4514-4493-B948-59E0E9D04414}"/>
                </a:ext>
              </a:extLst>
            </p:cNvPr>
            <p:cNvSpPr txBox="1"/>
            <p:nvPr/>
          </p:nvSpPr>
          <p:spPr>
            <a:xfrm>
              <a:off x="8481110" y="2440898"/>
              <a:ext cx="3139396" cy="307777"/>
            </a:xfrm>
            <a:prstGeom prst="rect">
              <a:avLst/>
            </a:prstGeom>
            <a:noFill/>
          </p:spPr>
          <p:txBody>
            <a:bodyPr wrap="square" lIns="108000" rIns="108000" rtlCol="0">
              <a:spAutoFit/>
            </a:bodyPr>
            <a:lstStyle/>
            <a:p>
              <a:pPr algn="ctr"/>
              <a:r>
                <a:rPr lang="en-US" altLang="ko-KR" sz="1400" b="1" dirty="0" smtClean="0">
                  <a:solidFill>
                    <a:srgbClr val="FF0000"/>
                  </a:solidFill>
                  <a:latin typeface="Bahnschrift" panose="020B0502040204020203" pitchFamily="34" charset="0"/>
                  <a:cs typeface="Arial" pitchFamily="34" charset="0"/>
                </a:rPr>
                <a:t>STEP</a:t>
              </a:r>
              <a:r>
                <a:rPr lang="en-US" altLang="ko-KR" sz="1400" b="1" dirty="0" smtClean="0">
                  <a:solidFill>
                    <a:srgbClr val="FF0000"/>
                  </a:solidFill>
                  <a:latin typeface="Bahnschrift" panose="020B0502040204020203" pitchFamily="34" charset="0"/>
                  <a:cs typeface="Arial" pitchFamily="34" charset="0"/>
                </a:rPr>
                <a:t> </a:t>
              </a:r>
              <a:r>
                <a:rPr lang="en-US" altLang="ko-KR" sz="1400" b="1" dirty="0" smtClean="0">
                  <a:solidFill>
                    <a:srgbClr val="FF0000"/>
                  </a:solidFill>
                  <a:latin typeface="Bahnschrift" panose="020B0502040204020203" pitchFamily="34" charset="0"/>
                  <a:cs typeface="Arial" pitchFamily="34" charset="0"/>
                </a:rPr>
                <a:t>3</a:t>
              </a:r>
              <a:endParaRPr lang="ko-KR" altLang="en-US" sz="1400" b="1" dirty="0">
                <a:solidFill>
                  <a:srgbClr val="FF0000"/>
                </a:solidFill>
                <a:latin typeface="Bahnschrift" panose="020B0502040204020203" pitchFamily="34" charset="0"/>
                <a:cs typeface="Arial" pitchFamily="34" charset="0"/>
              </a:endParaRPr>
            </a:p>
          </p:txBody>
        </p:sp>
      </p:grpSp>
      <p:grpSp>
        <p:nvGrpSpPr>
          <p:cNvPr id="22" name="Group 21">
            <a:extLst>
              <a:ext uri="{FF2B5EF4-FFF2-40B4-BE49-F238E27FC236}">
                <a16:creationId xmlns:a16="http://schemas.microsoft.com/office/drawing/2014/main" id="{D4CD68F1-0912-422F-BACB-5AE0E88EA270}"/>
              </a:ext>
            </a:extLst>
          </p:cNvPr>
          <p:cNvGrpSpPr/>
          <p:nvPr/>
        </p:nvGrpSpPr>
        <p:grpSpPr>
          <a:xfrm>
            <a:off x="3283128" y="5372138"/>
            <a:ext cx="3298892" cy="738664"/>
            <a:chOff x="1715369" y="1766707"/>
            <a:chExt cx="1871004" cy="738664"/>
          </a:xfrm>
        </p:grpSpPr>
        <p:sp>
          <p:nvSpPr>
            <p:cNvPr id="27" name="TextBox 26">
              <a:extLst>
                <a:ext uri="{FF2B5EF4-FFF2-40B4-BE49-F238E27FC236}">
                  <a16:creationId xmlns:a16="http://schemas.microsoft.com/office/drawing/2014/main" id="{2915C4E9-6D40-48B1-94E4-FD98483FCABE}"/>
                </a:ext>
              </a:extLst>
            </p:cNvPr>
            <p:cNvSpPr txBox="1"/>
            <p:nvPr/>
          </p:nvSpPr>
          <p:spPr>
            <a:xfrm>
              <a:off x="1724503" y="2012928"/>
              <a:ext cx="1861870" cy="492443"/>
            </a:xfrm>
            <a:prstGeom prst="rect">
              <a:avLst/>
            </a:prstGeom>
            <a:noFill/>
          </p:spPr>
          <p:txBody>
            <a:bodyPr wrap="square" rtlCol="0">
              <a:spAutoFit/>
            </a:bodyPr>
            <a:lstStyle/>
            <a:p>
              <a:pPr algn="ctr"/>
              <a:r>
                <a:rPr lang="en-ID" altLang="ko-KR" sz="2600" b="1" dirty="0" smtClean="0">
                  <a:solidFill>
                    <a:schemeClr val="tx1">
                      <a:lumMod val="75000"/>
                      <a:lumOff val="25000"/>
                    </a:schemeClr>
                  </a:solidFill>
                  <a:latin typeface="Bahnschrift" panose="020B0502040204020203" pitchFamily="34" charset="0"/>
                  <a:cs typeface="Arial" pitchFamily="34" charset="0"/>
                </a:rPr>
                <a:t>DATA PREPARATION</a:t>
              </a:r>
              <a:endParaRPr lang="ko-KR" altLang="en-US" sz="2600" b="1" dirty="0">
                <a:solidFill>
                  <a:schemeClr val="tx1">
                    <a:lumMod val="75000"/>
                    <a:lumOff val="25000"/>
                  </a:schemeClr>
                </a:solidFill>
                <a:latin typeface="Bahnschrift" panose="020B0502040204020203" pitchFamily="34" charset="0"/>
                <a:cs typeface="Arial" pitchFamily="34" charset="0"/>
              </a:endParaRPr>
            </a:p>
          </p:txBody>
        </p:sp>
        <p:sp>
          <p:nvSpPr>
            <p:cNvPr id="28" name="TextBox 27">
              <a:extLst>
                <a:ext uri="{FF2B5EF4-FFF2-40B4-BE49-F238E27FC236}">
                  <a16:creationId xmlns:a16="http://schemas.microsoft.com/office/drawing/2014/main" id="{0FDCCCF9-6F23-430E-A1CB-FE1309A59E07}"/>
                </a:ext>
              </a:extLst>
            </p:cNvPr>
            <p:cNvSpPr txBox="1"/>
            <p:nvPr/>
          </p:nvSpPr>
          <p:spPr>
            <a:xfrm>
              <a:off x="1715369" y="1766707"/>
              <a:ext cx="1780544" cy="307777"/>
            </a:xfrm>
            <a:prstGeom prst="rect">
              <a:avLst/>
            </a:prstGeom>
            <a:noFill/>
          </p:spPr>
          <p:txBody>
            <a:bodyPr wrap="square" lIns="108000" rIns="108000" rtlCol="0">
              <a:spAutoFit/>
            </a:bodyPr>
            <a:lstStyle/>
            <a:p>
              <a:pPr algn="ctr"/>
              <a:r>
                <a:rPr lang="en-US" altLang="ko-KR" sz="1400" b="1" dirty="0" smtClean="0">
                  <a:solidFill>
                    <a:srgbClr val="FF0000"/>
                  </a:solidFill>
                  <a:latin typeface="Bahnschrift" panose="020B0502040204020203" pitchFamily="34" charset="0"/>
                  <a:cs typeface="Arial" pitchFamily="34" charset="0"/>
                </a:rPr>
                <a:t>STEP</a:t>
              </a:r>
              <a:r>
                <a:rPr lang="en-US" altLang="ko-KR" sz="1400" b="1" dirty="0" smtClean="0">
                  <a:solidFill>
                    <a:srgbClr val="FF0000"/>
                  </a:solidFill>
                  <a:latin typeface="Bahnschrift" panose="020B0502040204020203" pitchFamily="34" charset="0"/>
                  <a:cs typeface="Arial" pitchFamily="34" charset="0"/>
                </a:rPr>
                <a:t> </a:t>
              </a:r>
              <a:r>
                <a:rPr lang="en-US" altLang="ko-KR" sz="1400" b="1" dirty="0" smtClean="0">
                  <a:solidFill>
                    <a:srgbClr val="FF0000"/>
                  </a:solidFill>
                  <a:latin typeface="Bahnschrift" panose="020B0502040204020203" pitchFamily="34" charset="0"/>
                  <a:cs typeface="Arial" pitchFamily="34" charset="0"/>
                </a:rPr>
                <a:t>1</a:t>
              </a:r>
              <a:endParaRPr lang="ko-KR" altLang="en-US" sz="1400" b="1" dirty="0">
                <a:solidFill>
                  <a:srgbClr val="FF0000"/>
                </a:solidFill>
                <a:latin typeface="Bahnschrift" panose="020B0502040204020203" pitchFamily="34" charset="0"/>
                <a:cs typeface="Arial" pitchFamily="34" charset="0"/>
              </a:endParaRPr>
            </a:p>
          </p:txBody>
        </p:sp>
      </p:grpSp>
      <p:grpSp>
        <p:nvGrpSpPr>
          <p:cNvPr id="29" name="Group 28">
            <a:extLst>
              <a:ext uri="{FF2B5EF4-FFF2-40B4-BE49-F238E27FC236}">
                <a16:creationId xmlns:a16="http://schemas.microsoft.com/office/drawing/2014/main" id="{6811313B-379A-4685-AB4F-F231570CB104}"/>
              </a:ext>
            </a:extLst>
          </p:cNvPr>
          <p:cNvGrpSpPr/>
          <p:nvPr/>
        </p:nvGrpSpPr>
        <p:grpSpPr>
          <a:xfrm>
            <a:off x="678876" y="4152810"/>
            <a:ext cx="3316194" cy="1138773"/>
            <a:chOff x="1680730" y="1766707"/>
            <a:chExt cx="1880817" cy="1138773"/>
          </a:xfrm>
        </p:grpSpPr>
        <p:sp>
          <p:nvSpPr>
            <p:cNvPr id="30" name="TextBox 29">
              <a:extLst>
                <a:ext uri="{FF2B5EF4-FFF2-40B4-BE49-F238E27FC236}">
                  <a16:creationId xmlns:a16="http://schemas.microsoft.com/office/drawing/2014/main" id="{1A133E99-2F1B-461A-A4CE-F38FA120072B}"/>
                </a:ext>
              </a:extLst>
            </p:cNvPr>
            <p:cNvSpPr txBox="1"/>
            <p:nvPr/>
          </p:nvSpPr>
          <p:spPr>
            <a:xfrm>
              <a:off x="1680730" y="2012928"/>
              <a:ext cx="1880817" cy="892552"/>
            </a:xfrm>
            <a:prstGeom prst="rect">
              <a:avLst/>
            </a:prstGeom>
            <a:noFill/>
          </p:spPr>
          <p:txBody>
            <a:bodyPr wrap="square" rtlCol="0">
              <a:spAutoFit/>
            </a:bodyPr>
            <a:lstStyle/>
            <a:p>
              <a:pPr algn="ctr"/>
              <a:r>
                <a:rPr lang="en-US" altLang="ko-KR" sz="2600" b="1" dirty="0" smtClean="0">
                  <a:solidFill>
                    <a:schemeClr val="tx1">
                      <a:lumMod val="75000"/>
                      <a:lumOff val="25000"/>
                    </a:schemeClr>
                  </a:solidFill>
                  <a:latin typeface="Bahnschrift" panose="020B0502040204020203" pitchFamily="34" charset="0"/>
                  <a:cs typeface="Arial" pitchFamily="34" charset="0"/>
                </a:rPr>
                <a:t>BUILDING CNN MODEL </a:t>
              </a:r>
              <a:endParaRPr lang="ko-KR" altLang="en-US" sz="2600" b="1" dirty="0">
                <a:solidFill>
                  <a:schemeClr val="tx1">
                    <a:lumMod val="75000"/>
                    <a:lumOff val="25000"/>
                  </a:schemeClr>
                </a:solidFill>
                <a:latin typeface="Bahnschrift" panose="020B0502040204020203" pitchFamily="34" charset="0"/>
                <a:cs typeface="Arial" pitchFamily="34" charset="0"/>
              </a:endParaRPr>
            </a:p>
          </p:txBody>
        </p:sp>
        <p:sp>
          <p:nvSpPr>
            <p:cNvPr id="31" name="TextBox 30">
              <a:extLst>
                <a:ext uri="{FF2B5EF4-FFF2-40B4-BE49-F238E27FC236}">
                  <a16:creationId xmlns:a16="http://schemas.microsoft.com/office/drawing/2014/main" id="{5CD8753E-C8F4-412D-AB64-40487770D6EE}"/>
                </a:ext>
              </a:extLst>
            </p:cNvPr>
            <p:cNvSpPr txBox="1"/>
            <p:nvPr/>
          </p:nvSpPr>
          <p:spPr>
            <a:xfrm>
              <a:off x="1715369" y="1766707"/>
              <a:ext cx="1780544" cy="307777"/>
            </a:xfrm>
            <a:prstGeom prst="rect">
              <a:avLst/>
            </a:prstGeom>
            <a:noFill/>
          </p:spPr>
          <p:txBody>
            <a:bodyPr wrap="square" lIns="108000" rIns="108000" rtlCol="0">
              <a:spAutoFit/>
            </a:bodyPr>
            <a:lstStyle/>
            <a:p>
              <a:pPr algn="ctr"/>
              <a:r>
                <a:rPr lang="en-US" altLang="ko-KR" sz="1400" b="1" dirty="0" smtClean="0">
                  <a:solidFill>
                    <a:srgbClr val="FF0000"/>
                  </a:solidFill>
                  <a:latin typeface="Bahnschrift" panose="020B0502040204020203" pitchFamily="34" charset="0"/>
                  <a:cs typeface="Arial" pitchFamily="34" charset="0"/>
                </a:rPr>
                <a:t>STEP</a:t>
              </a:r>
              <a:r>
                <a:rPr lang="en-US" altLang="ko-KR" sz="1400" b="1" dirty="0" smtClean="0">
                  <a:solidFill>
                    <a:srgbClr val="FF0000"/>
                  </a:solidFill>
                  <a:latin typeface="Bahnschrift" panose="020B0502040204020203" pitchFamily="34" charset="0"/>
                  <a:cs typeface="Arial" pitchFamily="34" charset="0"/>
                </a:rPr>
                <a:t> </a:t>
              </a:r>
              <a:r>
                <a:rPr lang="en-US" altLang="ko-KR" sz="1400" b="1" dirty="0" smtClean="0">
                  <a:solidFill>
                    <a:srgbClr val="FF0000"/>
                  </a:solidFill>
                  <a:latin typeface="Bahnschrift" panose="020B0502040204020203" pitchFamily="34" charset="0"/>
                  <a:cs typeface="Arial" pitchFamily="34" charset="0"/>
                </a:rPr>
                <a:t>2</a:t>
              </a:r>
              <a:endParaRPr lang="ko-KR" altLang="en-US" sz="1400" b="1" dirty="0">
                <a:solidFill>
                  <a:srgbClr val="FF0000"/>
                </a:solidFill>
                <a:latin typeface="Bahnschrift" panose="020B0502040204020203" pitchFamily="34" charset="0"/>
                <a:cs typeface="Arial" pitchFamily="34" charset="0"/>
              </a:endParaRPr>
            </a:p>
          </p:txBody>
        </p:sp>
      </p:grpSp>
      <p:sp>
        <p:nvSpPr>
          <p:cNvPr id="32" name="Oval 31">
            <a:extLst>
              <a:ext uri="{FF2B5EF4-FFF2-40B4-BE49-F238E27FC236}">
                <a16:creationId xmlns:a16="http://schemas.microsoft.com/office/drawing/2014/main" id="{AA401305-87E7-4615-BBC7-97E97278CCEE}"/>
              </a:ext>
            </a:extLst>
          </p:cNvPr>
          <p:cNvSpPr/>
          <p:nvPr/>
        </p:nvSpPr>
        <p:spPr>
          <a:xfrm>
            <a:off x="6507193" y="5220013"/>
            <a:ext cx="970156" cy="970156"/>
          </a:xfrm>
          <a:prstGeom prst="ellipse">
            <a:avLst/>
          </a:prstGeom>
          <a:solidFill>
            <a:schemeClr val="bg1"/>
          </a:solidFill>
          <a:ln w="635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3" name="Oval 32">
            <a:extLst>
              <a:ext uri="{FF2B5EF4-FFF2-40B4-BE49-F238E27FC236}">
                <a16:creationId xmlns:a16="http://schemas.microsoft.com/office/drawing/2014/main" id="{9DE7F8FD-E379-4FEA-883F-640C4F216E1A}"/>
              </a:ext>
            </a:extLst>
          </p:cNvPr>
          <p:cNvSpPr/>
          <p:nvPr/>
        </p:nvSpPr>
        <p:spPr>
          <a:xfrm>
            <a:off x="4768254" y="4105131"/>
            <a:ext cx="970156" cy="970156"/>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4" name="Oval 33">
            <a:extLst>
              <a:ext uri="{FF2B5EF4-FFF2-40B4-BE49-F238E27FC236}">
                <a16:creationId xmlns:a16="http://schemas.microsoft.com/office/drawing/2014/main" id="{D18A0B55-72B4-4275-AC6F-547A65DAB621}"/>
              </a:ext>
            </a:extLst>
          </p:cNvPr>
          <p:cNvSpPr/>
          <p:nvPr/>
        </p:nvSpPr>
        <p:spPr>
          <a:xfrm>
            <a:off x="6507193" y="2990251"/>
            <a:ext cx="970156" cy="970156"/>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5" name="Oval 34">
            <a:extLst>
              <a:ext uri="{FF2B5EF4-FFF2-40B4-BE49-F238E27FC236}">
                <a16:creationId xmlns:a16="http://schemas.microsoft.com/office/drawing/2014/main" id="{2804059F-B17A-4859-B533-E5DC9C40A7FE}"/>
              </a:ext>
            </a:extLst>
          </p:cNvPr>
          <p:cNvSpPr/>
          <p:nvPr/>
        </p:nvSpPr>
        <p:spPr>
          <a:xfrm>
            <a:off x="4768254" y="1875369"/>
            <a:ext cx="970156" cy="970156"/>
          </a:xfrm>
          <a:prstGeom prst="ellipse">
            <a:avLst/>
          </a:prstGeom>
          <a:solidFill>
            <a:schemeClr val="bg1"/>
          </a:solidFill>
          <a:ln w="635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6" name="Freeform 65">
            <a:extLst>
              <a:ext uri="{FF2B5EF4-FFF2-40B4-BE49-F238E27FC236}">
                <a16:creationId xmlns:a16="http://schemas.microsoft.com/office/drawing/2014/main" id="{FE5E6AD3-3D85-4639-99FE-C82031315256}"/>
              </a:ext>
            </a:extLst>
          </p:cNvPr>
          <p:cNvSpPr/>
          <p:nvPr/>
        </p:nvSpPr>
        <p:spPr>
          <a:xfrm>
            <a:off x="5898078" y="2309064"/>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37" name="Freeform 66">
            <a:extLst>
              <a:ext uri="{FF2B5EF4-FFF2-40B4-BE49-F238E27FC236}">
                <a16:creationId xmlns:a16="http://schemas.microsoft.com/office/drawing/2014/main" id="{98179F7F-6EF5-4A5F-9239-D5436AE57A64}"/>
              </a:ext>
            </a:extLst>
          </p:cNvPr>
          <p:cNvSpPr/>
          <p:nvPr/>
        </p:nvSpPr>
        <p:spPr>
          <a:xfrm flipH="1">
            <a:off x="3962382" y="3433026"/>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38" name="Freeform 67">
            <a:extLst>
              <a:ext uri="{FF2B5EF4-FFF2-40B4-BE49-F238E27FC236}">
                <a16:creationId xmlns:a16="http://schemas.microsoft.com/office/drawing/2014/main" id="{2D923EA8-C29E-4304-95DE-179DF439515E}"/>
              </a:ext>
            </a:extLst>
          </p:cNvPr>
          <p:cNvSpPr/>
          <p:nvPr/>
        </p:nvSpPr>
        <p:spPr>
          <a:xfrm>
            <a:off x="5898078" y="4590209"/>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nvGrpSpPr>
          <p:cNvPr id="63" name="Group 62">
            <a:extLst>
              <a:ext uri="{FF2B5EF4-FFF2-40B4-BE49-F238E27FC236}">
                <a16:creationId xmlns:a16="http://schemas.microsoft.com/office/drawing/2014/main" id="{1937F4EC-89C5-49C9-B969-25494F3EF3BC}"/>
              </a:ext>
            </a:extLst>
          </p:cNvPr>
          <p:cNvGrpSpPr/>
          <p:nvPr/>
        </p:nvGrpSpPr>
        <p:grpSpPr>
          <a:xfrm>
            <a:off x="1479113" y="1772098"/>
            <a:ext cx="3144280" cy="1446550"/>
            <a:chOff x="8481110" y="2440898"/>
            <a:chExt cx="3144280" cy="1446550"/>
          </a:xfrm>
        </p:grpSpPr>
        <p:sp>
          <p:nvSpPr>
            <p:cNvPr id="64" name="TextBox 63">
              <a:extLst>
                <a:ext uri="{FF2B5EF4-FFF2-40B4-BE49-F238E27FC236}">
                  <a16:creationId xmlns:a16="http://schemas.microsoft.com/office/drawing/2014/main" id="{8F97D35B-2359-4A60-861E-D9C0ADEB8AB4}"/>
                </a:ext>
              </a:extLst>
            </p:cNvPr>
            <p:cNvSpPr txBox="1"/>
            <p:nvPr/>
          </p:nvSpPr>
          <p:spPr>
            <a:xfrm>
              <a:off x="8497215" y="2687119"/>
              <a:ext cx="3128175" cy="1200329"/>
            </a:xfrm>
            <a:prstGeom prst="rect">
              <a:avLst/>
            </a:prstGeom>
            <a:noFill/>
          </p:spPr>
          <p:txBody>
            <a:bodyPr wrap="square" rtlCol="0">
              <a:spAutoFit/>
            </a:bodyPr>
            <a:lstStyle/>
            <a:p>
              <a:pPr algn="ctr"/>
              <a:r>
                <a:rPr lang="en-US" altLang="ko-KR" sz="2400" b="1" dirty="0" smtClean="0">
                  <a:solidFill>
                    <a:schemeClr val="tx1">
                      <a:lumMod val="75000"/>
                      <a:lumOff val="25000"/>
                    </a:schemeClr>
                  </a:solidFill>
                  <a:latin typeface="Bahnschrift" panose="020B0502040204020203" pitchFamily="34" charset="0"/>
                  <a:cs typeface="Arial" pitchFamily="34" charset="0"/>
                </a:rPr>
                <a:t>CALCULATING THE ACCURACY OF PREDICTION</a:t>
              </a:r>
              <a:endParaRPr lang="ko-KR" altLang="en-US" sz="2400" b="1" dirty="0">
                <a:solidFill>
                  <a:schemeClr val="tx1">
                    <a:lumMod val="75000"/>
                    <a:lumOff val="25000"/>
                  </a:schemeClr>
                </a:solidFill>
                <a:latin typeface="Bahnschrift" panose="020B0502040204020203" pitchFamily="34" charset="0"/>
                <a:cs typeface="Arial" pitchFamily="34" charset="0"/>
              </a:endParaRPr>
            </a:p>
          </p:txBody>
        </p:sp>
        <p:sp>
          <p:nvSpPr>
            <p:cNvPr id="65" name="TextBox 64">
              <a:extLst>
                <a:ext uri="{FF2B5EF4-FFF2-40B4-BE49-F238E27FC236}">
                  <a16:creationId xmlns:a16="http://schemas.microsoft.com/office/drawing/2014/main" id="{E954EAE7-4514-4493-B948-59E0E9D04414}"/>
                </a:ext>
              </a:extLst>
            </p:cNvPr>
            <p:cNvSpPr txBox="1"/>
            <p:nvPr/>
          </p:nvSpPr>
          <p:spPr>
            <a:xfrm>
              <a:off x="8481110" y="2440898"/>
              <a:ext cx="3139396" cy="307777"/>
            </a:xfrm>
            <a:prstGeom prst="rect">
              <a:avLst/>
            </a:prstGeom>
            <a:noFill/>
          </p:spPr>
          <p:txBody>
            <a:bodyPr wrap="square" lIns="108000" rIns="108000" rtlCol="0">
              <a:spAutoFit/>
            </a:bodyPr>
            <a:lstStyle/>
            <a:p>
              <a:pPr algn="ctr"/>
              <a:r>
                <a:rPr lang="en-US" altLang="ko-KR" sz="1400" b="1" dirty="0" smtClean="0">
                  <a:solidFill>
                    <a:srgbClr val="FF0000"/>
                  </a:solidFill>
                  <a:latin typeface="Bahnschrift" panose="020B0502040204020203" pitchFamily="34" charset="0"/>
                  <a:cs typeface="Arial" pitchFamily="34" charset="0"/>
                </a:rPr>
                <a:t>STEP</a:t>
              </a:r>
              <a:r>
                <a:rPr lang="en-US" altLang="ko-KR" sz="1400" b="1" dirty="0" smtClean="0">
                  <a:solidFill>
                    <a:srgbClr val="FF0000"/>
                  </a:solidFill>
                  <a:latin typeface="Bahnschrift" panose="020B0502040204020203" pitchFamily="34" charset="0"/>
                  <a:cs typeface="Arial" pitchFamily="34" charset="0"/>
                </a:rPr>
                <a:t> </a:t>
              </a:r>
              <a:r>
                <a:rPr lang="en-US" altLang="ko-KR" sz="1400" b="1" dirty="0" smtClean="0">
                  <a:solidFill>
                    <a:srgbClr val="FF0000"/>
                  </a:solidFill>
                  <a:latin typeface="Bahnschrift" panose="020B0502040204020203" pitchFamily="34" charset="0"/>
                  <a:cs typeface="Arial" pitchFamily="34" charset="0"/>
                </a:rPr>
                <a:t>4</a:t>
              </a:r>
              <a:endParaRPr lang="ko-KR" altLang="en-US" sz="1400" b="1" dirty="0">
                <a:solidFill>
                  <a:srgbClr val="FF0000"/>
                </a:solidFill>
                <a:latin typeface="Bahnschrift" panose="020B0502040204020203" pitchFamily="34" charset="0"/>
                <a:cs typeface="Arial" pitchFamily="34" charset="0"/>
              </a:endParaRPr>
            </a:p>
          </p:txBody>
        </p:sp>
      </p:grpSp>
      <p:sp>
        <p:nvSpPr>
          <p:cNvPr id="66" name="TextBox 65"/>
          <p:cNvSpPr txBox="1"/>
          <p:nvPr/>
        </p:nvSpPr>
        <p:spPr>
          <a:xfrm>
            <a:off x="6666689" y="5220012"/>
            <a:ext cx="651163" cy="954107"/>
          </a:xfrm>
          <a:prstGeom prst="rect">
            <a:avLst/>
          </a:prstGeom>
          <a:noFill/>
        </p:spPr>
        <p:txBody>
          <a:bodyPr wrap="square" rtlCol="0">
            <a:spAutoFit/>
          </a:bodyPr>
          <a:lstStyle/>
          <a:p>
            <a:pPr algn="ctr"/>
            <a:r>
              <a:rPr lang="en-ID" sz="5600" b="1" dirty="0" smtClean="0">
                <a:latin typeface="Bahnschrift" panose="020B0502040204020203" pitchFamily="34" charset="0"/>
              </a:rPr>
              <a:t>1</a:t>
            </a:r>
            <a:endParaRPr lang="en-ID" sz="5600" b="1" dirty="0">
              <a:latin typeface="Bahnschrift" panose="020B0502040204020203" pitchFamily="34" charset="0"/>
            </a:endParaRPr>
          </a:p>
        </p:txBody>
      </p:sp>
      <p:sp>
        <p:nvSpPr>
          <p:cNvPr id="67" name="TextBox 66"/>
          <p:cNvSpPr txBox="1"/>
          <p:nvPr/>
        </p:nvSpPr>
        <p:spPr>
          <a:xfrm>
            <a:off x="4918163" y="4099729"/>
            <a:ext cx="651163" cy="954107"/>
          </a:xfrm>
          <a:prstGeom prst="rect">
            <a:avLst/>
          </a:prstGeom>
          <a:noFill/>
        </p:spPr>
        <p:txBody>
          <a:bodyPr wrap="square" rtlCol="0">
            <a:spAutoFit/>
          </a:bodyPr>
          <a:lstStyle/>
          <a:p>
            <a:pPr algn="ctr"/>
            <a:r>
              <a:rPr lang="en-ID" sz="5600" b="1" dirty="0">
                <a:latin typeface="Bahnschrift" panose="020B0502040204020203" pitchFamily="34" charset="0"/>
              </a:rPr>
              <a:t>2</a:t>
            </a:r>
          </a:p>
        </p:txBody>
      </p:sp>
      <p:sp>
        <p:nvSpPr>
          <p:cNvPr id="68" name="TextBox 67"/>
          <p:cNvSpPr txBox="1"/>
          <p:nvPr/>
        </p:nvSpPr>
        <p:spPr>
          <a:xfrm>
            <a:off x="6694398" y="2974201"/>
            <a:ext cx="651163" cy="954107"/>
          </a:xfrm>
          <a:prstGeom prst="rect">
            <a:avLst/>
          </a:prstGeom>
          <a:noFill/>
        </p:spPr>
        <p:txBody>
          <a:bodyPr wrap="square" rtlCol="0">
            <a:spAutoFit/>
          </a:bodyPr>
          <a:lstStyle/>
          <a:p>
            <a:pPr algn="ctr"/>
            <a:r>
              <a:rPr lang="en-ID" sz="5600" b="1" dirty="0" smtClean="0">
                <a:latin typeface="Bahnschrift" panose="020B0502040204020203" pitchFamily="34" charset="0"/>
              </a:rPr>
              <a:t>3</a:t>
            </a:r>
            <a:endParaRPr lang="en-ID" sz="5600" b="1" dirty="0">
              <a:latin typeface="Bahnschrift" panose="020B0502040204020203" pitchFamily="34" charset="0"/>
            </a:endParaRPr>
          </a:p>
        </p:txBody>
      </p:sp>
      <p:sp>
        <p:nvSpPr>
          <p:cNvPr id="69" name="TextBox 68"/>
          <p:cNvSpPr txBox="1"/>
          <p:nvPr/>
        </p:nvSpPr>
        <p:spPr>
          <a:xfrm>
            <a:off x="4921298" y="1868456"/>
            <a:ext cx="651163" cy="954107"/>
          </a:xfrm>
          <a:prstGeom prst="rect">
            <a:avLst/>
          </a:prstGeom>
          <a:noFill/>
        </p:spPr>
        <p:txBody>
          <a:bodyPr wrap="square" rtlCol="0">
            <a:spAutoFit/>
          </a:bodyPr>
          <a:lstStyle/>
          <a:p>
            <a:pPr algn="ctr"/>
            <a:r>
              <a:rPr lang="en-ID" sz="5600" b="1" dirty="0">
                <a:latin typeface="Bahnschrift" panose="020B0502040204020203" pitchFamily="34" charset="0"/>
              </a:rPr>
              <a:t>4</a:t>
            </a:r>
          </a:p>
        </p:txBody>
      </p:sp>
    </p:spTree>
    <p:extLst>
      <p:ext uri="{BB962C8B-B14F-4D97-AF65-F5344CB8AC3E}">
        <p14:creationId xmlns:p14="http://schemas.microsoft.com/office/powerpoint/2010/main" val="634291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 name="Picture 1"/>
          <p:cNvPicPr>
            <a:picLocks noChangeAspect="1"/>
          </p:cNvPicPr>
          <p:nvPr/>
        </p:nvPicPr>
        <p:blipFill>
          <a:blip r:embed="rId3"/>
          <a:stretch>
            <a:fillRect/>
          </a:stretch>
        </p:blipFill>
        <p:spPr>
          <a:xfrm>
            <a:off x="3607415" y="593917"/>
            <a:ext cx="4286848" cy="5515745"/>
          </a:xfrm>
          <a:prstGeom prst="rect">
            <a:avLst/>
          </a:prstGeom>
          <a:ln w="228600" cap="sq" cmpd="thickThin">
            <a:solidFill>
              <a:srgbClr val="000000"/>
            </a:solidFill>
            <a:prstDash val="solid"/>
            <a:miter lim="800000"/>
          </a:ln>
          <a:effectLst>
            <a:innerShdw blurRad="76200">
              <a:srgbClr val="000000"/>
            </a:innerShdw>
          </a:effectLst>
        </p:spPr>
      </p:pic>
      <p:cxnSp>
        <p:nvCxnSpPr>
          <p:cNvPr id="10" name="Straight Connector 9"/>
          <p:cNvCxnSpPr/>
          <p:nvPr/>
        </p:nvCxnSpPr>
        <p:spPr>
          <a:xfrm>
            <a:off x="3516800" y="5001487"/>
            <a:ext cx="43774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53452" y="4678274"/>
            <a:ext cx="2493173" cy="646331"/>
          </a:xfrm>
          <a:prstGeom prst="rect">
            <a:avLst/>
          </a:prstGeom>
          <a:noFill/>
        </p:spPr>
        <p:txBody>
          <a:bodyPr wrap="square" rtlCol="0">
            <a:spAutoFit/>
          </a:bodyPr>
          <a:lstStyle/>
          <a:p>
            <a:r>
              <a:rPr lang="en-ID" dirty="0" smtClean="0">
                <a:latin typeface="Bahnschrift" panose="020B0502040204020203" pitchFamily="34" charset="0"/>
              </a:rPr>
              <a:t>RESEARCH END POINT (5297 </a:t>
            </a:r>
            <a:r>
              <a:rPr lang="en-ID" dirty="0" smtClean="0">
                <a:latin typeface="Bahnschrift" panose="020B0502040204020203" pitchFamily="34" charset="0"/>
              </a:rPr>
              <a:t>m)</a:t>
            </a:r>
            <a:endParaRPr lang="en-ID" dirty="0">
              <a:latin typeface="Bahnschrift" panose="020B0502040204020203" pitchFamily="34" charset="0"/>
            </a:endParaRPr>
          </a:p>
        </p:txBody>
      </p:sp>
      <p:cxnSp>
        <p:nvCxnSpPr>
          <p:cNvPr id="18" name="Straight Connector 17"/>
          <p:cNvCxnSpPr/>
          <p:nvPr/>
        </p:nvCxnSpPr>
        <p:spPr>
          <a:xfrm>
            <a:off x="3607415" y="3546759"/>
            <a:ext cx="4286848" cy="141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43912" y="3253071"/>
            <a:ext cx="2493173" cy="646331"/>
          </a:xfrm>
          <a:prstGeom prst="rect">
            <a:avLst/>
          </a:prstGeom>
          <a:noFill/>
        </p:spPr>
        <p:txBody>
          <a:bodyPr wrap="square" rtlCol="0">
            <a:spAutoFit/>
          </a:bodyPr>
          <a:lstStyle/>
          <a:p>
            <a:r>
              <a:rPr lang="en-ID" dirty="0" smtClean="0">
                <a:latin typeface="Bahnschrift" panose="020B0502040204020203" pitchFamily="34" charset="0"/>
              </a:rPr>
              <a:t>RESEACRH STARTING POINT </a:t>
            </a:r>
            <a:r>
              <a:rPr lang="en-ID" dirty="0" smtClean="0">
                <a:latin typeface="Bahnschrift" panose="020B0502040204020203" pitchFamily="34" charset="0"/>
              </a:rPr>
              <a:t>(4086 m)</a:t>
            </a:r>
            <a:endParaRPr lang="en-ID" dirty="0">
              <a:latin typeface="Bahnschrift" panose="020B0502040204020203" pitchFamily="34" charset="0"/>
            </a:endParaRPr>
          </a:p>
        </p:txBody>
      </p:sp>
      <p:sp>
        <p:nvSpPr>
          <p:cNvPr id="15" name="Rectangle 14"/>
          <p:cNvSpPr/>
          <p:nvPr/>
        </p:nvSpPr>
        <p:spPr>
          <a:xfrm>
            <a:off x="3823855" y="4447309"/>
            <a:ext cx="3172690" cy="55417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20" name="TextBox 19"/>
          <p:cNvSpPr txBox="1"/>
          <p:nvPr/>
        </p:nvSpPr>
        <p:spPr>
          <a:xfrm>
            <a:off x="305159" y="4339677"/>
            <a:ext cx="3006437"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sz="2200" dirty="0" smtClean="0">
                <a:latin typeface="Bahnschrift" panose="020B0502040204020203" pitchFamily="34" charset="0"/>
              </a:rPr>
              <a:t>Main Target </a:t>
            </a:r>
            <a:r>
              <a:rPr lang="en-ID" sz="2200" dirty="0" smtClean="0">
                <a:latin typeface="Bahnschrift" panose="020B0502040204020203" pitchFamily="34" charset="0"/>
              </a:rPr>
              <a:t>:</a:t>
            </a:r>
          </a:p>
          <a:p>
            <a:pPr algn="ctr"/>
            <a:r>
              <a:rPr lang="en-ID" sz="2200" dirty="0" smtClean="0">
                <a:latin typeface="Bahnschrift" panose="020B0502040204020203" pitchFamily="34" charset="0"/>
              </a:rPr>
              <a:t>PLOVER FORMATION</a:t>
            </a:r>
            <a:endParaRPr lang="en-ID" sz="2200" dirty="0">
              <a:latin typeface="Bahnschrift" panose="020B0502040204020203" pitchFamily="34" charset="0"/>
            </a:endParaRPr>
          </a:p>
        </p:txBody>
      </p:sp>
    </p:spTree>
    <p:extLst>
      <p:ext uri="{BB962C8B-B14F-4D97-AF65-F5344CB8AC3E}">
        <p14:creationId xmlns:p14="http://schemas.microsoft.com/office/powerpoint/2010/main" val="3663690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TextBox 15"/>
          <p:cNvSpPr txBox="1"/>
          <p:nvPr/>
        </p:nvSpPr>
        <p:spPr>
          <a:xfrm>
            <a:off x="-121145" y="872583"/>
            <a:ext cx="4901680" cy="707886"/>
          </a:xfrm>
          <a:prstGeom prst="rect">
            <a:avLst/>
          </a:prstGeom>
          <a:noFill/>
        </p:spPr>
        <p:txBody>
          <a:bodyPr wrap="square" rtlCol="0">
            <a:spAutoFit/>
          </a:bodyPr>
          <a:lstStyle/>
          <a:p>
            <a:pPr algn="ctr"/>
            <a:r>
              <a:rPr lang="en-US" sz="4000" dirty="0" smtClean="0">
                <a:latin typeface="Bahnschrift Light Condensed" panose="020B0502040204020203" pitchFamily="34" charset="0"/>
                <a:cs typeface="Times New Roman" panose="02020603050405020304" pitchFamily="18" charset="0"/>
              </a:rPr>
              <a:t>WELL LOG</a:t>
            </a:r>
            <a:endParaRPr lang="id-ID" dirty="0">
              <a:latin typeface="Bahnschrift Light Condensed" panose="020B0502040204020203" pitchFamily="34" charset="0"/>
            </a:endParaRPr>
          </a:p>
        </p:txBody>
      </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7485" y="117051"/>
            <a:ext cx="1076019" cy="538161"/>
          </a:xfrm>
          <a:prstGeom prst="rect">
            <a:avLst/>
          </a:prstGeom>
        </p:spPr>
      </p:pic>
      <p:sp>
        <p:nvSpPr>
          <p:cNvPr id="21" name="TextBox 20"/>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Literature Review</a:t>
            </a:r>
            <a:endParaRPr lang="id-ID" dirty="0">
              <a:latin typeface="Bahnschrift Light Condensed" panose="020B0502040204020203" pitchFamily="34" charset="0"/>
            </a:endParaRPr>
          </a:p>
        </p:txBody>
      </p:sp>
      <p:pic>
        <p:nvPicPr>
          <p:cNvPr id="12" name="Picture 11"/>
          <p:cNvPicPr>
            <a:picLocks noChangeAspect="1"/>
          </p:cNvPicPr>
          <p:nvPr/>
        </p:nvPicPr>
        <p:blipFill>
          <a:blip r:embed="rId4"/>
          <a:stretch>
            <a:fillRect/>
          </a:stretch>
        </p:blipFill>
        <p:spPr>
          <a:xfrm>
            <a:off x="1205340" y="1828307"/>
            <a:ext cx="1385455" cy="3861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5"/>
          <a:stretch>
            <a:fillRect/>
          </a:stretch>
        </p:blipFill>
        <p:spPr>
          <a:xfrm>
            <a:off x="4691675" y="1794917"/>
            <a:ext cx="1273878" cy="3964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6"/>
          <a:stretch>
            <a:fillRect/>
          </a:stretch>
        </p:blipFill>
        <p:spPr>
          <a:xfrm>
            <a:off x="8048872" y="1834541"/>
            <a:ext cx="1238317" cy="3913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0" name="Straight Connector 19"/>
          <p:cNvCxnSpPr/>
          <p:nvPr/>
        </p:nvCxnSpPr>
        <p:spPr>
          <a:xfrm>
            <a:off x="4461875" y="1460253"/>
            <a:ext cx="0" cy="466165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828533" y="1460253"/>
            <a:ext cx="0" cy="466165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2749748" y="1794917"/>
            <a:ext cx="1645695" cy="3952705"/>
            <a:chOff x="3068408" y="1794917"/>
            <a:chExt cx="1645695" cy="3952705"/>
          </a:xfrm>
        </p:grpSpPr>
        <p:sp>
          <p:nvSpPr>
            <p:cNvPr id="29" name="TextBox 28"/>
            <p:cNvSpPr txBox="1"/>
            <p:nvPr/>
          </p:nvSpPr>
          <p:spPr>
            <a:xfrm>
              <a:off x="3068408" y="1794917"/>
              <a:ext cx="1645695" cy="395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D"/>
            </a:p>
          </p:txBody>
        </p:sp>
        <p:sp>
          <p:nvSpPr>
            <p:cNvPr id="30" name="TextBox 29"/>
            <p:cNvSpPr txBox="1"/>
            <p:nvPr/>
          </p:nvSpPr>
          <p:spPr>
            <a:xfrm>
              <a:off x="3105788" y="1896430"/>
              <a:ext cx="1566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b="1" dirty="0" smtClean="0"/>
                <a:t>GR LOG</a:t>
              </a:r>
              <a:endParaRPr lang="en-ID" b="1" dirty="0"/>
            </a:p>
          </p:txBody>
        </p:sp>
        <p:sp>
          <p:nvSpPr>
            <p:cNvPr id="31" name="TextBox 30"/>
            <p:cNvSpPr txBox="1"/>
            <p:nvPr/>
          </p:nvSpPr>
          <p:spPr>
            <a:xfrm>
              <a:off x="3105789" y="2468140"/>
              <a:ext cx="156674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D" sz="1400" dirty="0" smtClean="0">
                  <a:latin typeface="Bahnschrift" panose="020B0502040204020203" pitchFamily="34" charset="0"/>
                </a:rPr>
                <a:t>Used for calculating the Shale content of Formation</a:t>
              </a:r>
              <a:endParaRPr lang="en-ID" sz="1400" dirty="0">
                <a:latin typeface="Bahnschrift" panose="020B0502040204020203" pitchFamily="34" charset="0"/>
              </a:endParaRPr>
            </a:p>
          </p:txBody>
        </p:sp>
        <p:sp>
          <p:nvSpPr>
            <p:cNvPr id="32" name="TextBox 31"/>
            <p:cNvSpPr txBox="1"/>
            <p:nvPr/>
          </p:nvSpPr>
          <p:spPr>
            <a:xfrm>
              <a:off x="3105788" y="3810005"/>
              <a:ext cx="1566749" cy="15081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D" b="1" dirty="0" smtClean="0">
                  <a:latin typeface="Bahnschrift" panose="020B0502040204020203" pitchFamily="34" charset="0"/>
                </a:rPr>
                <a:t>FORMULA :</a:t>
              </a:r>
            </a:p>
            <a:p>
              <a:endParaRPr lang="en-ID" b="1" dirty="0">
                <a:latin typeface="Bahnschrift" panose="020B0502040204020203" pitchFamily="34" charset="0"/>
              </a:endParaRPr>
            </a:p>
            <a:p>
              <a:r>
                <a:rPr lang="en-ID" sz="1400" b="1" dirty="0" smtClean="0">
                  <a:latin typeface="Bahnschrift" panose="020B0502040204020203" pitchFamily="34" charset="0"/>
                </a:rPr>
                <a:t>GR API =</a:t>
              </a:r>
            </a:p>
            <a:p>
              <a:r>
                <a:rPr lang="en-ID" sz="1400" b="1" dirty="0" smtClean="0">
                  <a:latin typeface="Bahnschrift" panose="020B0502040204020203" pitchFamily="34" charset="0"/>
                </a:rPr>
                <a:t>8 x U Conc. +</a:t>
              </a:r>
            </a:p>
            <a:p>
              <a:r>
                <a:rPr lang="en-ID" sz="1400" b="1" dirty="0" smtClean="0">
                  <a:latin typeface="Bahnschrift" panose="020B0502040204020203" pitchFamily="34" charset="0"/>
                </a:rPr>
                <a:t>4 x </a:t>
              </a:r>
              <a:r>
                <a:rPr lang="en-ID" sz="1400" b="1" dirty="0" err="1" smtClean="0">
                  <a:latin typeface="Bahnschrift" panose="020B0502040204020203" pitchFamily="34" charset="0"/>
                </a:rPr>
                <a:t>Th</a:t>
              </a:r>
              <a:r>
                <a:rPr lang="en-ID" sz="1400" b="1" dirty="0" smtClean="0">
                  <a:latin typeface="Bahnschrift" panose="020B0502040204020203" pitchFamily="34" charset="0"/>
                </a:rPr>
                <a:t> Conc. +</a:t>
              </a:r>
            </a:p>
            <a:p>
              <a:r>
                <a:rPr lang="en-ID" sz="1400" b="1" dirty="0" smtClean="0">
                  <a:latin typeface="Bahnschrift" panose="020B0502040204020203" pitchFamily="34" charset="0"/>
                </a:rPr>
                <a:t>16 x K Conc</a:t>
              </a:r>
              <a:r>
                <a:rPr lang="en-ID" sz="1400" b="1" dirty="0">
                  <a:latin typeface="Bahnschrift" panose="020B0502040204020203" pitchFamily="34" charset="0"/>
                </a:rPr>
                <a:t>.</a:t>
              </a:r>
            </a:p>
          </p:txBody>
        </p:sp>
      </p:grpSp>
      <p:grpSp>
        <p:nvGrpSpPr>
          <p:cNvPr id="35" name="Group 34"/>
          <p:cNvGrpSpPr/>
          <p:nvPr/>
        </p:nvGrpSpPr>
        <p:grpSpPr>
          <a:xfrm>
            <a:off x="6112661" y="1806832"/>
            <a:ext cx="1645695" cy="3952705"/>
            <a:chOff x="3068408" y="1794917"/>
            <a:chExt cx="1645695" cy="3952705"/>
          </a:xfrm>
        </p:grpSpPr>
        <p:sp>
          <p:nvSpPr>
            <p:cNvPr id="36" name="TextBox 35"/>
            <p:cNvSpPr txBox="1"/>
            <p:nvPr/>
          </p:nvSpPr>
          <p:spPr>
            <a:xfrm>
              <a:off x="3068408" y="1794917"/>
              <a:ext cx="1645695" cy="395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D"/>
            </a:p>
          </p:txBody>
        </p:sp>
        <p:sp>
          <p:nvSpPr>
            <p:cNvPr id="37" name="TextBox 36"/>
            <p:cNvSpPr txBox="1"/>
            <p:nvPr/>
          </p:nvSpPr>
          <p:spPr>
            <a:xfrm>
              <a:off x="3105788" y="1896430"/>
              <a:ext cx="1566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b="1" dirty="0" smtClean="0"/>
                <a:t>NPHI LOG</a:t>
              </a:r>
              <a:endParaRPr lang="en-ID" b="1" dirty="0"/>
            </a:p>
          </p:txBody>
        </p:sp>
        <p:sp>
          <p:nvSpPr>
            <p:cNvPr id="38" name="TextBox 37"/>
            <p:cNvSpPr txBox="1"/>
            <p:nvPr/>
          </p:nvSpPr>
          <p:spPr>
            <a:xfrm>
              <a:off x="3105789" y="2468140"/>
              <a:ext cx="156674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D" sz="1400" dirty="0" smtClean="0">
                  <a:latin typeface="Bahnschrift" panose="020B0502040204020203" pitchFamily="34" charset="0"/>
                </a:rPr>
                <a:t>Used for calculating the porosity of Formation</a:t>
              </a:r>
              <a:endParaRPr lang="en-ID" sz="1400" dirty="0">
                <a:latin typeface="Bahnschrift" panose="020B0502040204020203" pitchFamily="34" charset="0"/>
              </a:endParaRPr>
            </a:p>
          </p:txBody>
        </p:sp>
        <p:sp>
          <p:nvSpPr>
            <p:cNvPr id="39" name="TextBox 38"/>
            <p:cNvSpPr txBox="1"/>
            <p:nvPr/>
          </p:nvSpPr>
          <p:spPr>
            <a:xfrm>
              <a:off x="3105788" y="3519055"/>
              <a:ext cx="1566749" cy="21544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D" b="1" dirty="0" smtClean="0">
                  <a:latin typeface="Bahnschrift" panose="020B0502040204020203" pitchFamily="34" charset="0"/>
                </a:rPr>
                <a:t>FORMULA :</a:t>
              </a:r>
            </a:p>
            <a:p>
              <a:endParaRPr lang="en-ID" b="1" dirty="0">
                <a:latin typeface="Bahnschrift" panose="020B0502040204020203" pitchFamily="34" charset="0"/>
              </a:endParaRPr>
            </a:p>
            <a:p>
              <a:r>
                <a:rPr lang="en-ID" sz="1400" b="1" dirty="0" smtClean="0">
                  <a:latin typeface="Bahnschrift" panose="020B0502040204020203" pitchFamily="34" charset="0"/>
                </a:rPr>
                <a:t>PHIN =</a:t>
              </a:r>
            </a:p>
            <a:p>
              <a:r>
                <a:rPr lang="en-ID" sz="1400" b="1" dirty="0" smtClean="0">
                  <a:latin typeface="Bahnschrift" panose="020B0502040204020203" pitchFamily="34" charset="0"/>
                </a:rPr>
                <a:t>(</a:t>
              </a:r>
              <a:r>
                <a:rPr lang="en-ID" sz="1400" b="1" dirty="0" err="1" smtClean="0">
                  <a:latin typeface="Bahnschrift" panose="020B0502040204020203" pitchFamily="34" charset="0"/>
                </a:rPr>
                <a:t>PHIe</a:t>
              </a:r>
              <a:r>
                <a:rPr lang="en-ID" sz="1400" b="1" dirty="0" smtClean="0">
                  <a:latin typeface="Bahnschrift" panose="020B0502040204020203" pitchFamily="34" charset="0"/>
                </a:rPr>
                <a:t> * </a:t>
              </a:r>
              <a:r>
                <a:rPr lang="en-ID" sz="1400" b="1" dirty="0" err="1" smtClean="0">
                  <a:latin typeface="Bahnschrift" panose="020B0502040204020203" pitchFamily="34" charset="0"/>
                </a:rPr>
                <a:t>Sxo</a:t>
              </a:r>
              <a:r>
                <a:rPr lang="en-ID" sz="1400" b="1" dirty="0" smtClean="0">
                  <a:latin typeface="Bahnschrift" panose="020B0502040204020203" pitchFamily="34" charset="0"/>
                </a:rPr>
                <a:t> * </a:t>
              </a:r>
              <a:r>
                <a:rPr lang="en-ID" sz="1400" b="1" dirty="0" err="1" smtClean="0">
                  <a:latin typeface="Bahnschrift" panose="020B0502040204020203" pitchFamily="34" charset="0"/>
                </a:rPr>
                <a:t>PHINw</a:t>
              </a:r>
              <a:r>
                <a:rPr lang="en-ID" sz="1400" b="1" dirty="0" smtClean="0">
                  <a:latin typeface="Bahnschrift" panose="020B0502040204020203" pitchFamily="34" charset="0"/>
                </a:rPr>
                <a:t>) + (</a:t>
              </a:r>
              <a:r>
                <a:rPr lang="en-ID" sz="1400" b="1" dirty="0" err="1" smtClean="0">
                  <a:latin typeface="Bahnschrift" panose="020B0502040204020203" pitchFamily="34" charset="0"/>
                </a:rPr>
                <a:t>PHIe</a:t>
              </a:r>
              <a:r>
                <a:rPr lang="en-ID" sz="1400" b="1" dirty="0" smtClean="0">
                  <a:latin typeface="Bahnschrift" panose="020B0502040204020203" pitchFamily="34" charset="0"/>
                </a:rPr>
                <a:t> * (1-Sxo) * </a:t>
              </a:r>
              <a:r>
                <a:rPr lang="en-ID" sz="1400" b="1" dirty="0" err="1" smtClean="0">
                  <a:latin typeface="Bahnschrift" panose="020B0502040204020203" pitchFamily="34" charset="0"/>
                </a:rPr>
                <a:t>PHINh</a:t>
              </a:r>
              <a:r>
                <a:rPr lang="en-ID" sz="1400" b="1" dirty="0" smtClean="0">
                  <a:latin typeface="Bahnschrift" panose="020B0502040204020203" pitchFamily="34" charset="0"/>
                </a:rPr>
                <a:t>) + (</a:t>
              </a:r>
              <a:r>
                <a:rPr lang="en-ID" sz="1400" b="1" dirty="0" err="1" smtClean="0">
                  <a:latin typeface="Bahnschrift" panose="020B0502040204020203" pitchFamily="34" charset="0"/>
                </a:rPr>
                <a:t>Vsh</a:t>
              </a:r>
              <a:r>
                <a:rPr lang="en-ID" sz="1400" b="1" dirty="0" smtClean="0">
                  <a:latin typeface="Bahnschrift" panose="020B0502040204020203" pitchFamily="34" charset="0"/>
                </a:rPr>
                <a:t> * </a:t>
              </a:r>
              <a:r>
                <a:rPr lang="en-ID" sz="1400" b="1" dirty="0" err="1" smtClean="0">
                  <a:latin typeface="Bahnschrift" panose="020B0502040204020203" pitchFamily="34" charset="0"/>
                </a:rPr>
                <a:t>PHINsh</a:t>
              </a:r>
              <a:r>
                <a:rPr lang="en-ID" sz="1400" b="1" dirty="0" smtClean="0">
                  <a:latin typeface="Bahnschrift" panose="020B0502040204020203" pitchFamily="34" charset="0"/>
                </a:rPr>
                <a:t>) + ((1-Vsh-PHIe) * Sum(Vi * </a:t>
              </a:r>
              <a:r>
                <a:rPr lang="en-ID" sz="1400" b="1" dirty="0" err="1" smtClean="0">
                  <a:latin typeface="Bahnschrift" panose="020B0502040204020203" pitchFamily="34" charset="0"/>
                </a:rPr>
                <a:t>PHINi</a:t>
              </a:r>
              <a:r>
                <a:rPr lang="en-ID" sz="1400" b="1" dirty="0" smtClean="0">
                  <a:latin typeface="Bahnschrift" panose="020B0502040204020203" pitchFamily="34" charset="0"/>
                </a:rPr>
                <a:t>)</a:t>
              </a:r>
            </a:p>
          </p:txBody>
        </p:sp>
      </p:grpSp>
      <p:grpSp>
        <p:nvGrpSpPr>
          <p:cNvPr id="40" name="Group 39"/>
          <p:cNvGrpSpPr/>
          <p:nvPr/>
        </p:nvGrpSpPr>
        <p:grpSpPr>
          <a:xfrm>
            <a:off x="9451604" y="1792972"/>
            <a:ext cx="1645695" cy="3952705"/>
            <a:chOff x="3068408" y="1794917"/>
            <a:chExt cx="1645695" cy="3952705"/>
          </a:xfrm>
        </p:grpSpPr>
        <p:sp>
          <p:nvSpPr>
            <p:cNvPr id="41" name="TextBox 40"/>
            <p:cNvSpPr txBox="1"/>
            <p:nvPr/>
          </p:nvSpPr>
          <p:spPr>
            <a:xfrm>
              <a:off x="3068408" y="1794917"/>
              <a:ext cx="1645695" cy="395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D"/>
            </a:p>
          </p:txBody>
        </p:sp>
        <p:sp>
          <p:nvSpPr>
            <p:cNvPr id="42" name="TextBox 41"/>
            <p:cNvSpPr txBox="1"/>
            <p:nvPr/>
          </p:nvSpPr>
          <p:spPr>
            <a:xfrm>
              <a:off x="3105788" y="1896430"/>
              <a:ext cx="1566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D" b="1" dirty="0" smtClean="0"/>
                <a:t>RHOB LOG</a:t>
              </a:r>
              <a:endParaRPr lang="en-ID" b="1" dirty="0"/>
            </a:p>
          </p:txBody>
        </p:sp>
        <p:sp>
          <p:nvSpPr>
            <p:cNvPr id="43" name="TextBox 42"/>
            <p:cNvSpPr txBox="1"/>
            <p:nvPr/>
          </p:nvSpPr>
          <p:spPr>
            <a:xfrm>
              <a:off x="3105789" y="2468140"/>
              <a:ext cx="156674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D" sz="1400" dirty="0" smtClean="0">
                  <a:latin typeface="Bahnschrift" panose="020B0502040204020203" pitchFamily="34" charset="0"/>
                </a:rPr>
                <a:t>Used for calculating the </a:t>
              </a:r>
              <a:r>
                <a:rPr lang="en-ID" sz="1400" dirty="0" err="1" smtClean="0">
                  <a:latin typeface="Bahnschrift" panose="020B0502040204020203" pitchFamily="34" charset="0"/>
                </a:rPr>
                <a:t>denity</a:t>
              </a:r>
              <a:r>
                <a:rPr lang="en-ID" sz="1400" dirty="0" smtClean="0">
                  <a:latin typeface="Bahnschrift" panose="020B0502040204020203" pitchFamily="34" charset="0"/>
                </a:rPr>
                <a:t> of Formation</a:t>
              </a:r>
              <a:endParaRPr lang="en-ID" sz="1400" dirty="0">
                <a:latin typeface="Bahnschrift" panose="020B0502040204020203" pitchFamily="34" charset="0"/>
              </a:endParaRPr>
            </a:p>
          </p:txBody>
        </p:sp>
        <mc:AlternateContent xmlns:mc="http://schemas.openxmlformats.org/markup-compatibility/2006" xmlns:a14="http://schemas.microsoft.com/office/drawing/2010/main">
          <mc:Choice Requires="a14">
            <p:sp>
              <p:nvSpPr>
                <p:cNvPr id="44" name="TextBox 43"/>
                <p:cNvSpPr txBox="1"/>
                <p:nvPr/>
              </p:nvSpPr>
              <p:spPr>
                <a:xfrm>
                  <a:off x="3105788" y="3920840"/>
                  <a:ext cx="1566749" cy="11089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D" b="1" dirty="0" smtClean="0">
                      <a:latin typeface="Bahnschrift" panose="020B0502040204020203" pitchFamily="34" charset="0"/>
                    </a:rPr>
                    <a:t>FORMULA :</a:t>
                  </a:r>
                </a:p>
                <a:p>
                  <a:endParaRPr lang="en-ID" b="1" dirty="0" smtClean="0">
                    <a:latin typeface="Bahnschrift" panose="020B0502040204020203" pitchFamily="34" charset="0"/>
                  </a:endParaRPr>
                </a:p>
                <a:p>
                  <a:pPr/>
                  <a14:m>
                    <m:oMathPara xmlns:m="http://schemas.openxmlformats.org/officeDocument/2006/math">
                      <m:oMathParaPr>
                        <m:jc m:val="centerGroup"/>
                      </m:oMathParaPr>
                      <m:oMath xmlns:m="http://schemas.openxmlformats.org/officeDocument/2006/math">
                        <m:sSub>
                          <m:sSubPr>
                            <m:ctrlPr>
                              <a:rPr lang="en-ID" b="1" i="1" smtClean="0">
                                <a:latin typeface="Cambria Math" panose="02040503050406030204" pitchFamily="18" charset="0"/>
                              </a:rPr>
                            </m:ctrlPr>
                          </m:sSubPr>
                          <m:e>
                            <m:r>
                              <m:rPr>
                                <m:sty m:val="p"/>
                              </m:rPr>
                              <a:rPr lang="el-GR" b="1" i="1" smtClean="0">
                                <a:latin typeface="Cambria Math" panose="02040503050406030204" pitchFamily="18" charset="0"/>
                              </a:rPr>
                              <m:t>ρ</m:t>
                            </m:r>
                          </m:e>
                          <m:sub>
                            <m:r>
                              <a:rPr lang="en-ID" b="1" i="1" smtClean="0">
                                <a:latin typeface="Cambria Math" panose="02040503050406030204" pitchFamily="18" charset="0"/>
                              </a:rPr>
                              <m:t>𝒆</m:t>
                            </m:r>
                            <m:r>
                              <a:rPr lang="en-ID" b="1" i="1" smtClean="0">
                                <a:latin typeface="Cambria Math" panose="02040503050406030204" pitchFamily="18" charset="0"/>
                              </a:rPr>
                              <m:t> = </m:t>
                            </m:r>
                            <m:r>
                              <a:rPr lang="en-ID" b="1" i="1" smtClean="0">
                                <a:latin typeface="Cambria Math" panose="02040503050406030204" pitchFamily="18" charset="0"/>
                              </a:rPr>
                              <m:t>𝟐</m:t>
                            </m:r>
                            <m:r>
                              <m:rPr>
                                <m:sty m:val="p"/>
                              </m:rPr>
                              <a:rPr lang="el-GR" b="1" i="1" smtClean="0">
                                <a:latin typeface="Cambria Math" panose="02040503050406030204" pitchFamily="18" charset="0"/>
                              </a:rPr>
                              <m:t>ρ</m:t>
                            </m:r>
                            <m:r>
                              <a:rPr lang="en-ID" b="1" i="1" smtClean="0">
                                <a:latin typeface="Cambria Math" panose="02040503050406030204" pitchFamily="18" charset="0"/>
                              </a:rPr>
                              <m:t>𝒃𝒖𝒍𝒌</m:t>
                            </m:r>
                            <m:r>
                              <a:rPr lang="en-ID" b="1" i="1" smtClean="0">
                                <a:latin typeface="Cambria Math" panose="02040503050406030204" pitchFamily="18" charset="0"/>
                              </a:rPr>
                              <m:t> </m:t>
                            </m:r>
                            <m:f>
                              <m:fPr>
                                <m:ctrlPr>
                                  <a:rPr lang="en-ID" b="1" i="1" smtClean="0">
                                    <a:latin typeface="Cambria Math" panose="02040503050406030204" pitchFamily="18" charset="0"/>
                                  </a:rPr>
                                </m:ctrlPr>
                              </m:fPr>
                              <m:num>
                                <m:r>
                                  <a:rPr lang="en-ID" b="1" i="1" smtClean="0">
                                    <a:latin typeface="Cambria Math" panose="02040503050406030204" pitchFamily="18" charset="0"/>
                                  </a:rPr>
                                  <m:t>𝒁</m:t>
                                </m:r>
                              </m:num>
                              <m:den>
                                <m:r>
                                  <a:rPr lang="en-ID" b="1" i="1" smtClean="0">
                                    <a:latin typeface="Cambria Math" panose="02040503050406030204" pitchFamily="18" charset="0"/>
                                  </a:rPr>
                                  <m:t>𝑨</m:t>
                                </m:r>
                              </m:den>
                            </m:f>
                            <m:r>
                              <a:rPr lang="en-ID" b="1" i="1" smtClean="0">
                                <a:latin typeface="Cambria Math" panose="02040503050406030204" pitchFamily="18" charset="0"/>
                              </a:rPr>
                              <m:t>  </m:t>
                            </m:r>
                          </m:sub>
                        </m:sSub>
                      </m:oMath>
                    </m:oMathPara>
                  </a14:m>
                  <a:endParaRPr lang="en-ID" b="1" dirty="0" smtClean="0">
                    <a:latin typeface="Bahnschrift" panose="020B0502040204020203"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105788" y="3920840"/>
                  <a:ext cx="1566749" cy="1108958"/>
                </a:xfrm>
                <a:prstGeom prst="rect">
                  <a:avLst/>
                </a:prstGeom>
                <a:blipFill>
                  <a:blip r:embed="rId7"/>
                  <a:stretch>
                    <a:fillRect l="-3089" t="-2717"/>
                  </a:stretch>
                </a:blipFill>
              </p:spPr>
              <p:txBody>
                <a:bodyPr/>
                <a:lstStyle/>
                <a:p>
                  <a:r>
                    <a:rPr lang="en-ID">
                      <a:noFill/>
                    </a:rPr>
                    <a:t> </a:t>
                  </a:r>
                </a:p>
              </p:txBody>
            </p:sp>
          </mc:Fallback>
        </mc:AlternateContent>
      </p:grpSp>
      <p:sp>
        <p:nvSpPr>
          <p:cNvPr id="45" name="TextBox 44"/>
          <p:cNvSpPr txBox="1"/>
          <p:nvPr/>
        </p:nvSpPr>
        <p:spPr>
          <a:xfrm>
            <a:off x="1205340" y="6121909"/>
            <a:ext cx="3672180" cy="307777"/>
          </a:xfrm>
          <a:prstGeom prst="rect">
            <a:avLst/>
          </a:prstGeom>
          <a:noFill/>
        </p:spPr>
        <p:txBody>
          <a:bodyPr wrap="square" rtlCol="0">
            <a:spAutoFit/>
          </a:bodyPr>
          <a:lstStyle/>
          <a:p>
            <a:r>
              <a:rPr lang="en-ID" sz="1400" b="1" dirty="0" smtClean="0">
                <a:latin typeface="Bahnschrift" panose="020B0502040204020203" pitchFamily="34" charset="0"/>
              </a:rPr>
              <a:t>Source</a:t>
            </a:r>
            <a:r>
              <a:rPr lang="en-ID" sz="1400" dirty="0" smtClean="0">
                <a:latin typeface="Bahnschrift" panose="020B0502040204020203" pitchFamily="34" charset="0"/>
              </a:rPr>
              <a:t> </a:t>
            </a:r>
            <a:r>
              <a:rPr lang="en-ID" sz="1400" dirty="0" smtClean="0">
                <a:latin typeface="Bahnschrift" panose="020B0502040204020203" pitchFamily="34" charset="0"/>
              </a:rPr>
              <a:t>: Crain’s </a:t>
            </a:r>
            <a:r>
              <a:rPr lang="en-ID" sz="1400" dirty="0" err="1" smtClean="0">
                <a:latin typeface="Bahnschrift" panose="020B0502040204020203" pitchFamily="34" charset="0"/>
              </a:rPr>
              <a:t>Petrophysical</a:t>
            </a:r>
            <a:r>
              <a:rPr lang="en-ID" sz="1400" dirty="0" smtClean="0">
                <a:latin typeface="Bahnschrift" panose="020B0502040204020203" pitchFamily="34" charset="0"/>
              </a:rPr>
              <a:t> Handbook</a:t>
            </a:r>
            <a:endParaRPr lang="en-ID" sz="1400" dirty="0">
              <a:latin typeface="Bahnschrift" panose="020B0502040204020203" pitchFamily="34" charset="0"/>
            </a:endParaRPr>
          </a:p>
        </p:txBody>
      </p:sp>
    </p:spTree>
    <p:extLst>
      <p:ext uri="{BB962C8B-B14F-4D97-AF65-F5344CB8AC3E}">
        <p14:creationId xmlns:p14="http://schemas.microsoft.com/office/powerpoint/2010/main" val="2764616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928" y="6437870"/>
            <a:ext cx="9181068" cy="420130"/>
            <a:chOff x="-37072" y="6437870"/>
            <a:chExt cx="9181068" cy="420130"/>
          </a:xfrm>
        </p:grpSpPr>
        <p:sp>
          <p:nvSpPr>
            <p:cNvPr id="6" name="Right Triangle 5"/>
            <p:cNvSpPr/>
            <p:nvPr/>
          </p:nvSpPr>
          <p:spPr>
            <a:xfrm rot="10800000" flipV="1">
              <a:off x="2075930" y="6437870"/>
              <a:ext cx="7068065" cy="420129"/>
            </a:xfrm>
            <a:prstGeom prst="rtTriangle">
              <a:avLst/>
            </a:prstGeom>
            <a:solidFill>
              <a:srgbClr val="1DEB31"/>
            </a:solidFill>
            <a:ln>
              <a:solidFill>
                <a:srgbClr val="1DEB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ight Triangle 6"/>
            <p:cNvSpPr/>
            <p:nvPr/>
          </p:nvSpPr>
          <p:spPr>
            <a:xfrm rot="10800000" flipV="1">
              <a:off x="2166545" y="6623222"/>
              <a:ext cx="6977451" cy="234778"/>
            </a:xfrm>
            <a:prstGeom prst="r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ight Triangle 3"/>
            <p:cNvSpPr/>
            <p:nvPr/>
          </p:nvSpPr>
          <p:spPr>
            <a:xfrm>
              <a:off x="-37072" y="6623222"/>
              <a:ext cx="9138863" cy="23477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1524000" y="743699"/>
            <a:ext cx="9143995" cy="5834"/>
            <a:chOff x="0" y="575422"/>
            <a:chExt cx="9143995" cy="39251"/>
          </a:xfrm>
        </p:grpSpPr>
        <p:cxnSp>
          <p:nvCxnSpPr>
            <p:cNvPr id="24" name="Straight Connector 23"/>
            <p:cNvCxnSpPr/>
            <p:nvPr/>
          </p:nvCxnSpPr>
          <p:spPr>
            <a:xfrm flipV="1">
              <a:off x="0" y="584931"/>
              <a:ext cx="2977978" cy="2974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2977978" y="575422"/>
              <a:ext cx="3319835" cy="5346"/>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V="1">
              <a:off x="6297813" y="582534"/>
              <a:ext cx="2846182" cy="823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1345" y="117051"/>
            <a:ext cx="1076019" cy="538161"/>
          </a:xfrm>
          <a:prstGeom prst="rect">
            <a:avLst/>
          </a:prstGeom>
        </p:spPr>
      </p:pic>
      <p:sp>
        <p:nvSpPr>
          <p:cNvPr id="18" name="TextBox 17"/>
          <p:cNvSpPr txBox="1"/>
          <p:nvPr/>
        </p:nvSpPr>
        <p:spPr>
          <a:xfrm>
            <a:off x="1469270" y="955561"/>
            <a:ext cx="7882550" cy="2139047"/>
          </a:xfrm>
          <a:prstGeom prst="rect">
            <a:avLst/>
          </a:prstGeom>
          <a:noFill/>
        </p:spPr>
        <p:txBody>
          <a:bodyPr wrap="square" rtlCol="0">
            <a:spAutoFit/>
          </a:bodyPr>
          <a:lstStyle/>
          <a:p>
            <a:pPr algn="just">
              <a:spcAft>
                <a:spcPts val="600"/>
              </a:spcAft>
            </a:pPr>
            <a:r>
              <a:rPr lang="en-US" sz="3600" b="1" dirty="0" smtClean="0">
                <a:latin typeface="Bahnschrift Light" panose="020B0502040204020203" pitchFamily="34" charset="0"/>
                <a:cs typeface="Arial" panose="020B0604020202020204" pitchFamily="34" charset="0"/>
              </a:rPr>
              <a:t>Convolutional Neural Network (CNN)</a:t>
            </a:r>
          </a:p>
          <a:p>
            <a:pPr algn="just">
              <a:spcAft>
                <a:spcPts val="600"/>
              </a:spcAft>
            </a:pPr>
            <a:endParaRPr lang="en-ID" b="1" dirty="0">
              <a:latin typeface="Bahnschrift Light" panose="020B0502040204020203" pitchFamily="34" charset="0"/>
            </a:endParaRPr>
          </a:p>
          <a:p>
            <a:pPr algn="just">
              <a:spcAft>
                <a:spcPts val="600"/>
              </a:spcAft>
            </a:pPr>
            <a:endParaRPr lang="en-ID" sz="3200" b="1" dirty="0" smtClean="0">
              <a:latin typeface="Bahnschrift Light" panose="020B0502040204020203" pitchFamily="34" charset="0"/>
              <a:cs typeface="Bahnschrift" panose="020B0502040204020203" charset="0"/>
            </a:endParaRPr>
          </a:p>
          <a:p>
            <a:pPr algn="just">
              <a:spcAft>
                <a:spcPts val="600"/>
              </a:spcAft>
            </a:pPr>
            <a:endParaRPr lang="en-ID" sz="3200" b="1" dirty="0">
              <a:latin typeface="Bahnschrift Light" panose="020B0502040204020203" pitchFamily="34" charset="0"/>
              <a:cs typeface="Bahnschrift" panose="020B0502040204020203" charset="0"/>
            </a:endParaRPr>
          </a:p>
        </p:txBody>
      </p:sp>
      <p:pic>
        <p:nvPicPr>
          <p:cNvPr id="14" name="Picture 13" descr="The overall architecture of the Convolutional Neural Network (CNN)... |  Download Scientific Diagram"/>
          <p:cNvPicPr/>
          <p:nvPr/>
        </p:nvPicPr>
        <p:blipFill>
          <a:blip r:embed="rId4">
            <a:extLst>
              <a:ext uri="{28A0092B-C50C-407E-A947-70E740481C1C}">
                <a14:useLocalDpi xmlns:a14="http://schemas.microsoft.com/office/drawing/2010/main" val="0"/>
              </a:ext>
            </a:extLst>
          </a:blip>
          <a:srcRect/>
          <a:stretch>
            <a:fillRect/>
          </a:stretch>
        </p:blipFill>
        <p:spPr bwMode="auto">
          <a:xfrm>
            <a:off x="1671389" y="1802546"/>
            <a:ext cx="8788143" cy="3669992"/>
          </a:xfrm>
          <a:prstGeom prst="rect">
            <a:avLst/>
          </a:prstGeom>
          <a:ln w="88900" cap="sq" cmpd="thickThin">
            <a:solidFill>
              <a:srgbClr val="000000"/>
            </a:solidFill>
            <a:prstDash val="solid"/>
            <a:miter lim="800000"/>
          </a:ln>
          <a:effectLst>
            <a:innerShdw blurRad="76200">
              <a:srgbClr val="000000"/>
            </a:innerShdw>
          </a:effectLst>
        </p:spPr>
      </p:pic>
      <p:sp>
        <p:nvSpPr>
          <p:cNvPr id="15" name="TextBox 14"/>
          <p:cNvSpPr txBox="1"/>
          <p:nvPr/>
        </p:nvSpPr>
        <p:spPr>
          <a:xfrm>
            <a:off x="4714104" y="-8810"/>
            <a:ext cx="4901680" cy="707886"/>
          </a:xfrm>
          <a:prstGeom prst="rect">
            <a:avLst/>
          </a:prstGeom>
          <a:noFill/>
        </p:spPr>
        <p:txBody>
          <a:bodyPr wrap="square" rtlCol="0">
            <a:spAutoFit/>
          </a:bodyPr>
          <a:lstStyle/>
          <a:p>
            <a:pPr algn="r"/>
            <a:r>
              <a:rPr lang="en-US" sz="4000" dirty="0" smtClean="0">
                <a:latin typeface="Bahnschrift Light Condensed" panose="020B0502040204020203" pitchFamily="34" charset="0"/>
                <a:cs typeface="Times New Roman" panose="02020603050405020304" pitchFamily="18" charset="0"/>
              </a:rPr>
              <a:t>Literature Review</a:t>
            </a:r>
            <a:endParaRPr lang="id-ID" dirty="0">
              <a:latin typeface="Bahnschrift Light Condensed" panose="020B0502040204020203" pitchFamily="34" charset="0"/>
            </a:endParaRPr>
          </a:p>
        </p:txBody>
      </p:sp>
    </p:spTree>
    <p:extLst>
      <p:ext uri="{BB962C8B-B14F-4D97-AF65-F5344CB8AC3E}">
        <p14:creationId xmlns:p14="http://schemas.microsoft.com/office/powerpoint/2010/main" val="1811731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22370</TotalTime>
  <Words>1439</Words>
  <Application>Microsoft Office PowerPoint</Application>
  <PresentationFormat>Widescreen</PresentationFormat>
  <Paragraphs>526</Paragraphs>
  <Slides>30</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맑은 고딕</vt:lpstr>
      <vt:lpstr>Arial</vt:lpstr>
      <vt:lpstr>Bahnschrift</vt:lpstr>
      <vt:lpstr>Bahnschrift Light</vt:lpstr>
      <vt:lpstr>Bahnschrift Light Condensed</vt:lpstr>
      <vt:lpstr>Calibri</vt:lpstr>
      <vt:lpstr>Calibri Light</vt:lpstr>
      <vt:lpstr>Cambria Math</vt:lpstr>
      <vt:lpstr>Futura Bk BT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DELL</dc:creator>
  <cp:lastModifiedBy>Jeremy</cp:lastModifiedBy>
  <cp:revision>423</cp:revision>
  <dcterms:created xsi:type="dcterms:W3CDTF">2019-05-13T11:42:22Z</dcterms:created>
  <dcterms:modified xsi:type="dcterms:W3CDTF">2021-06-03T04:55:00Z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