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6FF"/>
    <a:srgbClr val="203864"/>
    <a:srgbClr val="F7F6F9"/>
    <a:srgbClr val="315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673" y="1083174"/>
            <a:ext cx="793865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673" y="3562849"/>
            <a:ext cx="79386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382" y="1709738"/>
            <a:ext cx="766906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382" y="4589463"/>
            <a:ext cx="766906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1528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3691" y="1841862"/>
            <a:ext cx="8165869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15280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1528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15280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528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(EDA)</a:t>
            </a:r>
            <a:br>
              <a:rPr lang="en-US" dirty="0" smtClean="0"/>
            </a:br>
            <a:r>
              <a:rPr lang="en-US" sz="4800" dirty="0" smtClean="0"/>
              <a:t>Data-Related Job Vacancy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Data Source : jobstreet.com</a:t>
            </a:r>
          </a:p>
          <a:p>
            <a:r>
              <a:rPr lang="en-ID" b="1" dirty="0" smtClean="0"/>
              <a:t>Region : Indonesia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07486" y="5774938"/>
            <a:ext cx="4359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 smtClean="0"/>
              <a:t>   </a:t>
            </a:r>
            <a:r>
              <a:rPr lang="en-ID" sz="2000" dirty="0" smtClean="0"/>
              <a:t>Jeremy Adi Padma </a:t>
            </a:r>
            <a:r>
              <a:rPr lang="en-ID" sz="2000" dirty="0" err="1" smtClean="0"/>
              <a:t>Nagara</a:t>
            </a:r>
            <a:endParaRPr lang="en-ID" sz="2000" dirty="0" smtClean="0"/>
          </a:p>
          <a:p>
            <a:pPr algn="r"/>
            <a:endParaRPr lang="en-ID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395" y="6272949"/>
            <a:ext cx="250691" cy="2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39" y="6550928"/>
            <a:ext cx="268656" cy="2614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6830" y="6234468"/>
            <a:ext cx="4694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smtClean="0"/>
              <a:t>linkedin.com/in/</a:t>
            </a:r>
            <a:r>
              <a:rPr lang="en-ID" sz="1400" dirty="0" err="1" smtClean="0"/>
              <a:t>jeremy-adi</a:t>
            </a:r>
            <a:r>
              <a:rPr lang="en-ID" sz="1400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8810" y="6515204"/>
            <a:ext cx="4694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smtClean="0"/>
              <a:t>github.com/Jeremy-Adi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129" y="1005180"/>
            <a:ext cx="8623663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Flow Chart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3214688" y="0"/>
            <a:ext cx="1700212" cy="6858000"/>
          </a:xfrm>
          <a:prstGeom prst="rect">
            <a:avLst/>
          </a:prstGeom>
          <a:solidFill>
            <a:srgbClr val="D4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658609"/>
            <a:ext cx="9375775" cy="2919403"/>
          </a:xfr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457558" y="0"/>
            <a:ext cx="12877115" cy="6858000"/>
            <a:chOff x="-457558" y="0"/>
            <a:chExt cx="12877115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7119" y="3448228"/>
              <a:ext cx="8942845" cy="3371195"/>
              <a:chOff x="1604210" y="222072"/>
              <a:chExt cx="10172057" cy="372428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4210" y="1869883"/>
                <a:ext cx="2774697" cy="170750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2548" y="222072"/>
                <a:ext cx="10043719" cy="3724286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5215" y="3597386"/>
              <a:ext cx="2582195" cy="25127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949" y="608468"/>
              <a:ext cx="2630832" cy="25926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208" y="610771"/>
              <a:ext cx="3274442" cy="23398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585" y="601353"/>
              <a:ext cx="3538516" cy="25077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8126" y="1732626"/>
              <a:ext cx="2066613" cy="1436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5" name="Group 34"/>
            <p:cNvGrpSpPr/>
            <p:nvPr/>
          </p:nvGrpSpPr>
          <p:grpSpPr>
            <a:xfrm>
              <a:off x="-8020" y="0"/>
              <a:ext cx="12200020" cy="6858000"/>
              <a:chOff x="-8020" y="0"/>
              <a:chExt cx="12200020" cy="6858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56148" y="0"/>
                <a:ext cx="0" cy="6825916"/>
              </a:xfrm>
              <a:prstGeom prst="line">
                <a:avLst/>
              </a:prstGeom>
              <a:ln w="139700">
                <a:solidFill>
                  <a:srgbClr val="20386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106" y="6796112"/>
                <a:ext cx="12151894" cy="0"/>
              </a:xfrm>
              <a:prstGeom prst="line">
                <a:avLst/>
              </a:prstGeom>
              <a:ln w="139700">
                <a:solidFill>
                  <a:srgbClr val="20386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-8020" y="66449"/>
                <a:ext cx="12200020" cy="0"/>
              </a:xfrm>
              <a:prstGeom prst="line">
                <a:avLst/>
              </a:prstGeom>
              <a:ln w="139700">
                <a:solidFill>
                  <a:srgbClr val="20386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2127826" y="66449"/>
                <a:ext cx="0" cy="6791551"/>
              </a:xfrm>
              <a:prstGeom prst="line">
                <a:avLst/>
              </a:prstGeom>
              <a:ln w="139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>
            <a:xfrm>
              <a:off x="56148" y="66449"/>
              <a:ext cx="1963138" cy="1217819"/>
            </a:xfrm>
            <a:prstGeom prst="rect">
              <a:avLst/>
            </a:prstGeom>
            <a:noFill/>
            <a:ln w="28575">
              <a:solidFill>
                <a:srgbClr val="2038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sz="4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724" y="386697"/>
              <a:ext cx="21272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800" b="1" dirty="0" smtClean="0"/>
                <a:t>501</a:t>
              </a:r>
              <a:endParaRPr lang="en-ID" sz="4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57558" y="108183"/>
              <a:ext cx="2127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b="1" dirty="0" smtClean="0"/>
                <a:t>Total Data</a:t>
              </a:r>
              <a:endParaRPr lang="en-ID" sz="14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169" y="1284267"/>
              <a:ext cx="1963138" cy="2052491"/>
            </a:xfrm>
            <a:prstGeom prst="rect">
              <a:avLst/>
            </a:prstGeom>
            <a:noFill/>
            <a:ln w="28575">
              <a:solidFill>
                <a:srgbClr val="2038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sz="4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37618" y="116982"/>
              <a:ext cx="2127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b="1" dirty="0" smtClean="0"/>
                <a:t>Salary Related</a:t>
              </a:r>
              <a:endParaRPr lang="en-ID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702" y="1316602"/>
              <a:ext cx="2127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b="1" dirty="0" smtClean="0"/>
                <a:t>Job Type Distribution</a:t>
              </a:r>
              <a:endParaRPr lang="en-ID" sz="14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531051" y="617395"/>
              <a:ext cx="0" cy="2616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244798" y="593333"/>
              <a:ext cx="0" cy="5892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70722" y="424759"/>
              <a:ext cx="12946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4320" y="1619893"/>
              <a:ext cx="12946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292327" y="135995"/>
              <a:ext cx="2127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b="1" dirty="0" smtClean="0"/>
                <a:t>Skills Related</a:t>
              </a:r>
              <a:endParaRPr lang="en-ID" sz="1400" b="1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0764253" y="432781"/>
              <a:ext cx="11595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50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3034597" cy="6858000"/>
            <a:chOff x="0" y="0"/>
            <a:chExt cx="13034597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F6FF"/>
            </a:solidFill>
            <a:ln w="28575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60" y="604261"/>
              <a:ext cx="3703672" cy="26776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366" y="624107"/>
              <a:ext cx="3257999" cy="27456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26" y="3401890"/>
              <a:ext cx="6495314" cy="32541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35" y="3885693"/>
              <a:ext cx="1949965" cy="27916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5764" y="3879273"/>
              <a:ext cx="1933962" cy="27687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59834" y="42642"/>
              <a:ext cx="12132166" cy="6773018"/>
            </a:xfrm>
            <a:prstGeom prst="rect">
              <a:avLst/>
            </a:prstGeom>
            <a:noFill/>
            <a:ln w="1397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559676" y="624107"/>
              <a:ext cx="0" cy="5892845"/>
            </a:xfrm>
            <a:prstGeom prst="line">
              <a:avLst/>
            </a:prstGeom>
            <a:ln w="28575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15832" y="3400912"/>
              <a:ext cx="2127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 smtClean="0"/>
                <a:t>Common Keyword</a:t>
              </a:r>
              <a:endParaRPr lang="en-ID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136549" y="3812082"/>
              <a:ext cx="19018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0179" y="182998"/>
              <a:ext cx="384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b="1" dirty="0" smtClean="0"/>
                <a:t>Uploaded Time vs Number of Job</a:t>
              </a:r>
              <a:endParaRPr lang="en-ID" b="1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69019" y="546039"/>
              <a:ext cx="348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277372" y="191020"/>
              <a:ext cx="384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b="1" dirty="0" smtClean="0"/>
                <a:t>Salary Prediction</a:t>
              </a:r>
              <a:endParaRPr lang="en-ID" b="1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0186737" y="538626"/>
              <a:ext cx="18537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804535" y="705853"/>
              <a:ext cx="5230062" cy="1316911"/>
              <a:chOff x="7804535" y="705853"/>
              <a:chExt cx="5230062" cy="13169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804535" y="705853"/>
                <a:ext cx="4063107" cy="1316911"/>
              </a:xfrm>
              <a:prstGeom prst="rect">
                <a:avLst/>
              </a:prstGeom>
              <a:noFill/>
              <a:ln w="28575">
                <a:solidFill>
                  <a:srgbClr val="20386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/>
                  <a:t>IDR</a:t>
                </a:r>
                <a:r>
                  <a:rPr lang="en-ID" sz="4000" dirty="0" smtClean="0"/>
                  <a:t> </a:t>
                </a:r>
                <a:r>
                  <a:rPr lang="en-ID" sz="4800" dirty="0" smtClean="0"/>
                  <a:t>7.04 M</a:t>
                </a:r>
                <a:r>
                  <a:rPr lang="en-ID" sz="1400" dirty="0" smtClean="0"/>
                  <a:t>/month</a:t>
                </a:r>
                <a:endParaRPr lang="en-ID" sz="4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52255" y="728430"/>
                <a:ext cx="38419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400" b="1" dirty="0" smtClean="0"/>
                  <a:t>Entry-Level</a:t>
                </a:r>
                <a:endParaRPr lang="en-ID" sz="1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192636" y="1740367"/>
                <a:ext cx="3841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200" b="1" dirty="0" smtClean="0"/>
                  <a:t>Based on Random Forest Prediction</a:t>
                </a:r>
                <a:endParaRPr lang="en-ID" sz="1200" b="1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765703" y="2167015"/>
              <a:ext cx="3595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 smtClean="0"/>
                <a:t>Salary Basic Stats </a:t>
              </a:r>
              <a:r>
                <a:rPr lang="en-ID" sz="1200" b="1" dirty="0" smtClean="0"/>
                <a:t>(Million IDR)</a:t>
              </a:r>
              <a:endParaRPr lang="en-ID" b="1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44856" y="2536620"/>
              <a:ext cx="27538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19244"/>
              </p:ext>
            </p:extLst>
          </p:nvPr>
        </p:nvGraphicFramePr>
        <p:xfrm>
          <a:off x="7810690" y="2777584"/>
          <a:ext cx="4133275" cy="564372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26655">
                  <a:extLst>
                    <a:ext uri="{9D8B030D-6E8A-4147-A177-3AD203B41FA5}">
                      <a16:colId xmlns:a16="http://schemas.microsoft.com/office/drawing/2014/main" val="2416730933"/>
                    </a:ext>
                  </a:extLst>
                </a:gridCol>
                <a:gridCol w="826655">
                  <a:extLst>
                    <a:ext uri="{9D8B030D-6E8A-4147-A177-3AD203B41FA5}">
                      <a16:colId xmlns:a16="http://schemas.microsoft.com/office/drawing/2014/main" val="1559332811"/>
                    </a:ext>
                  </a:extLst>
                </a:gridCol>
                <a:gridCol w="826655">
                  <a:extLst>
                    <a:ext uri="{9D8B030D-6E8A-4147-A177-3AD203B41FA5}">
                      <a16:colId xmlns:a16="http://schemas.microsoft.com/office/drawing/2014/main" val="2969336321"/>
                    </a:ext>
                  </a:extLst>
                </a:gridCol>
                <a:gridCol w="826655">
                  <a:extLst>
                    <a:ext uri="{9D8B030D-6E8A-4147-A177-3AD203B41FA5}">
                      <a16:colId xmlns:a16="http://schemas.microsoft.com/office/drawing/2014/main" val="2533065216"/>
                    </a:ext>
                  </a:extLst>
                </a:gridCol>
                <a:gridCol w="826655">
                  <a:extLst>
                    <a:ext uri="{9D8B030D-6E8A-4147-A177-3AD203B41FA5}">
                      <a16:colId xmlns:a16="http://schemas.microsoft.com/office/drawing/2014/main" val="3931746155"/>
                    </a:ext>
                  </a:extLst>
                </a:gridCol>
              </a:tblGrid>
              <a:tr h="279127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MIN</a:t>
                      </a:r>
                      <a:endParaRPr lang="en-ID" sz="1400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10%</a:t>
                      </a:r>
                      <a:endParaRPr lang="en-ID" sz="1400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MEDIAN</a:t>
                      </a:r>
                      <a:endParaRPr lang="en-ID" sz="1400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90%</a:t>
                      </a:r>
                      <a:endParaRPr lang="en-ID" sz="1400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MAX</a:t>
                      </a:r>
                      <a:endParaRPr lang="en-ID" sz="1400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31172560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 smtClean="0"/>
                        <a:t>3</a:t>
                      </a:r>
                      <a:endParaRPr lang="en-ID" sz="1400" b="1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 smtClean="0"/>
                        <a:t>4.615</a:t>
                      </a:r>
                      <a:endParaRPr lang="en-ID" sz="1400" b="1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 smtClean="0"/>
                        <a:t>6.95</a:t>
                      </a:r>
                      <a:endParaRPr lang="en-ID" sz="1400" b="1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 smtClean="0"/>
                        <a:t>12</a:t>
                      </a:r>
                      <a:endParaRPr lang="en-ID" sz="1400" b="1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 smtClean="0"/>
                        <a:t>15</a:t>
                      </a:r>
                      <a:endParaRPr lang="en-ID" sz="1400" b="1" dirty="0"/>
                    </a:p>
                  </a:txBody>
                  <a:tcPr marL="68826" marR="68826" marT="34413" marB="34413"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91934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F006736-3048-784E-86FF-CB85D0254A07}" vid="{5E089020-7CAC-9343-844C-9AAB7A27E5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Business-Inteligence-PowerPoint-Template</Template>
  <TotalTime>968</TotalTime>
  <Words>69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Office Theme</vt:lpstr>
      <vt:lpstr>Analysis (EDA) Data-Related Job Vacancy</vt:lpstr>
      <vt:lpstr>Flow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(EDA) Data-Related Job Vacancy</dc:title>
  <dc:creator>Jeremy</dc:creator>
  <cp:lastModifiedBy>Jeremy</cp:lastModifiedBy>
  <cp:revision>35</cp:revision>
  <dcterms:created xsi:type="dcterms:W3CDTF">2021-06-01T07:35:25Z</dcterms:created>
  <dcterms:modified xsi:type="dcterms:W3CDTF">2021-06-02T13:47:34Z</dcterms:modified>
</cp:coreProperties>
</file>