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87997393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87997393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87997393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87997393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87997393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87997393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e4a45a402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e4a45a402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e4a45a402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e4a45a402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87997393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87997393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207" b="1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Strengths:</a:t>
            </a:r>
            <a:endParaRPr sz="1207" b="1" u="sng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5276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8"/>
              <a:buFont typeface="Lato"/>
              <a:buAutoNum type="arabicPeriod"/>
            </a:pPr>
            <a:r>
              <a:rPr lang="en-GB" sz="1207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The model correctly predicts the outcome 90% of the time.  (High Accuracy= 0.90)</a:t>
            </a:r>
            <a:endParaRPr sz="1207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527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8"/>
              <a:buFont typeface="Lato"/>
              <a:buAutoNum type="arabicPeriod"/>
            </a:pPr>
            <a:r>
              <a:rPr lang="en-GB" sz="1207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The precision score of 0.93 for the False class suggests that when the model predicted the outcome to be False, it was accurate 93% of the time.</a:t>
            </a:r>
            <a:endParaRPr sz="1207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527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8"/>
              <a:buFont typeface="Lato"/>
              <a:buAutoNum type="arabicPeriod"/>
            </a:pPr>
            <a:r>
              <a:rPr lang="en-GB" sz="1207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The recall score of 0.95 for the False class indicates that the model correctly identified 95% of all the actual False cases.</a:t>
            </a:r>
            <a:endParaRPr sz="1207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endParaRPr sz="1207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e4a45a402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e4a45a402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84" name="Google Shape;84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3">
  <p:cSld name="TITLE_AND_BODY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4" descr="offset_comp_343059.jpg"/>
          <p:cNvPicPr preferRelativeResize="0"/>
          <p:nvPr/>
        </p:nvPicPr>
        <p:blipFill rotWithShape="1">
          <a:blip r:embed="rId2">
            <a:alphaModFix amt="80000"/>
          </a:blip>
          <a:srcRect l="30474" t="11955" r="30474" b="25870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name="adj" fmla="val 50343"/>
            </a:avLst>
          </a:prstGeom>
          <a:noFill/>
          <a:ln>
            <a:noFill/>
          </a:ln>
        </p:spPr>
      </p:pic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9" name="Google Shape;109;p14">
            <a:hlinkClick r:id="rId3" action="ppaction://hlinksldjump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>
            <a:hlinkClick r:id="rId3" action="ppaction://hlinksldjump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>
            <a:hlinkClick r:id="rId3" action="ppaction://hlinksldjump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>
            <a:hlinkClick r:id="rId3" action="ppaction://hlinksldjump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14" name="Google Shape;114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1">
  <p:cSld name="TITLE_AND_BODY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5">
            <a:hlinkClick r:id="rId2" action="ppaction://hlinksldjump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>
            <a:hlinkClick r:id="rId2" action="ppaction://hlinksldjump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>
            <a:hlinkClick r:id="rId2" action="ppaction://hlinksldjump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>
            <a:hlinkClick r:id="rId2" action="ppaction://hlinksldjump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25" name="Google Shape;125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15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2">
  <p:cSld name="TITLE_AND_BODY_2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>
            <a:hlinkClick r:id="rId2" action="ppaction://hlinksldjump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>
            <a:hlinkClick r:id="rId2" action="ppaction://hlinksldjump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>
            <a:hlinkClick r:id="rId2" action="ppaction://hlinksldjump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>
            <a:hlinkClick r:id="rId2" action="ppaction://hlinksldjump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7" name="Google Shape;137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6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1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>
            <a:spLocks noGrp="1"/>
          </p:cNvSpPr>
          <p:nvPr>
            <p:ph type="ctrTitle"/>
          </p:nvPr>
        </p:nvSpPr>
        <p:spPr>
          <a:xfrm>
            <a:off x="354075" y="3714100"/>
            <a:ext cx="76881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80">
                <a:solidFill>
                  <a:srgbClr val="FFFFFF"/>
                </a:solidFill>
                <a:highlight>
                  <a:srgbClr val="EB5600"/>
                </a:highlight>
              </a:rPr>
              <a:t>Ecommerce Purchase Prediction</a:t>
            </a:r>
            <a:endParaRPr sz="2880">
              <a:solidFill>
                <a:srgbClr val="FFFFFF"/>
              </a:solidFill>
              <a:highlight>
                <a:srgbClr val="EB5600"/>
              </a:highlight>
            </a:endParaRPr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1"/>
          </p:nvPr>
        </p:nvSpPr>
        <p:spPr>
          <a:xfrm>
            <a:off x="286877" y="438567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Presented by Jeremy Alekai Stewart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body" idx="1"/>
          </p:nvPr>
        </p:nvSpPr>
        <p:spPr>
          <a:xfrm>
            <a:off x="729450" y="1251176"/>
            <a:ext cx="7688700" cy="30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Client is an ecommerce company that wants to increase their sales revenue by targeting customers who are more likely to make a purchase.</a:t>
            </a:r>
            <a:endParaRPr sz="19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9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900" b="1" dirty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Problem Statement:</a:t>
            </a:r>
            <a:endParaRPr sz="1900" b="1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Failure to identify which customers are more likely to make a purchase based on their purchase </a:t>
            </a:r>
            <a:r>
              <a:rPr lang="en-GB" sz="1900" dirty="0" err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behavior</a:t>
            </a:r>
            <a:r>
              <a:rPr lang="en-GB" sz="1900" dirty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. i.e. behaviour on the website.</a:t>
            </a:r>
            <a:endParaRPr sz="19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500"/>
              </a:spcBef>
              <a:spcAft>
                <a:spcPts val="1200"/>
              </a:spcAft>
              <a:buSzPts val="275"/>
              <a:buNone/>
            </a:pPr>
            <a:endParaRPr sz="2100" b="1" u="sng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 brief introduction to the dataset used</a:t>
            </a:r>
            <a:endParaRPr sz="300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1"/>
          </p:nvPr>
        </p:nvSpPr>
        <p:spPr>
          <a:xfrm>
            <a:off x="729450" y="997528"/>
            <a:ext cx="7688700" cy="2511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95000"/>
              </a:lnSpc>
              <a:spcBef>
                <a:spcPts val="1500"/>
              </a:spcBef>
              <a:buSzPts val="770"/>
              <a:buNone/>
            </a:pPr>
            <a:r>
              <a:rPr lang="en-US" sz="1200" dirty="0">
                <a:highlight>
                  <a:srgbClr val="F7F7F8"/>
                </a:highlight>
              </a:rPr>
              <a:t>This dataset contains the online shoppers' behaviors and intentions from a leading Brazilian e-commerce company. The dataset consists of 12,330 online sessions from their website.</a:t>
            </a:r>
            <a:r>
              <a:rPr lang="en-US" dirty="0">
                <a:highlight>
                  <a:srgbClr val="F7F7F8"/>
                </a:highlight>
              </a:rPr>
              <a:t> 84.5% (10,422) didn’t purchase anything and the 15.5 % (1908) purchased one or more items.</a:t>
            </a:r>
            <a:endParaRPr lang="en-US" sz="12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770"/>
              <a:buNone/>
            </a:pPr>
            <a:r>
              <a:rPr lang="en-US" sz="1200" dirty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Some of the data categories used in this analysis include: </a:t>
            </a:r>
          </a:p>
          <a:p>
            <a:pPr marL="0" lvl="0" indent="0" algn="l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770"/>
              <a:buNone/>
            </a:pPr>
            <a:endParaRPr lang="en-US" sz="12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770"/>
              <a:buNone/>
            </a:pPr>
            <a:endParaRPr lang="en-US" sz="12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770"/>
              <a:buNone/>
            </a:pPr>
            <a:endParaRPr lang="en-US" sz="12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770"/>
              <a:buNone/>
            </a:pPr>
            <a:endParaRPr lang="en-US" sz="1200" u="sng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770"/>
              <a:buNone/>
            </a:pPr>
            <a:r>
              <a:rPr lang="en-US" sz="1200" u="sng" dirty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Target/Goal: </a:t>
            </a:r>
          </a:p>
          <a:p>
            <a:pPr marL="0" lvl="0" indent="0" algn="l" rtl="0">
              <a:lnSpc>
                <a:spcPct val="95000"/>
              </a:lnSpc>
              <a:spcBef>
                <a:spcPts val="1500"/>
              </a:spcBef>
              <a:spcAft>
                <a:spcPts val="1500"/>
              </a:spcAft>
              <a:buSzPts val="770"/>
              <a:buNone/>
            </a:pPr>
            <a:r>
              <a:rPr lang="en-US" sz="1200" dirty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Determine what factors influence the customer’s ability to make a purchase.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D255F6-6E57-DDF5-6F17-75B4ACE21BEC}"/>
              </a:ext>
            </a:extLst>
          </p:cNvPr>
          <p:cNvSpPr txBox="1"/>
          <p:nvPr/>
        </p:nvSpPr>
        <p:spPr>
          <a:xfrm>
            <a:off x="1335231" y="2229663"/>
            <a:ext cx="6473537" cy="21621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70"/>
              <a:buAutoNum type="arabicPeriod"/>
            </a:pPr>
            <a:r>
              <a:rPr lang="en-US" sz="1200" dirty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Customer location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70"/>
              <a:buAutoNum type="arabicPeriod"/>
            </a:pPr>
            <a:r>
              <a:rPr lang="en-US" sz="1200" dirty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Type of visitor 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70"/>
              <a:buAutoNum type="arabicPeriod"/>
            </a:pPr>
            <a:r>
              <a:rPr lang="en-US" sz="1200" dirty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Type of browser used 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70"/>
              <a:buAutoNum type="arabicPeriod"/>
            </a:pPr>
            <a:r>
              <a:rPr lang="en-US" sz="1200" dirty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day of the week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70"/>
              <a:buAutoNum type="arabicPeriod"/>
            </a:pPr>
            <a:endParaRPr lang="en-US" sz="12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70"/>
              <a:buAutoNum type="arabicPeriod"/>
            </a:pPr>
            <a:endParaRPr lang="en-US" sz="12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70"/>
              <a:buAutoNum type="arabicPeriod"/>
            </a:pPr>
            <a:r>
              <a:rPr lang="en-US" sz="1200" dirty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revenue 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70"/>
              <a:buAutoNum type="arabicPeriod"/>
            </a:pPr>
            <a:r>
              <a:rPr lang="en-US" sz="1200" dirty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amount of time spent on a page etc.</a:t>
            </a:r>
          </a:p>
          <a:p>
            <a:endParaRPr lang="en-UG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Visual 1 - Relationship Between Website Visitors and Revenue</a:t>
            </a:r>
            <a:endParaRPr sz="3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6102900" y="1332525"/>
            <a:ext cx="25719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Findings: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Returning visitors are more likely to make a purchase and they return because of quality goods and services..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Insight: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Emphasis on in-app advertisement because returning visitors are the one that are most likely to make a purchase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50" y="1625675"/>
            <a:ext cx="5379599" cy="31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Visual 2 - Relationship Between Month, Revenue and Special/Public Holidays</a:t>
            </a:r>
            <a:endParaRPr sz="3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6354434" y="1410970"/>
            <a:ext cx="2571900" cy="373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latin typeface="Lato"/>
                <a:ea typeface="Lato"/>
                <a:cs typeface="Lato"/>
                <a:sym typeface="Lato"/>
              </a:rPr>
              <a:t>Findings:</a:t>
            </a:r>
            <a:endParaRPr sz="11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100"/>
              <a:buFont typeface="Roboto"/>
              <a:buAutoNum type="arabicPeriod"/>
            </a:pPr>
            <a:r>
              <a:rPr lang="en-GB" sz="1100" dirty="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Certain months, such as November and October, appear to have higher sales than other months.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100"/>
              <a:buFont typeface="Roboto"/>
              <a:buAutoNum type="arabicPeriod"/>
            </a:pPr>
            <a:endParaRPr sz="11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100"/>
              <a:buFont typeface="Roboto"/>
              <a:buAutoNum type="arabicPeriod"/>
            </a:pPr>
            <a:r>
              <a:rPr lang="en-GB" sz="1100" dirty="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Visitors who visit the website on special days  are more likely to make a purchase.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latin typeface="Lato"/>
                <a:ea typeface="Lato"/>
                <a:cs typeface="Lato"/>
                <a:sym typeface="Lato"/>
              </a:rPr>
              <a:t>Insight:</a:t>
            </a:r>
            <a:endParaRPr sz="11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Lato"/>
              <a:buAutoNum type="arabicPeriod"/>
            </a:pPr>
            <a:r>
              <a:rPr lang="en-GB" sz="1100" dirty="0">
                <a:latin typeface="Lato"/>
                <a:ea typeface="Lato"/>
                <a:cs typeface="Lato"/>
                <a:sym typeface="Lato"/>
              </a:rPr>
              <a:t>Timing marketing and promotions around high-sales months could drive sales. 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eriod"/>
            </a:pPr>
            <a:r>
              <a:rPr lang="en-GB" sz="1100" dirty="0">
                <a:latin typeface="Lato"/>
                <a:ea typeface="Lato"/>
                <a:cs typeface="Lato"/>
                <a:sym typeface="Lato"/>
              </a:rPr>
              <a:t>Creating targeted campaigns and promotions around special days could lead to increased sales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4044"/>
            <a:ext cx="6102900" cy="3305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520375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 dirty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Visual 2 - Feature Importance </a:t>
            </a:r>
            <a:endParaRPr sz="30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6407700" y="1093535"/>
            <a:ext cx="2571900" cy="400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Findings: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b="1" dirty="0">
              <a:solidFill>
                <a:schemeClr val="accent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All the below play a vital role in customers purchasing an item</a:t>
            </a:r>
          </a:p>
          <a:p>
            <a:endParaRPr sz="1200" b="1" dirty="0">
              <a:solidFill>
                <a:schemeClr val="accent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100"/>
              <a:buFont typeface="Roboto"/>
              <a:buAutoNum type="arabicPeriod"/>
            </a:pP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No.of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pages visited,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100"/>
              <a:buFont typeface="Roboto"/>
              <a:buAutoNum type="arabicPeriod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How quick someone leaves the page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100"/>
              <a:buFont typeface="Roboto"/>
              <a:buAutoNum type="arabicPeriod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Amount of time spent on a product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Insight:</a:t>
            </a:r>
            <a:endParaRPr sz="1200" b="1" dirty="0">
              <a:solidFill>
                <a:schemeClr val="accent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Lato"/>
              <a:buAutoNum type="arabicPeriod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Focus on the highly ranking features during development. </a:t>
            </a:r>
          </a:p>
          <a:p>
            <a:pPr marL="158750" lvl="8">
              <a:spcBef>
                <a:spcPts val="1200"/>
              </a:spcBef>
              <a:buSzPts val="1100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UI – prevent frequent exit rates and increase page values hence retention on the site.</a:t>
            </a:r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00" y="1412475"/>
            <a:ext cx="5882199" cy="365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727800" y="6923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Strengths and limitations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729325" y="1425850"/>
            <a:ext cx="3774300" cy="291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b="1" u="sng" dirty="0"/>
              <a:t>Strengths:</a:t>
            </a:r>
            <a:endParaRPr sz="1207" b="1" u="sng" dirty="0"/>
          </a:p>
          <a:p>
            <a:pPr marL="457200" lvl="0" indent="-305276" algn="l" rtl="0">
              <a:spcBef>
                <a:spcPts val="1200"/>
              </a:spcBef>
              <a:spcAft>
                <a:spcPts val="0"/>
              </a:spcAft>
              <a:buSzPts val="1208"/>
              <a:buAutoNum type="arabicPeriod"/>
            </a:pPr>
            <a:r>
              <a:rPr lang="en-GB" sz="1207" dirty="0"/>
              <a:t>The model has a high accuracy in predicting when a customer is not going to purchase an item. </a:t>
            </a:r>
            <a:endParaRPr sz="1207" dirty="0"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2"/>
          </p:nvPr>
        </p:nvSpPr>
        <p:spPr>
          <a:xfrm>
            <a:off x="4643600" y="1425800"/>
            <a:ext cx="3774300" cy="29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112" b="1" u="sng" dirty="0"/>
              <a:t>Limitations:</a:t>
            </a:r>
            <a:endParaRPr sz="1112" b="1" u="sng" dirty="0"/>
          </a:p>
          <a:p>
            <a:pPr marL="457200" lvl="0" indent="-29924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13"/>
              <a:buAutoNum type="arabicPeriod"/>
            </a:pPr>
            <a:r>
              <a:rPr lang="en-US" sz="1112" dirty="0"/>
              <a:t>The model has a low accuracy in predicting when a customer is going to purchase an item. Though this can be improved upon.</a:t>
            </a:r>
            <a:endParaRPr sz="1112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1"/>
          </p:nvPr>
        </p:nvSpPr>
        <p:spPr>
          <a:xfrm>
            <a:off x="729450" y="1372500"/>
            <a:ext cx="7688700" cy="2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Emphasis on in-app advertisement because returning visitors are the one that are most likely to make a purchase.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Timing marketing and promotions around high-sales months could drive sales. 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Creating targeted campaigns and promotions around special days could lead to increased sales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531</Words>
  <Application>Microsoft Office PowerPoint</Application>
  <PresentationFormat>On-screen Show (16:9)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Roboto</vt:lpstr>
      <vt:lpstr>Montserrat</vt:lpstr>
      <vt:lpstr>Lato</vt:lpstr>
      <vt:lpstr>Raleway</vt:lpstr>
      <vt:lpstr>Arial</vt:lpstr>
      <vt:lpstr>Streamline</vt:lpstr>
      <vt:lpstr>Ecommerce Purchase Prediction</vt:lpstr>
      <vt:lpstr>Introduction</vt:lpstr>
      <vt:lpstr>A brief introduction to the dataset used</vt:lpstr>
      <vt:lpstr>Visual 1 - Relationship Between Website Visitors and Revenue</vt:lpstr>
      <vt:lpstr>Visual 2 - Relationship Between Month, Revenue and Special/Public Holidays</vt:lpstr>
      <vt:lpstr>Visual 2 - Feature Importance </vt:lpstr>
      <vt:lpstr>Strengths and limitations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Purchase Prediction</dc:title>
  <dc:creator>HP Station</dc:creator>
  <cp:lastModifiedBy>ECONI</cp:lastModifiedBy>
  <cp:revision>8</cp:revision>
  <dcterms:modified xsi:type="dcterms:W3CDTF">2023-04-19T15:22:27Z</dcterms:modified>
</cp:coreProperties>
</file>