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La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e4a45a40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e4a45a40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e4a45a40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e4a45a40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852"/>
              <a:buFont typeface="Arial"/>
              <a:buNone/>
            </a:pPr>
            <a:r>
              <a:rPr b="1" lang="en-GB" sz="1207" u="sng">
                <a:solidFill>
                  <a:srgbClr val="595959"/>
                </a:solidFill>
                <a:latin typeface="Lato"/>
                <a:ea typeface="Lato"/>
                <a:cs typeface="Lato"/>
                <a:sym typeface="Lato"/>
              </a:rPr>
              <a:t>Strengths:</a:t>
            </a:r>
            <a:endParaRPr b="1" sz="1207" u="sng">
              <a:solidFill>
                <a:srgbClr val="595959"/>
              </a:solidFill>
              <a:latin typeface="Lato"/>
              <a:ea typeface="Lato"/>
              <a:cs typeface="Lato"/>
              <a:sym typeface="Lato"/>
            </a:endParaRPr>
          </a:p>
          <a:p>
            <a:pPr indent="-305276" lvl="0" marL="457200" rtl="0" algn="l">
              <a:lnSpc>
                <a:spcPct val="115000"/>
              </a:lnSpc>
              <a:spcBef>
                <a:spcPts val="1200"/>
              </a:spcBef>
              <a:spcAft>
                <a:spcPts val="0"/>
              </a:spcAft>
              <a:buClr>
                <a:srgbClr val="595959"/>
              </a:buClr>
              <a:buSzPts val="1208"/>
              <a:buFont typeface="Lato"/>
              <a:buAutoNum type="arabicPeriod"/>
            </a:pPr>
            <a:r>
              <a:rPr lang="en-GB" sz="1207">
                <a:solidFill>
                  <a:srgbClr val="595959"/>
                </a:solidFill>
                <a:latin typeface="Lato"/>
                <a:ea typeface="Lato"/>
                <a:cs typeface="Lato"/>
                <a:sym typeface="Lato"/>
              </a:rPr>
              <a:t>The model correctly predicts the outcome 90% of the time.  (High Accuracy= 0.90)</a:t>
            </a:r>
            <a:endParaRPr sz="1207">
              <a:solidFill>
                <a:srgbClr val="595959"/>
              </a:solidFill>
              <a:latin typeface="Lato"/>
              <a:ea typeface="Lato"/>
              <a:cs typeface="Lato"/>
              <a:sym typeface="Lato"/>
            </a:endParaRPr>
          </a:p>
          <a:p>
            <a:pPr indent="-305276" lvl="0" marL="457200" rtl="0" algn="l">
              <a:lnSpc>
                <a:spcPct val="115000"/>
              </a:lnSpc>
              <a:spcBef>
                <a:spcPts val="0"/>
              </a:spcBef>
              <a:spcAft>
                <a:spcPts val="0"/>
              </a:spcAft>
              <a:buClr>
                <a:srgbClr val="595959"/>
              </a:buClr>
              <a:buSzPts val="1208"/>
              <a:buFont typeface="Lato"/>
              <a:buAutoNum type="arabicPeriod"/>
            </a:pPr>
            <a:r>
              <a:rPr lang="en-GB" sz="1207">
                <a:solidFill>
                  <a:srgbClr val="595959"/>
                </a:solidFill>
                <a:latin typeface="Lato"/>
                <a:ea typeface="Lato"/>
                <a:cs typeface="Lato"/>
                <a:sym typeface="Lato"/>
              </a:rPr>
              <a:t>The precision score of 0.93 for the False class suggests that when the model predicted the outcome to be False, it was accurate 93% of the time.</a:t>
            </a:r>
            <a:endParaRPr sz="1207">
              <a:solidFill>
                <a:srgbClr val="595959"/>
              </a:solidFill>
              <a:latin typeface="Lato"/>
              <a:ea typeface="Lato"/>
              <a:cs typeface="Lato"/>
              <a:sym typeface="Lato"/>
            </a:endParaRPr>
          </a:p>
          <a:p>
            <a:pPr indent="-305276" lvl="0" marL="457200" rtl="0" algn="l">
              <a:lnSpc>
                <a:spcPct val="115000"/>
              </a:lnSpc>
              <a:spcBef>
                <a:spcPts val="0"/>
              </a:spcBef>
              <a:spcAft>
                <a:spcPts val="0"/>
              </a:spcAft>
              <a:buClr>
                <a:srgbClr val="595959"/>
              </a:buClr>
              <a:buSzPts val="1208"/>
              <a:buFont typeface="Lato"/>
              <a:buAutoNum type="arabicPeriod"/>
            </a:pPr>
            <a:r>
              <a:rPr lang="en-GB" sz="1207">
                <a:solidFill>
                  <a:srgbClr val="595959"/>
                </a:solidFill>
                <a:latin typeface="Lato"/>
                <a:ea typeface="Lato"/>
                <a:cs typeface="Lato"/>
                <a:sym typeface="Lato"/>
              </a:rPr>
              <a:t>The recall score of 0.95 for the False class indicates that the model correctly identified 95% of all the actual False cases.</a:t>
            </a:r>
            <a:endParaRPr sz="1207">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852"/>
              <a:buFont typeface="Arial"/>
              <a:buNone/>
            </a:pPr>
            <a:r>
              <a:t/>
            </a:r>
            <a:endParaRPr sz="1207">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e4a45a40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e4a45a40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82" name="Shape 82"/>
        <p:cNvGrpSpPr/>
        <p:nvPr/>
      </p:nvGrpSpPr>
      <p:grpSpPr>
        <a:xfrm>
          <a:off x="0" y="0"/>
          <a:ext cx="0" cy="0"/>
          <a:chOff x="0" y="0"/>
          <a:chExt cx="0" cy="0"/>
        </a:xfrm>
      </p:grpSpPr>
      <p:grpSp>
        <p:nvGrpSpPr>
          <p:cNvPr id="83" name="Google Shape;83;p13"/>
          <p:cNvGrpSpPr/>
          <p:nvPr/>
        </p:nvGrpSpPr>
        <p:grpSpPr>
          <a:xfrm>
            <a:off x="4406400" y="0"/>
            <a:ext cx="4737600" cy="5143065"/>
            <a:chOff x="4406400" y="0"/>
            <a:chExt cx="4737600" cy="5143065"/>
          </a:xfrm>
        </p:grpSpPr>
        <p:sp>
          <p:nvSpPr>
            <p:cNvPr id="84" name="Google Shape;84;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04" name="Shape 104"/>
        <p:cNvGrpSpPr/>
        <p:nvPr/>
      </p:nvGrpSpPr>
      <p:grpSpPr>
        <a:xfrm>
          <a:off x="0" y="0"/>
          <a:ext cx="0" cy="0"/>
          <a:chOff x="0" y="0"/>
          <a:chExt cx="0" cy="0"/>
        </a:xfrm>
      </p:grpSpPr>
      <p:pic>
        <p:nvPicPr>
          <p:cNvPr descr="offset_comp_343059.jpg" id="105" name="Google Shape;105;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06" name="Google Shape;106;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08" name="Google Shape;10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9" name="Google Shape;109;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4"/>
          <p:cNvGrpSpPr/>
          <p:nvPr/>
        </p:nvGrpSpPr>
        <p:grpSpPr>
          <a:xfrm>
            <a:off x="0" y="381001"/>
            <a:ext cx="1037850" cy="1016287"/>
            <a:chOff x="0" y="381001"/>
            <a:chExt cx="1037850" cy="1016287"/>
          </a:xfrm>
        </p:grpSpPr>
        <p:sp>
          <p:nvSpPr>
            <p:cNvPr id="114" name="Google Shape;114;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16" name="Shape 116"/>
        <p:cNvGrpSpPr/>
        <p:nvPr/>
      </p:nvGrpSpPr>
      <p:grpSpPr>
        <a:xfrm>
          <a:off x="0" y="0"/>
          <a:ext cx="0" cy="0"/>
          <a:chOff x="0" y="0"/>
          <a:chExt cx="0" cy="0"/>
        </a:xfrm>
      </p:grpSpPr>
      <p:sp>
        <p:nvSpPr>
          <p:cNvPr id="117" name="Google Shape;117;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8" name="Google Shape;118;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20" name="Google Shape;120;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5"/>
          <p:cNvGrpSpPr/>
          <p:nvPr/>
        </p:nvGrpSpPr>
        <p:grpSpPr>
          <a:xfrm>
            <a:off x="0" y="381001"/>
            <a:ext cx="1037850" cy="1016287"/>
            <a:chOff x="0" y="381001"/>
            <a:chExt cx="1037850" cy="1016287"/>
          </a:xfrm>
        </p:grpSpPr>
        <p:sp>
          <p:nvSpPr>
            <p:cNvPr id="125" name="Google Shape;125;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28" name="Google Shape;12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29" name="Shape 129"/>
        <p:cNvGrpSpPr/>
        <p:nvPr/>
      </p:nvGrpSpPr>
      <p:grpSpPr>
        <a:xfrm>
          <a:off x="0" y="0"/>
          <a:ext cx="0" cy="0"/>
          <a:chOff x="0" y="0"/>
          <a:chExt cx="0" cy="0"/>
        </a:xfrm>
      </p:grpSpPr>
      <p:sp>
        <p:nvSpPr>
          <p:cNvPr id="130" name="Google Shape;130;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1" name="Google Shape;131;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6"/>
          <p:cNvGrpSpPr/>
          <p:nvPr/>
        </p:nvGrpSpPr>
        <p:grpSpPr>
          <a:xfrm>
            <a:off x="0" y="381001"/>
            <a:ext cx="1037850" cy="1016287"/>
            <a:chOff x="0" y="381001"/>
            <a:chExt cx="1037850" cy="1016287"/>
          </a:xfrm>
        </p:grpSpPr>
        <p:sp>
          <p:nvSpPr>
            <p:cNvPr id="137" name="Google Shape;137;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40" name="Google Shape;14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41" name="Google Shape;141;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7"/>
          <p:cNvSpPr txBox="1"/>
          <p:nvPr>
            <p:ph type="ctrTitle"/>
          </p:nvPr>
        </p:nvSpPr>
        <p:spPr>
          <a:xfrm>
            <a:off x="354075" y="3714100"/>
            <a:ext cx="7688100" cy="7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80">
                <a:solidFill>
                  <a:srgbClr val="FFFFFF"/>
                </a:solidFill>
                <a:highlight>
                  <a:srgbClr val="EB5600"/>
                </a:highlight>
              </a:rPr>
              <a:t>Ecommerce Purchase Prediction</a:t>
            </a:r>
            <a:endParaRPr sz="2880">
              <a:solidFill>
                <a:srgbClr val="FFFFFF"/>
              </a:solidFill>
              <a:highlight>
                <a:srgbClr val="EB5600"/>
              </a:highlight>
            </a:endParaRPr>
          </a:p>
        </p:txBody>
      </p:sp>
      <p:sp>
        <p:nvSpPr>
          <p:cNvPr id="147" name="Google Shape;147;p17"/>
          <p:cNvSpPr txBox="1"/>
          <p:nvPr>
            <p:ph idx="1" type="subTitle"/>
          </p:nvPr>
        </p:nvSpPr>
        <p:spPr>
          <a:xfrm>
            <a:off x="286877" y="4385675"/>
            <a:ext cx="7688100" cy="541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GB">
                <a:solidFill>
                  <a:srgbClr val="FFFFFF"/>
                </a:solidFill>
              </a:rPr>
              <a:t>Presented by Jeremy Alekai Stewart</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idx="1" type="body"/>
          </p:nvPr>
        </p:nvSpPr>
        <p:spPr>
          <a:xfrm>
            <a:off x="729450" y="1396650"/>
            <a:ext cx="7688700" cy="30231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GB" sz="1900">
                <a:solidFill>
                  <a:srgbClr val="374151"/>
                </a:solidFill>
                <a:highlight>
                  <a:srgbClr val="F7F7F8"/>
                </a:highlight>
                <a:latin typeface="Roboto"/>
                <a:ea typeface="Roboto"/>
                <a:cs typeface="Roboto"/>
                <a:sym typeface="Roboto"/>
              </a:rPr>
              <a:t>Client is a retail company that wants to increase their sales revenue by targeting customers who are more likely to make a purchase.</a:t>
            </a:r>
            <a:endParaRPr sz="19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9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b="1" lang="en-GB" sz="1900">
                <a:solidFill>
                  <a:srgbClr val="374151"/>
                </a:solidFill>
                <a:highlight>
                  <a:srgbClr val="F7F7F8"/>
                </a:highlight>
                <a:latin typeface="Roboto"/>
                <a:ea typeface="Roboto"/>
                <a:cs typeface="Roboto"/>
                <a:sym typeface="Roboto"/>
              </a:rPr>
              <a:t>Problem Statement:</a:t>
            </a:r>
            <a:endParaRPr b="1" sz="19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lang="en-GB" sz="1900">
                <a:solidFill>
                  <a:srgbClr val="374151"/>
                </a:solidFill>
                <a:highlight>
                  <a:srgbClr val="F7F7F8"/>
                </a:highlight>
                <a:latin typeface="Roboto"/>
                <a:ea typeface="Roboto"/>
                <a:cs typeface="Roboto"/>
                <a:sym typeface="Roboto"/>
              </a:rPr>
              <a:t>Identify which customers are more likely to make a purchase based on their demographic and past purchase behavior.</a:t>
            </a:r>
            <a:endParaRPr sz="1900">
              <a:solidFill>
                <a:srgbClr val="374151"/>
              </a:solidFill>
              <a:highlight>
                <a:srgbClr val="F7F7F8"/>
              </a:highlight>
              <a:latin typeface="Roboto"/>
              <a:ea typeface="Roboto"/>
              <a:cs typeface="Roboto"/>
              <a:sym typeface="Roboto"/>
            </a:endParaRPr>
          </a:p>
          <a:p>
            <a:pPr indent="0" lvl="0" marL="0" rtl="0" algn="l">
              <a:lnSpc>
                <a:spcPct val="105000"/>
              </a:lnSpc>
              <a:spcBef>
                <a:spcPts val="1500"/>
              </a:spcBef>
              <a:spcAft>
                <a:spcPts val="1200"/>
              </a:spcAft>
              <a:buSzPts val="275"/>
              <a:buNone/>
            </a:pPr>
            <a:r>
              <a:t/>
            </a:r>
            <a:endParaRPr b="1" sz="2100" u="sng">
              <a:solidFill>
                <a:srgbClr val="374151"/>
              </a:solidFill>
              <a:highlight>
                <a:srgbClr val="F7F7F8"/>
              </a:highlight>
              <a:latin typeface="Roboto"/>
              <a:ea typeface="Roboto"/>
              <a:cs typeface="Roboto"/>
              <a:sym typeface="Roboto"/>
            </a:endParaRPr>
          </a:p>
        </p:txBody>
      </p:sp>
      <p:sp>
        <p:nvSpPr>
          <p:cNvPr id="153" name="Google Shape;153;p18"/>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729450" y="7852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374151"/>
                </a:solidFill>
                <a:highlight>
                  <a:srgbClr val="F7F7F8"/>
                </a:highlight>
                <a:latin typeface="Roboto"/>
                <a:ea typeface="Roboto"/>
                <a:cs typeface="Roboto"/>
                <a:sym typeface="Roboto"/>
              </a:rPr>
              <a:t>A brief introduction to the dataset used</a:t>
            </a:r>
            <a:endParaRPr sz="3000"/>
          </a:p>
        </p:txBody>
      </p:sp>
      <p:sp>
        <p:nvSpPr>
          <p:cNvPr id="159" name="Google Shape;159;p19"/>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1500"/>
              </a:spcBef>
              <a:spcAft>
                <a:spcPts val="0"/>
              </a:spcAft>
              <a:buSzPts val="770"/>
              <a:buNone/>
            </a:pPr>
            <a:r>
              <a:rPr lang="en-GB" sz="1690">
                <a:solidFill>
                  <a:srgbClr val="374151"/>
                </a:solidFill>
                <a:highlight>
                  <a:srgbClr val="F7F7F8"/>
                </a:highlight>
                <a:latin typeface="Roboto"/>
                <a:ea typeface="Roboto"/>
                <a:cs typeface="Roboto"/>
                <a:sym typeface="Roboto"/>
              </a:rPr>
              <a:t>Overview:</a:t>
            </a:r>
            <a:endParaRPr sz="1690">
              <a:solidFill>
                <a:srgbClr val="374151"/>
              </a:solidFill>
              <a:highlight>
                <a:srgbClr val="F7F7F8"/>
              </a:highlight>
              <a:latin typeface="Roboto"/>
              <a:ea typeface="Roboto"/>
              <a:cs typeface="Roboto"/>
              <a:sym typeface="Roboto"/>
            </a:endParaRPr>
          </a:p>
          <a:p>
            <a:pPr indent="0" lvl="0" marL="0" rtl="0" algn="l">
              <a:lnSpc>
                <a:spcPct val="95000"/>
              </a:lnSpc>
              <a:spcBef>
                <a:spcPts val="1500"/>
              </a:spcBef>
              <a:spcAft>
                <a:spcPts val="0"/>
              </a:spcAft>
              <a:buSzPts val="770"/>
              <a:buNone/>
            </a:pPr>
            <a:r>
              <a:rPr lang="en-GB" sz="1690">
                <a:solidFill>
                  <a:srgbClr val="374151"/>
                </a:solidFill>
                <a:highlight>
                  <a:srgbClr val="F7F7F8"/>
                </a:highlight>
                <a:latin typeface="Roboto"/>
                <a:ea typeface="Roboto"/>
                <a:cs typeface="Roboto"/>
                <a:sym typeface="Roboto"/>
              </a:rPr>
              <a:t>We collected data on 10,000 customers, including their age, gender, income, education level, and past purchase behavior.</a:t>
            </a:r>
            <a:endParaRPr sz="1690">
              <a:solidFill>
                <a:srgbClr val="374151"/>
              </a:solidFill>
              <a:highlight>
                <a:srgbClr val="F7F7F8"/>
              </a:highlight>
              <a:latin typeface="Roboto"/>
              <a:ea typeface="Roboto"/>
              <a:cs typeface="Roboto"/>
              <a:sym typeface="Roboto"/>
            </a:endParaRPr>
          </a:p>
          <a:p>
            <a:pPr indent="0" lvl="0" marL="0" rtl="0" algn="l">
              <a:lnSpc>
                <a:spcPct val="95000"/>
              </a:lnSpc>
              <a:spcBef>
                <a:spcPts val="1500"/>
              </a:spcBef>
              <a:spcAft>
                <a:spcPts val="0"/>
              </a:spcAft>
              <a:buSzPts val="770"/>
              <a:buNone/>
            </a:pPr>
            <a:r>
              <a:t/>
            </a:r>
            <a:endParaRPr sz="1690">
              <a:solidFill>
                <a:srgbClr val="374151"/>
              </a:solidFill>
              <a:highlight>
                <a:srgbClr val="F7F7F8"/>
              </a:highlight>
              <a:latin typeface="Roboto"/>
              <a:ea typeface="Roboto"/>
              <a:cs typeface="Roboto"/>
              <a:sym typeface="Roboto"/>
            </a:endParaRPr>
          </a:p>
          <a:p>
            <a:pPr indent="0" lvl="0" marL="0" rtl="0" algn="l">
              <a:lnSpc>
                <a:spcPct val="95000"/>
              </a:lnSpc>
              <a:spcBef>
                <a:spcPts val="1500"/>
              </a:spcBef>
              <a:spcAft>
                <a:spcPts val="0"/>
              </a:spcAft>
              <a:buSzPts val="770"/>
              <a:buNone/>
            </a:pPr>
            <a:r>
              <a:rPr lang="en-GB" sz="1690">
                <a:solidFill>
                  <a:srgbClr val="374151"/>
                </a:solidFill>
                <a:highlight>
                  <a:srgbClr val="F7F7F8"/>
                </a:highlight>
                <a:latin typeface="Roboto"/>
                <a:ea typeface="Roboto"/>
                <a:cs typeface="Roboto"/>
                <a:sym typeface="Roboto"/>
              </a:rPr>
              <a:t>Target: </a:t>
            </a:r>
            <a:endParaRPr sz="1690">
              <a:solidFill>
                <a:srgbClr val="374151"/>
              </a:solidFill>
              <a:highlight>
                <a:srgbClr val="F7F7F8"/>
              </a:highlight>
              <a:latin typeface="Roboto"/>
              <a:ea typeface="Roboto"/>
              <a:cs typeface="Roboto"/>
              <a:sym typeface="Roboto"/>
            </a:endParaRPr>
          </a:p>
          <a:p>
            <a:pPr indent="0" lvl="0" marL="0" rtl="0" algn="l">
              <a:lnSpc>
                <a:spcPct val="95000"/>
              </a:lnSpc>
              <a:spcBef>
                <a:spcPts val="1500"/>
              </a:spcBef>
              <a:spcAft>
                <a:spcPts val="1500"/>
              </a:spcAft>
              <a:buSzPts val="770"/>
              <a:buNone/>
            </a:pPr>
            <a:r>
              <a:rPr lang="en-GB" sz="1690">
                <a:solidFill>
                  <a:srgbClr val="374151"/>
                </a:solidFill>
                <a:highlight>
                  <a:srgbClr val="F7F7F8"/>
                </a:highlight>
                <a:latin typeface="Roboto"/>
                <a:ea typeface="Roboto"/>
                <a:cs typeface="Roboto"/>
                <a:sym typeface="Roboto"/>
              </a:rPr>
              <a:t>Our target variable is a binary indicator of whether or not the customer made a purchase during their most recent visit to the store.</a:t>
            </a:r>
            <a:endParaRPr sz="1690">
              <a:solidFill>
                <a:srgbClr val="374151"/>
              </a:solidFill>
              <a:highlight>
                <a:srgbClr val="F7F7F8"/>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729450" y="785250"/>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700">
                <a:solidFill>
                  <a:srgbClr val="374151"/>
                </a:solidFill>
                <a:highlight>
                  <a:srgbClr val="F7F7F8"/>
                </a:highlight>
                <a:latin typeface="Roboto"/>
                <a:ea typeface="Roboto"/>
                <a:cs typeface="Roboto"/>
                <a:sym typeface="Roboto"/>
              </a:rPr>
              <a:t>Visual 1 - Relationship Between Website Visitors and Revenue</a:t>
            </a:r>
            <a:endParaRPr sz="3000">
              <a:solidFill>
                <a:srgbClr val="374151"/>
              </a:solidFill>
              <a:highlight>
                <a:srgbClr val="F7F7F8"/>
              </a:highlight>
              <a:latin typeface="Roboto"/>
              <a:ea typeface="Roboto"/>
              <a:cs typeface="Roboto"/>
              <a:sym typeface="Roboto"/>
            </a:endParaRPr>
          </a:p>
        </p:txBody>
      </p:sp>
      <p:sp>
        <p:nvSpPr>
          <p:cNvPr id="165" name="Google Shape;165;p20"/>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66" name="Google Shape;166;p20"/>
          <p:cNvSpPr txBox="1"/>
          <p:nvPr/>
        </p:nvSpPr>
        <p:spPr>
          <a:xfrm>
            <a:off x="6102900" y="1332525"/>
            <a:ext cx="2571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Findings:</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Returning visitors are more likely to make a purchase and they return </a:t>
            </a:r>
            <a:r>
              <a:rPr lang="en-GB">
                <a:latin typeface="Lato"/>
                <a:ea typeface="Lato"/>
                <a:cs typeface="Lato"/>
                <a:sym typeface="Lato"/>
              </a:rPr>
              <a:t>because</a:t>
            </a:r>
            <a:r>
              <a:rPr lang="en-GB">
                <a:latin typeface="Lato"/>
                <a:ea typeface="Lato"/>
                <a:cs typeface="Lato"/>
                <a:sym typeface="Lato"/>
              </a:rPr>
              <a:t> of quality goods and services..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GB">
                <a:latin typeface="Lato"/>
                <a:ea typeface="Lato"/>
                <a:cs typeface="Lato"/>
                <a:sym typeface="Lato"/>
              </a:rPr>
              <a:t>Insight:</a:t>
            </a:r>
            <a:endParaRPr b="1">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Emphasis on in-app advertisement b</a:t>
            </a:r>
            <a:r>
              <a:rPr lang="en-GB">
                <a:latin typeface="Lato"/>
                <a:ea typeface="Lato"/>
                <a:cs typeface="Lato"/>
                <a:sym typeface="Lato"/>
              </a:rPr>
              <a:t>ecause </a:t>
            </a:r>
            <a:r>
              <a:rPr lang="en-GB">
                <a:latin typeface="Lato"/>
                <a:ea typeface="Lato"/>
                <a:cs typeface="Lato"/>
                <a:sym typeface="Lato"/>
              </a:rPr>
              <a:t>returning visitors are the one that are most likely to make a purchase</a:t>
            </a:r>
            <a:endParaRPr>
              <a:latin typeface="Lato"/>
              <a:ea typeface="Lato"/>
              <a:cs typeface="Lato"/>
              <a:sym typeface="Lato"/>
            </a:endParaRPr>
          </a:p>
        </p:txBody>
      </p:sp>
      <p:pic>
        <p:nvPicPr>
          <p:cNvPr id="167" name="Google Shape;167;p20"/>
          <p:cNvPicPr preferRelativeResize="0"/>
          <p:nvPr/>
        </p:nvPicPr>
        <p:blipFill>
          <a:blip r:embed="rId3">
            <a:alphaModFix/>
          </a:blip>
          <a:stretch>
            <a:fillRect/>
          </a:stretch>
        </p:blipFill>
        <p:spPr>
          <a:xfrm>
            <a:off x="263950" y="1625675"/>
            <a:ext cx="5379599" cy="319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729450" y="785250"/>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700">
                <a:solidFill>
                  <a:srgbClr val="374151"/>
                </a:solidFill>
                <a:highlight>
                  <a:srgbClr val="F7F7F8"/>
                </a:highlight>
                <a:latin typeface="Roboto"/>
                <a:ea typeface="Roboto"/>
                <a:cs typeface="Roboto"/>
                <a:sym typeface="Roboto"/>
              </a:rPr>
              <a:t>Visual 2 - Relationship Between Month, Revenue and Special/Public Holidays</a:t>
            </a:r>
            <a:endParaRPr sz="3000">
              <a:solidFill>
                <a:srgbClr val="374151"/>
              </a:solidFill>
              <a:highlight>
                <a:srgbClr val="F7F7F8"/>
              </a:highlight>
              <a:latin typeface="Roboto"/>
              <a:ea typeface="Roboto"/>
              <a:cs typeface="Roboto"/>
              <a:sym typeface="Roboto"/>
            </a:endParaRPr>
          </a:p>
        </p:txBody>
      </p:sp>
      <p:sp>
        <p:nvSpPr>
          <p:cNvPr id="173" name="Google Shape;173;p21"/>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74" name="Google Shape;174;p21"/>
          <p:cNvSpPr txBox="1"/>
          <p:nvPr/>
        </p:nvSpPr>
        <p:spPr>
          <a:xfrm>
            <a:off x="6407700" y="1561125"/>
            <a:ext cx="2571900" cy="3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latin typeface="Lato"/>
                <a:ea typeface="Lato"/>
                <a:cs typeface="Lato"/>
                <a:sym typeface="Lato"/>
              </a:rPr>
              <a:t>Findings:</a:t>
            </a:r>
            <a:endParaRPr b="1" sz="1100">
              <a:latin typeface="Lato"/>
              <a:ea typeface="Lato"/>
              <a:cs typeface="Lato"/>
              <a:sym typeface="Lato"/>
            </a:endParaRPr>
          </a:p>
          <a:p>
            <a:pPr indent="-298450" lvl="0" marL="457200" rtl="0" algn="l">
              <a:spcBef>
                <a:spcPts val="0"/>
              </a:spcBef>
              <a:spcAft>
                <a:spcPts val="0"/>
              </a:spcAft>
              <a:buClr>
                <a:srgbClr val="343541"/>
              </a:buClr>
              <a:buSzPts val="1100"/>
              <a:buFont typeface="Roboto"/>
              <a:buAutoNum type="arabicPeriod"/>
            </a:pPr>
            <a:r>
              <a:rPr lang="en-GB" sz="1100">
                <a:solidFill>
                  <a:srgbClr val="343541"/>
                </a:solidFill>
                <a:latin typeface="Roboto"/>
                <a:ea typeface="Roboto"/>
                <a:cs typeface="Roboto"/>
                <a:sym typeface="Roboto"/>
              </a:rPr>
              <a:t>Certain months, such as November and October, appear to have higher sales than other months.</a:t>
            </a:r>
            <a:endParaRPr sz="1100">
              <a:latin typeface="Lato"/>
              <a:ea typeface="Lato"/>
              <a:cs typeface="Lato"/>
              <a:sym typeface="Lato"/>
            </a:endParaRPr>
          </a:p>
          <a:p>
            <a:pPr indent="-298450" lvl="0" marL="457200" rtl="0" algn="l">
              <a:spcBef>
                <a:spcPts val="0"/>
              </a:spcBef>
              <a:spcAft>
                <a:spcPts val="0"/>
              </a:spcAft>
              <a:buClr>
                <a:srgbClr val="343541"/>
              </a:buClr>
              <a:buSzPts val="1100"/>
              <a:buFont typeface="Roboto"/>
              <a:buAutoNum type="arabicPeriod"/>
            </a:pPr>
            <a:r>
              <a:rPr lang="en-GB" sz="1100">
                <a:solidFill>
                  <a:srgbClr val="343541"/>
                </a:solidFill>
                <a:latin typeface="Roboto"/>
                <a:ea typeface="Roboto"/>
                <a:cs typeface="Roboto"/>
                <a:sym typeface="Roboto"/>
              </a:rPr>
              <a:t>Visitors who visit the website on special days  are more likely to make a purchase.</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b="1" lang="en-GB" sz="1100">
                <a:latin typeface="Lato"/>
                <a:ea typeface="Lato"/>
                <a:cs typeface="Lato"/>
                <a:sym typeface="Lato"/>
              </a:rPr>
              <a:t>Insight:</a:t>
            </a:r>
            <a:endParaRPr b="1" sz="1100">
              <a:latin typeface="Lato"/>
              <a:ea typeface="Lato"/>
              <a:cs typeface="Lato"/>
              <a:sym typeface="Lato"/>
            </a:endParaRPr>
          </a:p>
          <a:p>
            <a:pPr indent="-298450" lvl="0" marL="457200" rtl="0" algn="l">
              <a:lnSpc>
                <a:spcPct val="115000"/>
              </a:lnSpc>
              <a:spcBef>
                <a:spcPts val="1200"/>
              </a:spcBef>
              <a:spcAft>
                <a:spcPts val="0"/>
              </a:spcAft>
              <a:buSzPts val="1100"/>
              <a:buFont typeface="Lato"/>
              <a:buAutoNum type="arabicPeriod"/>
            </a:pPr>
            <a:r>
              <a:rPr lang="en-GB" sz="1100">
                <a:latin typeface="Lato"/>
                <a:ea typeface="Lato"/>
                <a:cs typeface="Lato"/>
                <a:sym typeface="Lato"/>
              </a:rPr>
              <a:t>Timing marketing and promotions around high-sales months could drive sales. </a:t>
            </a:r>
            <a:endParaRPr sz="1100">
              <a:latin typeface="Lato"/>
              <a:ea typeface="Lato"/>
              <a:cs typeface="Lato"/>
              <a:sym typeface="Lato"/>
            </a:endParaRPr>
          </a:p>
          <a:p>
            <a:pPr indent="-298450" lvl="0" marL="457200" rtl="0" algn="l">
              <a:lnSpc>
                <a:spcPct val="115000"/>
              </a:lnSpc>
              <a:spcBef>
                <a:spcPts val="0"/>
              </a:spcBef>
              <a:spcAft>
                <a:spcPts val="0"/>
              </a:spcAft>
              <a:buSzPts val="1100"/>
              <a:buFont typeface="Lato"/>
              <a:buAutoNum type="arabicPeriod"/>
            </a:pPr>
            <a:r>
              <a:rPr lang="en-GB" sz="1100">
                <a:latin typeface="Lato"/>
                <a:ea typeface="Lato"/>
                <a:cs typeface="Lato"/>
                <a:sym typeface="Lato"/>
              </a:rPr>
              <a:t>Creating targeted campaigns and promotions around special days could lead to increased sales</a:t>
            </a:r>
            <a:endParaRPr sz="1100">
              <a:latin typeface="Lato"/>
              <a:ea typeface="Lato"/>
              <a:cs typeface="Lato"/>
              <a:sym typeface="Lato"/>
            </a:endParaRPr>
          </a:p>
        </p:txBody>
      </p:sp>
      <p:pic>
        <p:nvPicPr>
          <p:cNvPr id="175" name="Google Shape;175;p21"/>
          <p:cNvPicPr preferRelativeResize="0"/>
          <p:nvPr/>
        </p:nvPicPr>
        <p:blipFill>
          <a:blip r:embed="rId3">
            <a:alphaModFix/>
          </a:blip>
          <a:stretch>
            <a:fillRect/>
          </a:stretch>
        </p:blipFill>
        <p:spPr>
          <a:xfrm>
            <a:off x="152400" y="1514044"/>
            <a:ext cx="6102900" cy="33052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729450" y="785250"/>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700">
                <a:solidFill>
                  <a:srgbClr val="374151"/>
                </a:solidFill>
                <a:highlight>
                  <a:srgbClr val="F7F7F8"/>
                </a:highlight>
                <a:latin typeface="Roboto"/>
                <a:ea typeface="Roboto"/>
                <a:cs typeface="Roboto"/>
                <a:sym typeface="Roboto"/>
              </a:rPr>
              <a:t>Visual 2 - Feature Importance </a:t>
            </a:r>
            <a:endParaRPr sz="3000">
              <a:solidFill>
                <a:srgbClr val="374151"/>
              </a:solidFill>
              <a:highlight>
                <a:srgbClr val="F7F7F8"/>
              </a:highlight>
              <a:latin typeface="Roboto"/>
              <a:ea typeface="Roboto"/>
              <a:cs typeface="Roboto"/>
              <a:sym typeface="Roboto"/>
            </a:endParaRPr>
          </a:p>
        </p:txBody>
      </p:sp>
      <p:sp>
        <p:nvSpPr>
          <p:cNvPr id="181" name="Google Shape;181;p22"/>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182" name="Google Shape;182;p22"/>
          <p:cNvSpPr txBox="1"/>
          <p:nvPr/>
        </p:nvSpPr>
        <p:spPr>
          <a:xfrm>
            <a:off x="6407700" y="1561125"/>
            <a:ext cx="2571900" cy="192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latin typeface="Lato"/>
                <a:ea typeface="Lato"/>
                <a:cs typeface="Lato"/>
                <a:sym typeface="Lato"/>
              </a:rPr>
              <a:t>Findings:</a:t>
            </a:r>
            <a:endParaRPr b="1" sz="1100">
              <a:latin typeface="Lato"/>
              <a:ea typeface="Lato"/>
              <a:cs typeface="Lato"/>
              <a:sym typeface="Lato"/>
            </a:endParaRPr>
          </a:p>
          <a:p>
            <a:pPr indent="-298450" lvl="0" marL="457200" rtl="0" algn="l">
              <a:spcBef>
                <a:spcPts val="0"/>
              </a:spcBef>
              <a:spcAft>
                <a:spcPts val="0"/>
              </a:spcAft>
              <a:buClr>
                <a:srgbClr val="343541"/>
              </a:buClr>
              <a:buSzPts val="1100"/>
              <a:buFont typeface="Roboto"/>
              <a:buAutoNum type="arabicPeriod"/>
            </a:pPr>
            <a:r>
              <a:rPr lang="en-GB" sz="1200">
                <a:solidFill>
                  <a:srgbClr val="374151"/>
                </a:solidFill>
                <a:highlight>
                  <a:srgbClr val="F7F7F8"/>
                </a:highlight>
                <a:latin typeface="Roboto"/>
                <a:ea typeface="Roboto"/>
                <a:cs typeface="Roboto"/>
                <a:sym typeface="Roboto"/>
              </a:rPr>
              <a:t>It helps to identify which variables or features are most important in predicting the target variable.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b="1" lang="en-GB" sz="1100">
                <a:latin typeface="Lato"/>
                <a:ea typeface="Lato"/>
                <a:cs typeface="Lato"/>
                <a:sym typeface="Lato"/>
              </a:rPr>
              <a:t>Insight:</a:t>
            </a:r>
            <a:endParaRPr b="1" sz="1100">
              <a:latin typeface="Lato"/>
              <a:ea typeface="Lato"/>
              <a:cs typeface="Lato"/>
              <a:sym typeface="Lato"/>
            </a:endParaRPr>
          </a:p>
          <a:p>
            <a:pPr indent="-298450" lvl="0" marL="457200" rtl="0" algn="l">
              <a:lnSpc>
                <a:spcPct val="115000"/>
              </a:lnSpc>
              <a:spcBef>
                <a:spcPts val="1200"/>
              </a:spcBef>
              <a:spcAft>
                <a:spcPts val="0"/>
              </a:spcAft>
              <a:buSzPts val="1100"/>
              <a:buFont typeface="Lato"/>
              <a:buAutoNum type="arabicPeriod"/>
            </a:pPr>
            <a:r>
              <a:t/>
            </a:r>
            <a:endParaRPr sz="1100">
              <a:latin typeface="Lato"/>
              <a:ea typeface="Lato"/>
              <a:cs typeface="Lato"/>
              <a:sym typeface="Lato"/>
            </a:endParaRPr>
          </a:p>
        </p:txBody>
      </p:sp>
      <p:pic>
        <p:nvPicPr>
          <p:cNvPr id="183" name="Google Shape;183;p22"/>
          <p:cNvPicPr preferRelativeResize="0"/>
          <p:nvPr/>
        </p:nvPicPr>
        <p:blipFill>
          <a:blip r:embed="rId3">
            <a:alphaModFix/>
          </a:blip>
          <a:stretch>
            <a:fillRect/>
          </a:stretch>
        </p:blipFill>
        <p:spPr>
          <a:xfrm>
            <a:off x="243600" y="1412475"/>
            <a:ext cx="5882199" cy="3654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727800" y="6923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Strengths and limitations</a:t>
            </a:r>
            <a:endParaRPr/>
          </a:p>
        </p:txBody>
      </p:sp>
      <p:sp>
        <p:nvSpPr>
          <p:cNvPr id="189" name="Google Shape;189;p23"/>
          <p:cNvSpPr txBox="1"/>
          <p:nvPr>
            <p:ph idx="1" type="body"/>
          </p:nvPr>
        </p:nvSpPr>
        <p:spPr>
          <a:xfrm>
            <a:off x="729325" y="1425850"/>
            <a:ext cx="3774300" cy="2914200"/>
          </a:xfrm>
          <a:prstGeom prst="rect">
            <a:avLst/>
          </a:prstGeom>
          <a:ln>
            <a:noFill/>
          </a:ln>
        </p:spPr>
        <p:txBody>
          <a:bodyPr anchorCtr="0" anchor="t" bIns="91425" lIns="91425" spcFirstLastPara="1" rIns="91425" wrap="square" tIns="91425">
            <a:noAutofit/>
          </a:bodyPr>
          <a:lstStyle/>
          <a:p>
            <a:pPr indent="0" lvl="0" marL="0" rtl="0" algn="l">
              <a:spcBef>
                <a:spcPts val="1200"/>
              </a:spcBef>
              <a:spcAft>
                <a:spcPts val="0"/>
              </a:spcAft>
              <a:buSzPts val="852"/>
              <a:buNone/>
            </a:pPr>
            <a:r>
              <a:rPr b="1" lang="en-GB" sz="1207" u="sng"/>
              <a:t>Strengths:</a:t>
            </a:r>
            <a:endParaRPr b="1" sz="1207" u="sng"/>
          </a:p>
          <a:p>
            <a:pPr indent="-305276" lvl="0" marL="457200" rtl="0" algn="l">
              <a:spcBef>
                <a:spcPts val="1200"/>
              </a:spcBef>
              <a:spcAft>
                <a:spcPts val="0"/>
              </a:spcAft>
              <a:buSzPts val="1208"/>
              <a:buAutoNum type="arabicPeriod"/>
            </a:pPr>
            <a:r>
              <a:rPr lang="en-GB" sz="1207"/>
              <a:t>The model correctly predicts the outcome 90% of the time.  (High Accuracy= 0.90)</a:t>
            </a:r>
            <a:endParaRPr sz="1207"/>
          </a:p>
          <a:p>
            <a:pPr indent="-305276" lvl="0" marL="457200" rtl="0" algn="l">
              <a:spcBef>
                <a:spcPts val="0"/>
              </a:spcBef>
              <a:spcAft>
                <a:spcPts val="0"/>
              </a:spcAft>
              <a:buSzPts val="1208"/>
              <a:buAutoNum type="arabicPeriod"/>
            </a:pPr>
            <a:r>
              <a:rPr lang="en-GB" sz="1207"/>
              <a:t>The precision score of 0.93 for the False class suggests that when the model predicted the outcome to be False, it was accurate 93% of the time.</a:t>
            </a:r>
            <a:endParaRPr sz="1207"/>
          </a:p>
          <a:p>
            <a:pPr indent="-305276" lvl="0" marL="457200" rtl="0" algn="l">
              <a:spcBef>
                <a:spcPts val="0"/>
              </a:spcBef>
              <a:spcAft>
                <a:spcPts val="0"/>
              </a:spcAft>
              <a:buSzPts val="1208"/>
              <a:buAutoNum type="arabicPeriod"/>
            </a:pPr>
            <a:r>
              <a:rPr lang="en-GB" sz="1207"/>
              <a:t>The recall score of 0.95 for the False class indicates that the model correctly identified 95% of all the actual False cases.</a:t>
            </a:r>
            <a:endParaRPr sz="1207"/>
          </a:p>
          <a:p>
            <a:pPr indent="0" lvl="0" marL="0" rtl="0" algn="l">
              <a:spcBef>
                <a:spcPts val="1200"/>
              </a:spcBef>
              <a:spcAft>
                <a:spcPts val="1200"/>
              </a:spcAft>
              <a:buSzPts val="852"/>
              <a:buNone/>
            </a:pPr>
            <a:r>
              <a:t/>
            </a:r>
            <a:endParaRPr sz="1207"/>
          </a:p>
        </p:txBody>
      </p:sp>
      <p:sp>
        <p:nvSpPr>
          <p:cNvPr id="190" name="Google Shape;190;p23"/>
          <p:cNvSpPr txBox="1"/>
          <p:nvPr>
            <p:ph idx="2" type="body"/>
          </p:nvPr>
        </p:nvSpPr>
        <p:spPr>
          <a:xfrm>
            <a:off x="4643600" y="1425800"/>
            <a:ext cx="3774300" cy="29142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688"/>
              <a:buNone/>
            </a:pPr>
            <a:r>
              <a:rPr b="1" lang="en-GB" sz="1112" u="sng"/>
              <a:t>Limitations:</a:t>
            </a:r>
            <a:endParaRPr b="1" sz="1112" u="sng"/>
          </a:p>
          <a:p>
            <a:pPr indent="-299243" lvl="0" marL="457200" rtl="0" algn="l">
              <a:lnSpc>
                <a:spcPct val="105000"/>
              </a:lnSpc>
              <a:spcBef>
                <a:spcPts val="1200"/>
              </a:spcBef>
              <a:spcAft>
                <a:spcPts val="0"/>
              </a:spcAft>
              <a:buSzPts val="1113"/>
              <a:buAutoNum type="arabicPeriod"/>
            </a:pPr>
            <a:r>
              <a:rPr lang="en-GB" sz="1112"/>
              <a:t>The precision score of 0.68 for the True class suggests that when the model predicted the outcome to be True, it was accurate only 68% of the time.</a:t>
            </a:r>
            <a:endParaRPr sz="1112"/>
          </a:p>
          <a:p>
            <a:pPr indent="-299243" lvl="0" marL="457200" rtl="0" algn="l">
              <a:lnSpc>
                <a:spcPct val="105000"/>
              </a:lnSpc>
              <a:spcBef>
                <a:spcPts val="0"/>
              </a:spcBef>
              <a:spcAft>
                <a:spcPts val="0"/>
              </a:spcAft>
              <a:buSzPts val="1113"/>
              <a:buAutoNum type="arabicPeriod"/>
            </a:pPr>
            <a:r>
              <a:rPr lang="en-GB" sz="1112"/>
              <a:t>The recall score of 0.56 for the True class indicates that the model correctly identified only 56% of all the actual True cases.</a:t>
            </a:r>
            <a:endParaRPr sz="1112"/>
          </a:p>
          <a:p>
            <a:pPr indent="-299243" lvl="0" marL="457200" rtl="0" algn="l">
              <a:lnSpc>
                <a:spcPct val="105000"/>
              </a:lnSpc>
              <a:spcBef>
                <a:spcPts val="0"/>
              </a:spcBef>
              <a:spcAft>
                <a:spcPts val="0"/>
              </a:spcAft>
              <a:buSzPts val="1113"/>
              <a:buAutoNum type="arabicPeriod"/>
            </a:pPr>
            <a:r>
              <a:rPr lang="en-GB" sz="1112"/>
              <a:t>The F1-score of 0.61 for the True class shows that the model is not performing well in predicting the True class, which means it is not very effective in identifying the actual positive cases.</a:t>
            </a:r>
            <a:endParaRPr sz="1112"/>
          </a:p>
          <a:p>
            <a:pPr indent="0" lvl="0" marL="0" rtl="0" algn="l">
              <a:lnSpc>
                <a:spcPct val="105000"/>
              </a:lnSpc>
              <a:spcBef>
                <a:spcPts val="1200"/>
              </a:spcBef>
              <a:spcAft>
                <a:spcPts val="0"/>
              </a:spcAft>
              <a:buSzPts val="688"/>
              <a:buNone/>
            </a:pPr>
            <a:r>
              <a:rPr lang="en-GB" sz="1112"/>
              <a:t> </a:t>
            </a:r>
            <a:endParaRPr sz="1112"/>
          </a:p>
          <a:p>
            <a:pPr indent="0" lvl="0" marL="0" rtl="0" algn="l">
              <a:lnSpc>
                <a:spcPct val="105000"/>
              </a:lnSpc>
              <a:spcBef>
                <a:spcPts val="1200"/>
              </a:spcBef>
              <a:spcAft>
                <a:spcPts val="1200"/>
              </a:spcAft>
              <a:buSzPts val="688"/>
              <a:buNone/>
            </a:pPr>
            <a:r>
              <a:t/>
            </a:r>
            <a:endParaRPr sz="111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Recommendations</a:t>
            </a:r>
            <a:endParaRPr/>
          </a:p>
        </p:txBody>
      </p:sp>
      <p:sp>
        <p:nvSpPr>
          <p:cNvPr id="196" name="Google Shape;196;p24"/>
          <p:cNvSpPr txBox="1"/>
          <p:nvPr>
            <p:ph idx="1" type="body"/>
          </p:nvPr>
        </p:nvSpPr>
        <p:spPr>
          <a:xfrm>
            <a:off x="729450" y="1372500"/>
            <a:ext cx="7688700" cy="2967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rgbClr val="000000"/>
              </a:buClr>
              <a:buSzPts val="1300"/>
              <a:buAutoNum type="arabicPeriod"/>
            </a:pPr>
            <a:r>
              <a:rPr lang="en-GB">
                <a:solidFill>
                  <a:srgbClr val="000000"/>
                </a:solidFill>
              </a:rPr>
              <a:t>Emphasis on in-app advertisement because returning visitors are the one that are most likely to make a purchase.</a:t>
            </a:r>
            <a:endParaRPr>
              <a:solidFill>
                <a:srgbClr val="000000"/>
              </a:solidFill>
            </a:endParaRPr>
          </a:p>
          <a:p>
            <a:pPr indent="-311150" lvl="0" marL="457200" rtl="0" algn="l">
              <a:spcBef>
                <a:spcPts val="0"/>
              </a:spcBef>
              <a:spcAft>
                <a:spcPts val="0"/>
              </a:spcAft>
              <a:buClr>
                <a:srgbClr val="000000"/>
              </a:buClr>
              <a:buSzPts val="1300"/>
              <a:buAutoNum type="arabicPeriod"/>
            </a:pPr>
            <a:r>
              <a:rPr lang="en-GB">
                <a:solidFill>
                  <a:srgbClr val="000000"/>
                </a:solidFill>
              </a:rPr>
              <a:t>Timing marketing and promotions around high-sales months could drive sales. </a:t>
            </a:r>
            <a:endParaRPr>
              <a:solidFill>
                <a:srgbClr val="000000"/>
              </a:solidFill>
            </a:endParaRPr>
          </a:p>
          <a:p>
            <a:pPr indent="-311150" lvl="0" marL="457200" rtl="0" algn="l">
              <a:spcBef>
                <a:spcPts val="0"/>
              </a:spcBef>
              <a:spcAft>
                <a:spcPts val="0"/>
              </a:spcAft>
              <a:buClr>
                <a:srgbClr val="000000"/>
              </a:buClr>
              <a:buSzPts val="1300"/>
              <a:buAutoNum type="arabicPeriod"/>
            </a:pPr>
            <a:r>
              <a:rPr lang="en-GB">
                <a:solidFill>
                  <a:srgbClr val="000000"/>
                </a:solidFill>
              </a:rPr>
              <a:t>Creating targeted campaigns and promotions around special days could lead to increased sales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