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87" r:id="rId8"/>
    <p:sldId id="288" r:id="rId9"/>
    <p:sldId id="289" r:id="rId10"/>
    <p:sldId id="290" r:id="rId11"/>
    <p:sldId id="291" r:id="rId12"/>
    <p:sldId id="292" r:id="rId13"/>
    <p:sldId id="29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1689" autoAdjust="0"/>
  </p:normalViewPr>
  <p:slideViewPr>
    <p:cSldViewPr snapToGrid="0">
      <p:cViewPr varScale="1">
        <p:scale>
          <a:sx n="99" d="100"/>
          <a:sy n="99" d="100"/>
        </p:scale>
        <p:origin x="1387"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A00E5-BC4C-6AEA-8ED2-5BA4C4D718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4E78E-D203-54A8-046C-448EE54720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1BB6A6-09DF-22B7-6578-C4A455589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DE559A-359F-C4E9-C8BE-50E1C896A541}"/>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6878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2D3"/>
                </a:solidFill>
                <a:effectLst/>
                <a:latin typeface="Slack-Lato"/>
              </a:rPr>
              <a:t>Good afternoon! I’m Phil Meeks, introducing for the Data Analytics Immersive Cohort number 10.In our presentation this afternoon, we’re discussing our team’s exploratory data analysis (EDA) of Health Nutrition and Population Statistics</a:t>
            </a:r>
            <a:br>
              <a:rPr lang="en-US" dirty="0"/>
            </a:br>
            <a:r>
              <a:rPr lang="en-US" b="0" i="0" dirty="0">
                <a:solidFill>
                  <a:srgbClr val="D1D2D3"/>
                </a:solidFill>
                <a:effectLst/>
                <a:latin typeface="Slack-Lato"/>
              </a:rPr>
              <a:t>Compiled by the World Bank from 1960 to 2014.The scope will include an analysis of two areas: the Arab World and Latin America &amp; Caribbean.</a:t>
            </a:r>
            <a:br>
              <a:rPr lang="en-US" dirty="0"/>
            </a:br>
            <a:r>
              <a:rPr lang="en-US" b="0" i="0" dirty="0">
                <a:solidFill>
                  <a:srgbClr val="D1D2D3"/>
                </a:solidFill>
                <a:effectLst/>
                <a:latin typeface="Slack-Lato"/>
              </a:rPr>
              <a:t>Key topics:</a:t>
            </a:r>
            <a:br>
              <a:rPr lang="en-US" dirty="0"/>
            </a:br>
            <a:r>
              <a:rPr lang="en-US" b="0" i="0" dirty="0">
                <a:solidFill>
                  <a:srgbClr val="D1D2D3"/>
                </a:solidFill>
                <a:effectLst/>
                <a:latin typeface="Slack-Lato"/>
              </a:rPr>
              <a:t>- Comparing birth and death rates in urban and rural areas.</a:t>
            </a:r>
            <a:br>
              <a:rPr lang="en-US" dirty="0"/>
            </a:br>
            <a:r>
              <a:rPr lang="en-US" b="0" i="0" dirty="0">
                <a:solidFill>
                  <a:srgbClr val="D1D2D3"/>
                </a:solidFill>
                <a:effectLst/>
                <a:latin typeface="Slack-Lato"/>
              </a:rPr>
              <a:t>- Comparing urban and rural population as a percentage of total population.</a:t>
            </a:r>
            <a:br>
              <a:rPr lang="en-US" dirty="0"/>
            </a:br>
            <a:r>
              <a:rPr lang="en-US" b="0" i="0" dirty="0">
                <a:solidFill>
                  <a:srgbClr val="D1D2D3"/>
                </a:solidFill>
                <a:effectLst/>
                <a:latin typeface="Slack-Lato"/>
              </a:rPr>
              <a:t>- Comparing fertility and birth rates in urban and rural areas.</a:t>
            </a:r>
            <a:br>
              <a:rPr lang="en-US" dirty="0"/>
            </a:br>
            <a:r>
              <a:rPr lang="en-US" b="0" i="0" dirty="0">
                <a:solidFill>
                  <a:srgbClr val="D1D2D3"/>
                </a:solidFill>
                <a:effectLst/>
                <a:latin typeface="Slack-Lato"/>
              </a:rPr>
              <a:t>- Comparing survival rates for males and females. First, how did conduct the analysis?</a:t>
            </a:r>
            <a:br>
              <a:rPr lang="en-US" dirty="0"/>
            </a:br>
            <a:r>
              <a:rPr lang="en-US" b="0" i="0" dirty="0">
                <a:solidFill>
                  <a:srgbClr val="D1D2D3"/>
                </a:solidFill>
                <a:effectLst/>
                <a:latin typeface="Slack-Lato"/>
              </a:rPr>
              <a:t>- sourced a .csv from the World Bank</a:t>
            </a:r>
            <a:br>
              <a:rPr lang="en-US" dirty="0"/>
            </a:br>
            <a:r>
              <a:rPr lang="en-US" b="0" i="0" dirty="0">
                <a:solidFill>
                  <a:srgbClr val="D1D2D3"/>
                </a:solidFill>
                <a:effectLst/>
                <a:latin typeface="Slack-Lato"/>
              </a:rPr>
              <a:t>- we saw more than 50,000 entries covering locations around the world with over 340 unique factors affecting population</a:t>
            </a:r>
            <a:br>
              <a:rPr lang="en-US" dirty="0"/>
            </a:br>
            <a:r>
              <a:rPr lang="en-US" b="0" i="0" dirty="0">
                <a:solidFill>
                  <a:srgbClr val="D1D2D3"/>
                </a:solidFill>
                <a:effectLst/>
                <a:latin typeface="Slack-Lato"/>
              </a:rPr>
              <a:t>- after exploring those data points, our team decided to limit our EDA to population analysis for the Arab World and Latin American &amp; Caribbean</a:t>
            </a:r>
            <a:br>
              <a:rPr lang="en-US" dirty="0"/>
            </a:br>
            <a:r>
              <a:rPr lang="en-US" b="0" i="0" dirty="0">
                <a:solidFill>
                  <a:srgbClr val="D1D2D3"/>
                </a:solidFill>
                <a:effectLst/>
                <a:latin typeface="Slack-Lato"/>
              </a:rPr>
              <a:t>- this analysis built a model for future analysis on other areas provided in the source data</a:t>
            </a:r>
            <a:br>
              <a:rPr lang="en-US" dirty="0"/>
            </a:br>
            <a:r>
              <a:rPr lang="en-US" b="0" i="0" dirty="0">
                <a:solidFill>
                  <a:srgbClr val="D1D2D3"/>
                </a:solidFill>
                <a:effectLst/>
                <a:latin typeface="Slack-Lato"/>
              </a:rPr>
              <a:t>- from there, we filtered for our factors using the  indicator codes provided by the world bank for birth and death rates, fertility rates, population broken down by urban and rural areas, and finally, survival rates to age 65 by male and </a:t>
            </a:r>
            <a:r>
              <a:rPr lang="en-US" b="0" i="0" dirty="0" err="1">
                <a:solidFill>
                  <a:srgbClr val="D1D2D3"/>
                </a:solidFill>
                <a:effectLst/>
                <a:latin typeface="Slack-Lato"/>
              </a:rPr>
              <a:t>female.I’ll</a:t>
            </a:r>
            <a:r>
              <a:rPr lang="en-US" b="0" i="0" dirty="0">
                <a:solidFill>
                  <a:srgbClr val="D1D2D3"/>
                </a:solidFill>
                <a:effectLst/>
                <a:latin typeface="Slack-Lato"/>
              </a:rPr>
              <a:t> be followed by Brayden who will cover our analysis of urban and rural population change.</a:t>
            </a:r>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3258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Brayden:  X and Y Labels. Data Set with Hist and Line Plot</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4308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50CFA-3FFB-6729-6BC6-541D332DFC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AC5F2-A6BF-158D-5304-932F8E905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99024-B940-B8B5-E1B0-C9F567964AD0}"/>
              </a:ext>
            </a:extLst>
          </p:cNvPr>
          <p:cNvSpPr>
            <a:spLocks noGrp="1"/>
          </p:cNvSpPr>
          <p:nvPr>
            <p:ph type="body" idx="1"/>
          </p:nvPr>
        </p:nvSpPr>
        <p:spPr/>
        <p:txBody>
          <a:bodyPr/>
          <a:lstStyle/>
          <a:p>
            <a:r>
              <a:rPr lang="en-US" dirty="0"/>
              <a:t>Brayden:  X and Y Labels. Data Set with Hist and Line Plot</a:t>
            </a:r>
          </a:p>
        </p:txBody>
      </p:sp>
      <p:sp>
        <p:nvSpPr>
          <p:cNvPr id="4" name="Slide Number Placeholder 3">
            <a:extLst>
              <a:ext uri="{FF2B5EF4-FFF2-40B4-BE49-F238E27FC236}">
                <a16:creationId xmlns:a16="http://schemas.microsoft.com/office/drawing/2014/main" id="{B1FE5415-F83D-9A67-0B92-09F25221D542}"/>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89543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D59D3-20B1-250F-C8DE-7C86AC0C2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26385B-7883-E37F-DA41-0D85763E26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A4889-B61F-E384-60DA-BAB356DA48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C84A4-1AD4-67A8-E315-6B6235619544}"/>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63673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FC35B-3E96-361A-66BA-60C36F609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D8095D-9FAD-5055-DDDF-44853F75C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5FFBD-118E-D9ED-0342-19518B3009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9401A5-E893-584B-A6D2-76D160F03E95}"/>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61070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4C33F-38F5-E3D7-B13D-716624CA3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C2153-D702-93EE-B2B5-EF67C8198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7DCDAB-56E6-613E-194A-E8B45EA92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0FD4AA-26E8-1599-FBB9-ED077AE97B77}"/>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944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457AE-D033-B07A-D4AB-407BED78E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64995-F51B-DE11-8D11-16F834A5C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79C2C9-A8FD-827E-4741-04B5DBB055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C2CA86-2F7C-5CDB-9BCF-2106EB1489EE}"/>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07364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42788" y="3350571"/>
            <a:ext cx="5585562" cy="3200400"/>
          </a:xfrm>
        </p:spPr>
        <p:txBody>
          <a:bodyPr anchor="ctr"/>
          <a:lstStyle/>
          <a:p>
            <a:r>
              <a:rPr lang="en-US" dirty="0"/>
              <a:t>EDA of health and population growth: Arab world /</a:t>
            </a:r>
            <a:br>
              <a:rPr lang="en-US" dirty="0"/>
            </a:br>
            <a:r>
              <a:rPr lang="en-US" dirty="0"/>
              <a:t>Latin America &amp; Caribbean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668A7-1CF4-7FDF-64BA-81096189F72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5683B52-7D58-FDDA-4BB8-2F22AFBEC867}"/>
              </a:ext>
            </a:extLst>
          </p:cNvPr>
          <p:cNvPicPr>
            <a:picLocks noChangeAspect="1"/>
          </p:cNvPicPr>
          <p:nvPr/>
        </p:nvPicPr>
        <p:blipFill>
          <a:blip r:embed="rId3"/>
          <a:stretch>
            <a:fillRect/>
          </a:stretch>
        </p:blipFill>
        <p:spPr>
          <a:xfrm>
            <a:off x="311725" y="912130"/>
            <a:ext cx="11568545" cy="5773681"/>
          </a:xfrm>
          <a:prstGeom prst="rect">
            <a:avLst/>
          </a:prstGeom>
          <a:ln w="12700">
            <a:solidFill>
              <a:schemeClr val="tx1"/>
            </a:solidFill>
          </a:ln>
        </p:spPr>
      </p:pic>
      <p:sp>
        <p:nvSpPr>
          <p:cNvPr id="2" name="Title 1">
            <a:extLst>
              <a:ext uri="{FF2B5EF4-FFF2-40B4-BE49-F238E27FC236}">
                <a16:creationId xmlns:a16="http://schemas.microsoft.com/office/drawing/2014/main" id="{BAB1FA42-0BFE-2F2C-E359-21F4CA82AEA1}"/>
              </a:ext>
            </a:extLst>
          </p:cNvPr>
          <p:cNvSpPr>
            <a:spLocks noGrp="1"/>
          </p:cNvSpPr>
          <p:nvPr>
            <p:ph type="title"/>
          </p:nvPr>
        </p:nvSpPr>
        <p:spPr>
          <a:xfrm>
            <a:off x="838200" y="353551"/>
            <a:ext cx="10515600" cy="505432"/>
          </a:xfrm>
        </p:spPr>
        <p:txBody>
          <a:bodyPr anchor="t">
            <a:normAutofit/>
          </a:bodyPr>
          <a:lstStyle/>
          <a:p>
            <a:r>
              <a:rPr lang="en-US" dirty="0"/>
              <a:t>Survival rates to age 65 for arb and </a:t>
            </a:r>
            <a:r>
              <a:rPr lang="en-US" dirty="0" err="1"/>
              <a:t>lcn</a:t>
            </a:r>
            <a:r>
              <a:rPr lang="en-US" dirty="0"/>
              <a:t> by gender</a:t>
            </a:r>
          </a:p>
        </p:txBody>
      </p:sp>
      <p:sp>
        <p:nvSpPr>
          <p:cNvPr id="4" name="Slide Number Placeholder 3">
            <a:extLst>
              <a:ext uri="{FF2B5EF4-FFF2-40B4-BE49-F238E27FC236}">
                <a16:creationId xmlns:a16="http://schemas.microsoft.com/office/drawing/2014/main" id="{983D6306-AC29-4516-B54F-AC48904E186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1588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Brita Tamm</a:t>
            </a:r>
          </a:p>
          <a:p>
            <a:r>
              <a:rPr lang="en-US" dirty="0"/>
              <a:t>502-555-0152</a:t>
            </a:r>
          </a:p>
          <a:p>
            <a:r>
              <a:rPr lang="en-US" dirty="0"/>
              <a:t>brita@firstupconsultants.com</a:t>
            </a:r>
          </a:p>
          <a:p>
            <a:r>
              <a:rPr lang="en-US" dirty="0"/>
              <a:t>www.firstupconsultants.com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45055" y="46172"/>
            <a:ext cx="1814434" cy="653796"/>
          </a:xfrm>
        </p:spPr>
        <p:txBody>
          <a:bodyPr anchor="t"/>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8775" y="699968"/>
            <a:ext cx="4553148" cy="4745095"/>
          </a:xfrm>
        </p:spPr>
        <p:txBody>
          <a:bodyPr>
            <a:normAutofit/>
          </a:bodyPr>
          <a:lstStyle/>
          <a:p>
            <a:r>
              <a:rPr lang="en-US" dirty="0"/>
              <a:t>Introduction</a:t>
            </a:r>
          </a:p>
          <a:p>
            <a:pPr marL="342900" indent="-342900">
              <a:buFont typeface="+mj-lt"/>
              <a:buAutoNum type="arabicPeriod"/>
            </a:pPr>
            <a:r>
              <a:rPr lang="en-US" dirty="0"/>
              <a:t>EDA Background Info</a:t>
            </a:r>
          </a:p>
          <a:p>
            <a:pPr marL="342900" indent="-342900">
              <a:buFont typeface="+mj-lt"/>
              <a:buAutoNum type="arabicPeriod"/>
            </a:pPr>
            <a:r>
              <a:rPr lang="en-US" dirty="0"/>
              <a:t>Urban vs. Rural: Birth / Death Rates</a:t>
            </a:r>
          </a:p>
          <a:p>
            <a:pPr marL="342900" indent="-342900">
              <a:buFont typeface="+mj-lt"/>
              <a:buAutoNum type="arabicPeriod"/>
            </a:pPr>
            <a:r>
              <a:rPr lang="en-US" dirty="0"/>
              <a:t>Urban vs. Rural: Percentage of Population Growth</a:t>
            </a:r>
          </a:p>
          <a:p>
            <a:pPr marL="342900" indent="-342900">
              <a:buFont typeface="+mj-lt"/>
              <a:buAutoNum type="arabicPeriod"/>
            </a:pPr>
            <a:r>
              <a:rPr lang="en-US" dirty="0"/>
              <a:t>Urban vs. Rural: Fertility and Birth Rates</a:t>
            </a:r>
          </a:p>
          <a:p>
            <a:pPr marL="342900" indent="-342900">
              <a:buFont typeface="+mj-lt"/>
              <a:buAutoNum type="arabicPeriod"/>
            </a:pPr>
            <a:r>
              <a:rPr lang="en-US" dirty="0"/>
              <a:t>Survival Rates: Beyond Age 65</a:t>
            </a:r>
          </a:p>
          <a:p>
            <a:pPr marL="342900" indent="-342900">
              <a:buFont typeface="+mj-lt"/>
              <a:buAutoNum type="arabicPeriod"/>
            </a:pPr>
            <a:r>
              <a:rPr lang="en-US" dirty="0"/>
              <a:t>Closing Comments / Post Analysis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B02E7C1B-EDE8-7228-6E74-B7D28B3257EC}"/>
              </a:ext>
            </a:extLst>
          </p:cNvPr>
          <p:cNvSpPr txBox="1"/>
          <p:nvPr/>
        </p:nvSpPr>
        <p:spPr>
          <a:xfrm>
            <a:off x="397239" y="5445063"/>
            <a:ext cx="3710066" cy="923330"/>
          </a:xfrm>
          <a:prstGeom prst="rect">
            <a:avLst/>
          </a:prstGeom>
          <a:noFill/>
        </p:spPr>
        <p:txBody>
          <a:bodyPr wrap="square" rtlCol="0">
            <a:spAutoFit/>
          </a:bodyPr>
          <a:lstStyle/>
          <a:p>
            <a:r>
              <a:rPr lang="en-US" dirty="0">
                <a:solidFill>
                  <a:schemeClr val="bg1"/>
                </a:solidFill>
              </a:rPr>
              <a:t>Acronym List:</a:t>
            </a:r>
          </a:p>
          <a:p>
            <a:r>
              <a:rPr lang="en-US" dirty="0">
                <a:solidFill>
                  <a:schemeClr val="bg1"/>
                </a:solidFill>
              </a:rPr>
              <a:t>Arab World = ARB</a:t>
            </a:r>
          </a:p>
          <a:p>
            <a:r>
              <a:rPr lang="en-US" dirty="0">
                <a:solidFill>
                  <a:schemeClr val="bg1"/>
                </a:solidFill>
              </a:rPr>
              <a:t>Latin America &amp; Caribbean = LCN</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D5F-538D-4BD6-95F2-482CC66DB6DB}"/>
              </a:ext>
            </a:extLst>
          </p:cNvPr>
          <p:cNvSpPr>
            <a:spLocks noGrp="1"/>
          </p:cNvSpPr>
          <p:nvPr>
            <p:ph type="ctrTitle"/>
          </p:nvPr>
        </p:nvSpPr>
        <p:spPr>
          <a:xfrm>
            <a:off x="569422" y="129314"/>
            <a:ext cx="11053156" cy="736596"/>
          </a:xfrm>
        </p:spPr>
        <p:txBody>
          <a:bodyPr anchor="t"/>
          <a:lstStyle/>
          <a:p>
            <a:pPr algn="ctr"/>
            <a:r>
              <a:rPr lang="en-US" dirty="0"/>
              <a:t>EDA Background information</a:t>
            </a:r>
          </a:p>
        </p:txBody>
      </p:sp>
      <p:sp>
        <p:nvSpPr>
          <p:cNvPr id="3" name="TextBox 2">
            <a:extLst>
              <a:ext uri="{FF2B5EF4-FFF2-40B4-BE49-F238E27FC236}">
                <a16:creationId xmlns:a16="http://schemas.microsoft.com/office/drawing/2014/main" id="{A226C6B5-1AC1-3603-1D78-DCB6C75D1BF6}"/>
              </a:ext>
            </a:extLst>
          </p:cNvPr>
          <p:cNvSpPr txBox="1"/>
          <p:nvPr/>
        </p:nvSpPr>
        <p:spPr>
          <a:xfrm>
            <a:off x="6421582" y="1669471"/>
            <a:ext cx="5200996"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Scope of EDA Dataset</a:t>
            </a:r>
          </a:p>
          <a:p>
            <a:pPr marL="342900" indent="-342900">
              <a:buFont typeface="Arial" panose="020B0604020202020204" pitchFamily="34" charset="0"/>
              <a:buChar char="•"/>
            </a:pPr>
            <a:r>
              <a:rPr lang="en-US" sz="2400" dirty="0">
                <a:solidFill>
                  <a:schemeClr val="bg1"/>
                </a:solidFill>
              </a:rPr>
              <a:t>Key Topics of Presentation</a:t>
            </a:r>
          </a:p>
          <a:p>
            <a:pPr marL="342900" indent="-342900">
              <a:buFont typeface="Arial" panose="020B0604020202020204" pitchFamily="34" charset="0"/>
              <a:buChar char="•"/>
            </a:pPr>
            <a:r>
              <a:rPr lang="en-US" sz="2400" dirty="0">
                <a:solidFill>
                  <a:schemeClr val="bg1"/>
                </a:solidFill>
              </a:rPr>
              <a:t>Technique of Information Cleaning</a:t>
            </a:r>
          </a:p>
        </p:txBody>
      </p:sp>
    </p:spTree>
    <p:extLst>
      <p:ext uri="{BB962C8B-B14F-4D97-AF65-F5344CB8AC3E}">
        <p14:creationId xmlns:p14="http://schemas.microsoft.com/office/powerpoint/2010/main" val="154259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4EF6-D6D1-327E-276D-E8CB17153A71}"/>
              </a:ext>
            </a:extLst>
          </p:cNvPr>
          <p:cNvSpPr>
            <a:spLocks noGrp="1"/>
          </p:cNvSpPr>
          <p:nvPr>
            <p:ph type="title"/>
          </p:nvPr>
        </p:nvSpPr>
        <p:spPr>
          <a:xfrm>
            <a:off x="838200" y="353551"/>
            <a:ext cx="10515600" cy="505432"/>
          </a:xfrm>
        </p:spPr>
        <p:txBody>
          <a:bodyPr anchor="t"/>
          <a:lstStyle/>
          <a:p>
            <a:r>
              <a:rPr lang="en-US" dirty="0"/>
              <a:t>Urban vs. Rural: Birth / Death Rates for ARB</a:t>
            </a:r>
          </a:p>
        </p:txBody>
      </p:sp>
      <p:sp>
        <p:nvSpPr>
          <p:cNvPr id="4" name="Slide Number Placeholder 3">
            <a:extLst>
              <a:ext uri="{FF2B5EF4-FFF2-40B4-BE49-F238E27FC236}">
                <a16:creationId xmlns:a16="http://schemas.microsoft.com/office/drawing/2014/main" id="{61DACFEA-6E1A-0B14-0E9F-9A71B232DAF3}"/>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8" name="Picture 7">
            <a:extLst>
              <a:ext uri="{FF2B5EF4-FFF2-40B4-BE49-F238E27FC236}">
                <a16:creationId xmlns:a16="http://schemas.microsoft.com/office/drawing/2014/main" id="{AEE49DA4-1273-8611-4265-7D33C6EC5425}"/>
              </a:ext>
            </a:extLst>
          </p:cNvPr>
          <p:cNvPicPr>
            <a:picLocks noChangeAspect="1"/>
          </p:cNvPicPr>
          <p:nvPr/>
        </p:nvPicPr>
        <p:blipFill>
          <a:blip r:embed="rId3"/>
          <a:stretch>
            <a:fillRect/>
          </a:stretch>
        </p:blipFill>
        <p:spPr>
          <a:xfrm>
            <a:off x="311728" y="928255"/>
            <a:ext cx="11568545" cy="5757558"/>
          </a:xfrm>
          <a:prstGeom prst="rect">
            <a:avLst/>
          </a:prstGeom>
          <a:ln w="12700">
            <a:solidFill>
              <a:schemeClr val="tx1"/>
            </a:solidFill>
          </a:ln>
        </p:spPr>
      </p:pic>
    </p:spTree>
    <p:extLst>
      <p:ext uri="{BB962C8B-B14F-4D97-AF65-F5344CB8AC3E}">
        <p14:creationId xmlns:p14="http://schemas.microsoft.com/office/powerpoint/2010/main" val="248740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2AB6A-0969-CCF4-14FF-F83182662C6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4B8D3A-7E30-6A61-1095-654511E5BF32}"/>
              </a:ext>
            </a:extLst>
          </p:cNvPr>
          <p:cNvPicPr>
            <a:picLocks noChangeAspect="1"/>
          </p:cNvPicPr>
          <p:nvPr/>
        </p:nvPicPr>
        <p:blipFill>
          <a:blip r:embed="rId3"/>
          <a:stretch>
            <a:fillRect/>
          </a:stretch>
        </p:blipFill>
        <p:spPr>
          <a:xfrm>
            <a:off x="311727" y="912129"/>
            <a:ext cx="11568545" cy="5773683"/>
          </a:xfrm>
          <a:prstGeom prst="rect">
            <a:avLst/>
          </a:prstGeom>
          <a:ln w="12700">
            <a:solidFill>
              <a:schemeClr val="tx1"/>
            </a:solidFill>
          </a:ln>
        </p:spPr>
      </p:pic>
      <p:sp>
        <p:nvSpPr>
          <p:cNvPr id="2" name="Title 1">
            <a:extLst>
              <a:ext uri="{FF2B5EF4-FFF2-40B4-BE49-F238E27FC236}">
                <a16:creationId xmlns:a16="http://schemas.microsoft.com/office/drawing/2014/main" id="{C69E5E38-1E4C-BF17-2D4D-5BAA9041A941}"/>
              </a:ext>
            </a:extLst>
          </p:cNvPr>
          <p:cNvSpPr>
            <a:spLocks noGrp="1"/>
          </p:cNvSpPr>
          <p:nvPr>
            <p:ph type="title"/>
          </p:nvPr>
        </p:nvSpPr>
        <p:spPr>
          <a:xfrm>
            <a:off x="838200" y="353551"/>
            <a:ext cx="10515600" cy="505432"/>
          </a:xfrm>
        </p:spPr>
        <p:txBody>
          <a:bodyPr anchor="t"/>
          <a:lstStyle/>
          <a:p>
            <a:r>
              <a:rPr lang="en-US" dirty="0"/>
              <a:t>Urban vs. Rural: Birth / Death Rates for LCN</a:t>
            </a:r>
          </a:p>
        </p:txBody>
      </p:sp>
      <p:sp>
        <p:nvSpPr>
          <p:cNvPr id="4" name="Slide Number Placeholder 3">
            <a:extLst>
              <a:ext uri="{FF2B5EF4-FFF2-40B4-BE49-F238E27FC236}">
                <a16:creationId xmlns:a16="http://schemas.microsoft.com/office/drawing/2014/main" id="{9B3611A1-623E-219A-E22A-F4286E6A92D4}"/>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9973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8F42-0161-5CB7-7234-DDB03E68824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2DC3040-B57C-5ECB-E605-472C9D8C2ED1}"/>
              </a:ext>
            </a:extLst>
          </p:cNvPr>
          <p:cNvPicPr>
            <a:picLocks noChangeAspect="1"/>
          </p:cNvPicPr>
          <p:nvPr/>
        </p:nvPicPr>
        <p:blipFill>
          <a:blip r:embed="rId3"/>
          <a:stretch>
            <a:fillRect/>
          </a:stretch>
        </p:blipFill>
        <p:spPr>
          <a:xfrm>
            <a:off x="311726" y="912129"/>
            <a:ext cx="11568545" cy="5773683"/>
          </a:xfrm>
          <a:prstGeom prst="rect">
            <a:avLst/>
          </a:prstGeom>
          <a:ln w="12700">
            <a:solidFill>
              <a:schemeClr val="tx1"/>
            </a:solidFill>
          </a:ln>
        </p:spPr>
      </p:pic>
      <p:sp>
        <p:nvSpPr>
          <p:cNvPr id="2" name="Title 1">
            <a:extLst>
              <a:ext uri="{FF2B5EF4-FFF2-40B4-BE49-F238E27FC236}">
                <a16:creationId xmlns:a16="http://schemas.microsoft.com/office/drawing/2014/main" id="{98BDA070-515B-9B1C-8F19-5C6618C2777A}"/>
              </a:ext>
            </a:extLst>
          </p:cNvPr>
          <p:cNvSpPr>
            <a:spLocks noGrp="1"/>
          </p:cNvSpPr>
          <p:nvPr>
            <p:ph type="title"/>
          </p:nvPr>
        </p:nvSpPr>
        <p:spPr>
          <a:xfrm>
            <a:off x="838200" y="353551"/>
            <a:ext cx="10515600" cy="505432"/>
          </a:xfrm>
        </p:spPr>
        <p:txBody>
          <a:bodyPr anchor="t"/>
          <a:lstStyle/>
          <a:p>
            <a:r>
              <a:rPr lang="en-US" dirty="0"/>
              <a:t>Urban vs. Rural: Total pop growth arb</a:t>
            </a:r>
          </a:p>
        </p:txBody>
      </p:sp>
      <p:sp>
        <p:nvSpPr>
          <p:cNvPr id="4" name="Slide Number Placeholder 3">
            <a:extLst>
              <a:ext uri="{FF2B5EF4-FFF2-40B4-BE49-F238E27FC236}">
                <a16:creationId xmlns:a16="http://schemas.microsoft.com/office/drawing/2014/main" id="{3C9542F0-CD45-BCA7-C6F7-C2B7155BFD8D}"/>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0567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BAD91-BE86-83F7-7335-EE79794EA92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5538330-DFCE-1D2C-D523-5DC555C2791E}"/>
              </a:ext>
            </a:extLst>
          </p:cNvPr>
          <p:cNvPicPr>
            <a:picLocks noChangeAspect="1"/>
          </p:cNvPicPr>
          <p:nvPr/>
        </p:nvPicPr>
        <p:blipFill>
          <a:blip r:embed="rId3"/>
          <a:stretch>
            <a:fillRect/>
          </a:stretch>
        </p:blipFill>
        <p:spPr>
          <a:xfrm>
            <a:off x="311725" y="912129"/>
            <a:ext cx="11568545" cy="5773682"/>
          </a:xfrm>
          <a:prstGeom prst="rect">
            <a:avLst/>
          </a:prstGeom>
          <a:ln w="12700">
            <a:solidFill>
              <a:schemeClr val="tx1"/>
            </a:solidFill>
          </a:ln>
        </p:spPr>
      </p:pic>
      <p:sp>
        <p:nvSpPr>
          <p:cNvPr id="2" name="Title 1">
            <a:extLst>
              <a:ext uri="{FF2B5EF4-FFF2-40B4-BE49-F238E27FC236}">
                <a16:creationId xmlns:a16="http://schemas.microsoft.com/office/drawing/2014/main" id="{625E086A-1E4E-8DA6-74C5-2D07499C5B5D}"/>
              </a:ext>
            </a:extLst>
          </p:cNvPr>
          <p:cNvSpPr>
            <a:spLocks noGrp="1"/>
          </p:cNvSpPr>
          <p:nvPr>
            <p:ph type="title"/>
          </p:nvPr>
        </p:nvSpPr>
        <p:spPr>
          <a:xfrm>
            <a:off x="838200" y="353551"/>
            <a:ext cx="10515600" cy="505432"/>
          </a:xfrm>
        </p:spPr>
        <p:txBody>
          <a:bodyPr anchor="t"/>
          <a:lstStyle/>
          <a:p>
            <a:r>
              <a:rPr lang="en-US" dirty="0"/>
              <a:t>Urban vs. Rural: Total pop growth </a:t>
            </a:r>
            <a:r>
              <a:rPr lang="en-US" dirty="0" err="1"/>
              <a:t>lcn</a:t>
            </a:r>
            <a:endParaRPr lang="en-US" dirty="0"/>
          </a:p>
        </p:txBody>
      </p:sp>
      <p:sp>
        <p:nvSpPr>
          <p:cNvPr id="4" name="Slide Number Placeholder 3">
            <a:extLst>
              <a:ext uri="{FF2B5EF4-FFF2-40B4-BE49-F238E27FC236}">
                <a16:creationId xmlns:a16="http://schemas.microsoft.com/office/drawing/2014/main" id="{0B98260C-B898-D0C7-609F-BF05DE223002}"/>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5223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8F24-53E3-3263-4563-D67820B10B0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DC227E0-5A25-58AB-878A-CA05A2C410C5}"/>
              </a:ext>
            </a:extLst>
          </p:cNvPr>
          <p:cNvPicPr>
            <a:picLocks noChangeAspect="1"/>
          </p:cNvPicPr>
          <p:nvPr/>
        </p:nvPicPr>
        <p:blipFill>
          <a:blip r:embed="rId3"/>
          <a:stretch>
            <a:fillRect/>
          </a:stretch>
        </p:blipFill>
        <p:spPr>
          <a:xfrm>
            <a:off x="311725" y="912130"/>
            <a:ext cx="11568545" cy="5773681"/>
          </a:xfrm>
          <a:prstGeom prst="rect">
            <a:avLst/>
          </a:prstGeom>
          <a:ln w="12700">
            <a:solidFill>
              <a:schemeClr val="tx1"/>
            </a:solidFill>
          </a:ln>
        </p:spPr>
      </p:pic>
      <p:sp>
        <p:nvSpPr>
          <p:cNvPr id="2" name="Title 1">
            <a:extLst>
              <a:ext uri="{FF2B5EF4-FFF2-40B4-BE49-F238E27FC236}">
                <a16:creationId xmlns:a16="http://schemas.microsoft.com/office/drawing/2014/main" id="{727D9B28-F952-7841-FC2B-652C56B4273A}"/>
              </a:ext>
            </a:extLst>
          </p:cNvPr>
          <p:cNvSpPr>
            <a:spLocks noGrp="1"/>
          </p:cNvSpPr>
          <p:nvPr>
            <p:ph type="title"/>
          </p:nvPr>
        </p:nvSpPr>
        <p:spPr>
          <a:xfrm>
            <a:off x="838200" y="353551"/>
            <a:ext cx="10515600" cy="505432"/>
          </a:xfrm>
        </p:spPr>
        <p:txBody>
          <a:bodyPr anchor="t">
            <a:normAutofit fontScale="90000"/>
          </a:bodyPr>
          <a:lstStyle/>
          <a:p>
            <a:r>
              <a:rPr lang="en-US" dirty="0"/>
              <a:t>Urban &amp; Rural: life expectancy &amp; fertility rates for arb</a:t>
            </a:r>
          </a:p>
        </p:txBody>
      </p:sp>
      <p:sp>
        <p:nvSpPr>
          <p:cNvPr id="4" name="Slide Number Placeholder 3">
            <a:extLst>
              <a:ext uri="{FF2B5EF4-FFF2-40B4-BE49-F238E27FC236}">
                <a16:creationId xmlns:a16="http://schemas.microsoft.com/office/drawing/2014/main" id="{8DFFDE74-A4D7-F1B1-E733-CBDFFD4290D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20268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FB55E-B7C8-085B-AB01-C8091DA35A1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7E09792-EFB8-6E04-2116-D1CFBC4ACDB0}"/>
              </a:ext>
            </a:extLst>
          </p:cNvPr>
          <p:cNvPicPr>
            <a:picLocks noChangeAspect="1"/>
          </p:cNvPicPr>
          <p:nvPr/>
        </p:nvPicPr>
        <p:blipFill>
          <a:blip r:embed="rId3"/>
          <a:stretch>
            <a:fillRect/>
          </a:stretch>
        </p:blipFill>
        <p:spPr>
          <a:xfrm>
            <a:off x="311725" y="912130"/>
            <a:ext cx="11568545" cy="5773681"/>
          </a:xfrm>
          <a:prstGeom prst="rect">
            <a:avLst/>
          </a:prstGeom>
          <a:ln w="12700">
            <a:solidFill>
              <a:schemeClr val="tx1"/>
            </a:solidFill>
          </a:ln>
        </p:spPr>
      </p:pic>
      <p:sp>
        <p:nvSpPr>
          <p:cNvPr id="2" name="Title 1">
            <a:extLst>
              <a:ext uri="{FF2B5EF4-FFF2-40B4-BE49-F238E27FC236}">
                <a16:creationId xmlns:a16="http://schemas.microsoft.com/office/drawing/2014/main" id="{0627C332-7AF9-92EE-1152-00FB780FB0A3}"/>
              </a:ext>
            </a:extLst>
          </p:cNvPr>
          <p:cNvSpPr>
            <a:spLocks noGrp="1"/>
          </p:cNvSpPr>
          <p:nvPr>
            <p:ph type="title"/>
          </p:nvPr>
        </p:nvSpPr>
        <p:spPr>
          <a:xfrm>
            <a:off x="838200" y="353551"/>
            <a:ext cx="10515600" cy="505432"/>
          </a:xfrm>
        </p:spPr>
        <p:txBody>
          <a:bodyPr anchor="t">
            <a:normAutofit fontScale="90000"/>
          </a:bodyPr>
          <a:lstStyle/>
          <a:p>
            <a:r>
              <a:rPr lang="en-US" dirty="0"/>
              <a:t>Urban &amp; Rural: life expectancy &amp; fertility rates for </a:t>
            </a:r>
            <a:r>
              <a:rPr lang="en-US" dirty="0" err="1"/>
              <a:t>lcn</a:t>
            </a:r>
            <a:endParaRPr lang="en-US" dirty="0"/>
          </a:p>
        </p:txBody>
      </p:sp>
      <p:sp>
        <p:nvSpPr>
          <p:cNvPr id="4" name="Slide Number Placeholder 3">
            <a:extLst>
              <a:ext uri="{FF2B5EF4-FFF2-40B4-BE49-F238E27FC236}">
                <a16:creationId xmlns:a16="http://schemas.microsoft.com/office/drawing/2014/main" id="{7CEEF089-9628-75BF-18E2-42D07AADEF0A}"/>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1951879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36</TotalTime>
  <Words>495</Words>
  <Application>Microsoft Office PowerPoint</Application>
  <PresentationFormat>Widescreen</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Slack-Lato</vt:lpstr>
      <vt:lpstr>Tenorite</vt:lpstr>
      <vt:lpstr>Custom</vt:lpstr>
      <vt:lpstr>EDA of health and population growth: Arab world / Latin America &amp; Caribbean</vt:lpstr>
      <vt:lpstr>AGENDA</vt:lpstr>
      <vt:lpstr>EDA Background information</vt:lpstr>
      <vt:lpstr>Urban vs. Rural: Birth / Death Rates for ARB</vt:lpstr>
      <vt:lpstr>Urban vs. Rural: Birth / Death Rates for LCN</vt:lpstr>
      <vt:lpstr>Urban vs. Rural: Total pop growth arb</vt:lpstr>
      <vt:lpstr>Urban vs. Rural: Total pop growth lcn</vt:lpstr>
      <vt:lpstr>Urban &amp; Rural: life expectancy &amp; fertility rates for arb</vt:lpstr>
      <vt:lpstr>Urban &amp; Rural: life expectancy &amp; fertility rates for lcn</vt:lpstr>
      <vt:lpstr>Survival rates to age 65 for arb and lcn by gender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Amell</dc:creator>
  <cp:lastModifiedBy>Jeremy Amell</cp:lastModifiedBy>
  <cp:revision>3</cp:revision>
  <dcterms:created xsi:type="dcterms:W3CDTF">2024-10-28T16:00:25Z</dcterms:created>
  <dcterms:modified xsi:type="dcterms:W3CDTF">2024-10-28T16:36:29Z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