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37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4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64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12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50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29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55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92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3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83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58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3093B-610A-4A29-8F5D-C818065DC9DF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F4B-79EF-469A-94EB-2931554988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22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V="1">
            <a:off x="3562350" y="2419350"/>
            <a:ext cx="77343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4895850" y="2419350"/>
            <a:ext cx="0" cy="7810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14158" t="79126" r="10398" b="10679"/>
          <a:stretch/>
        </p:blipFill>
        <p:spPr>
          <a:xfrm>
            <a:off x="609599" y="4371976"/>
            <a:ext cx="11321687" cy="1162050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6019800" y="1962150"/>
            <a:ext cx="23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Globigerinita</a:t>
            </a:r>
            <a:r>
              <a:rPr lang="de-DE" i="1" dirty="0"/>
              <a:t> </a:t>
            </a:r>
            <a:r>
              <a:rPr lang="de-DE" i="1" dirty="0" err="1"/>
              <a:t>glutinata</a:t>
            </a:r>
            <a:endParaRPr lang="de-DE" i="1" dirty="0"/>
          </a:p>
        </p:txBody>
      </p:sp>
      <p:cxnSp>
        <p:nvCxnSpPr>
          <p:cNvPr id="14" name="Gerader Verbinder 13"/>
          <p:cNvCxnSpPr/>
          <p:nvPr/>
        </p:nvCxnSpPr>
        <p:spPr>
          <a:xfrm flipV="1">
            <a:off x="4895850" y="3200400"/>
            <a:ext cx="6400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6270442" y="2790826"/>
            <a:ext cx="1962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Globigerinita</a:t>
            </a:r>
            <a:r>
              <a:rPr lang="de-DE" i="1" dirty="0"/>
              <a:t> </a:t>
            </a:r>
            <a:r>
              <a:rPr lang="de-DE" i="1" dirty="0" err="1"/>
              <a:t>uvula</a:t>
            </a:r>
            <a:endParaRPr lang="de-DE" i="1" dirty="0"/>
          </a:p>
        </p:txBody>
      </p:sp>
      <p:sp>
        <p:nvSpPr>
          <p:cNvPr id="17" name="Textfeld 16"/>
          <p:cNvSpPr txBox="1"/>
          <p:nvPr/>
        </p:nvSpPr>
        <p:spPr>
          <a:xfrm>
            <a:off x="904874" y="5715000"/>
            <a:ext cx="10391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dirty="0"/>
              <a:t>Wade et al. (2018, </a:t>
            </a:r>
            <a:r>
              <a:rPr lang="de-DE" dirty="0" err="1"/>
              <a:t>Oligocene</a:t>
            </a:r>
            <a:r>
              <a:rPr lang="de-DE" dirty="0"/>
              <a:t> Atlas)		4) Microtax.org</a:t>
            </a:r>
          </a:p>
          <a:p>
            <a:pPr marL="342900" indent="-342900">
              <a:buAutoNum type="arabicParenR"/>
            </a:pPr>
            <a:r>
              <a:rPr lang="de-DE" dirty="0" err="1"/>
              <a:t>Morard</a:t>
            </a:r>
            <a:r>
              <a:rPr lang="de-DE" dirty="0"/>
              <a:t> et al. (2019)			5) </a:t>
            </a:r>
            <a:r>
              <a:rPr lang="de-DE" dirty="0" err="1"/>
              <a:t>Kennett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Srinivasan (1983)</a:t>
            </a:r>
          </a:p>
          <a:p>
            <a:pPr marL="342900" indent="-342900">
              <a:buAutoNum type="arabicParenR"/>
            </a:pPr>
            <a:r>
              <a:rPr lang="de-DE" dirty="0"/>
              <a:t>Kucera </a:t>
            </a:r>
            <a:r>
              <a:rPr lang="de-DE" dirty="0" err="1"/>
              <a:t>and</a:t>
            </a:r>
            <a:r>
              <a:rPr lang="de-DE" dirty="0"/>
              <a:t> Schönfeld (2007)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3978611" y="2705131"/>
            <a:ext cx="827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1: 26 Ma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935615" y="578703"/>
            <a:ext cx="13776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2: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FAD </a:t>
            </a:r>
            <a:r>
              <a:rPr lang="de-DE" sz="1400" i="1" dirty="0">
                <a:solidFill>
                  <a:srgbClr val="00B0F0"/>
                </a:solidFill>
              </a:rPr>
              <a:t>G. </a:t>
            </a:r>
            <a:r>
              <a:rPr lang="de-DE" sz="1400" i="1" dirty="0" err="1">
                <a:solidFill>
                  <a:srgbClr val="00B0F0"/>
                </a:solidFill>
              </a:rPr>
              <a:t>glutinata</a:t>
            </a:r>
            <a:endParaRPr lang="de-DE" sz="1400" i="1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1: 31.5 Ma</a:t>
            </a:r>
          </a:p>
        </p:txBody>
      </p:sp>
      <p:cxnSp>
        <p:nvCxnSpPr>
          <p:cNvPr id="23" name="Gerader Verbinder 22"/>
          <p:cNvCxnSpPr/>
          <p:nvPr/>
        </p:nvCxnSpPr>
        <p:spPr>
          <a:xfrm>
            <a:off x="8808723" y="3200400"/>
            <a:ext cx="0" cy="7810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>
            <a:off x="8753475" y="1638300"/>
            <a:ext cx="2477451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8819199" y="3981450"/>
            <a:ext cx="151542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8753475" y="1638300"/>
            <a:ext cx="0" cy="7810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9154740" y="1225034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Candeina</a:t>
            </a:r>
            <a:r>
              <a:rPr lang="de-DE" i="1" dirty="0"/>
              <a:t> </a:t>
            </a:r>
            <a:r>
              <a:rPr lang="de-DE" i="1" dirty="0" err="1"/>
              <a:t>nitida</a:t>
            </a:r>
            <a:endParaRPr lang="de-DE" i="1" dirty="0"/>
          </a:p>
        </p:txBody>
      </p:sp>
      <p:sp>
        <p:nvSpPr>
          <p:cNvPr id="29" name="Textfeld 28"/>
          <p:cNvSpPr txBox="1"/>
          <p:nvPr/>
        </p:nvSpPr>
        <p:spPr>
          <a:xfrm>
            <a:off x="7792110" y="1079540"/>
            <a:ext cx="11973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FAD </a:t>
            </a:r>
            <a:r>
              <a:rPr lang="de-DE" sz="1400" i="1" dirty="0" err="1">
                <a:solidFill>
                  <a:srgbClr val="00B0F0"/>
                </a:solidFill>
              </a:rPr>
              <a:t>Candeina</a:t>
            </a:r>
            <a:endParaRPr lang="de-DE" sz="1400" i="1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2: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3: 10.5 Ma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7058882" y="3655458"/>
            <a:ext cx="20747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FAD </a:t>
            </a:r>
            <a:r>
              <a:rPr lang="de-DE" sz="1400" dirty="0" err="1">
                <a:solidFill>
                  <a:srgbClr val="00B0F0"/>
                </a:solidFill>
              </a:rPr>
              <a:t>extant</a:t>
            </a:r>
            <a:r>
              <a:rPr lang="de-DE" sz="1400" dirty="0">
                <a:solidFill>
                  <a:srgbClr val="00B0F0"/>
                </a:solidFill>
              </a:rPr>
              <a:t> </a:t>
            </a:r>
            <a:r>
              <a:rPr lang="de-DE" sz="1400" i="1" dirty="0" err="1">
                <a:solidFill>
                  <a:srgbClr val="00B0F0"/>
                </a:solidFill>
              </a:rPr>
              <a:t>Tenuitella</a:t>
            </a:r>
            <a:endParaRPr lang="de-DE" sz="1400" i="1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2: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chemeClr val="accent2"/>
                </a:solidFill>
              </a:rPr>
              <a:t>2: </a:t>
            </a:r>
            <a:r>
              <a:rPr lang="de-DE" sz="1400" dirty="0" err="1">
                <a:solidFill>
                  <a:schemeClr val="accent2"/>
                </a:solidFill>
              </a:rPr>
              <a:t>age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dirty="0" err="1">
                <a:solidFill>
                  <a:schemeClr val="accent2"/>
                </a:solidFill>
              </a:rPr>
              <a:t>similar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dirty="0" err="1">
                <a:solidFill>
                  <a:schemeClr val="accent2"/>
                </a:solidFill>
              </a:rPr>
              <a:t>as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i="1" dirty="0" err="1">
                <a:solidFill>
                  <a:schemeClr val="accent2"/>
                </a:solidFill>
              </a:rPr>
              <a:t>Candeina</a:t>
            </a:r>
            <a:endParaRPr lang="de-DE" sz="1400" i="1" dirty="0">
              <a:solidFill>
                <a:schemeClr val="accent2"/>
              </a:solidFill>
            </a:endParaRPr>
          </a:p>
          <a:p>
            <a:r>
              <a:rPr lang="de-DE" sz="1400" i="1" dirty="0">
                <a:solidFill>
                  <a:srgbClr val="00B0F0"/>
                </a:solidFill>
              </a:rPr>
              <a:t>4: </a:t>
            </a:r>
            <a:r>
              <a:rPr lang="de-DE" sz="1400" i="1" dirty="0" err="1">
                <a:solidFill>
                  <a:srgbClr val="00B0F0"/>
                </a:solidFill>
              </a:rPr>
              <a:t>fossils</a:t>
            </a:r>
            <a:r>
              <a:rPr lang="de-DE" sz="1400" i="1" dirty="0">
                <a:solidFill>
                  <a:srgbClr val="00B0F0"/>
                </a:solidFill>
              </a:rPr>
              <a:t> </a:t>
            </a:r>
            <a:r>
              <a:rPr lang="de-DE" sz="1400" i="1" dirty="0" err="1">
                <a:solidFill>
                  <a:srgbClr val="00B0F0"/>
                </a:solidFill>
              </a:rPr>
              <a:t>only</a:t>
            </a:r>
            <a:r>
              <a:rPr lang="de-DE" sz="1400" i="1" dirty="0">
                <a:solidFill>
                  <a:srgbClr val="00B0F0"/>
                </a:solidFill>
              </a:rPr>
              <a:t> last 4 Ma</a:t>
            </a:r>
          </a:p>
        </p:txBody>
      </p:sp>
      <p:cxnSp>
        <p:nvCxnSpPr>
          <p:cNvPr id="35" name="Gerader Verbinder 34"/>
          <p:cNvCxnSpPr/>
          <p:nvPr/>
        </p:nvCxnSpPr>
        <p:spPr>
          <a:xfrm>
            <a:off x="10334625" y="3981450"/>
            <a:ext cx="9620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9682929" y="4164569"/>
            <a:ext cx="173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Extant</a:t>
            </a:r>
            <a:r>
              <a:rPr lang="de-DE" i="1" dirty="0"/>
              <a:t> </a:t>
            </a:r>
            <a:r>
              <a:rPr lang="de-DE" i="1" dirty="0" err="1"/>
              <a:t>Tenuitella</a:t>
            </a:r>
            <a:endParaRPr lang="de-DE" i="1" dirty="0"/>
          </a:p>
        </p:txBody>
      </p:sp>
      <p:cxnSp>
        <p:nvCxnSpPr>
          <p:cNvPr id="40" name="Gerader Verbinder 39"/>
          <p:cNvCxnSpPr/>
          <p:nvPr/>
        </p:nvCxnSpPr>
        <p:spPr>
          <a:xfrm>
            <a:off x="1028700" y="3781425"/>
            <a:ext cx="9620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1042904" y="4096911"/>
            <a:ext cx="9620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1057275" y="2874408"/>
            <a:ext cx="0" cy="7810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125939" y="3601789"/>
            <a:ext cx="1379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Documented</a:t>
            </a:r>
            <a:r>
              <a:rPr lang="de-DE" sz="1200" dirty="0"/>
              <a:t> </a:t>
            </a:r>
            <a:r>
              <a:rPr lang="de-DE" sz="1200" dirty="0" err="1"/>
              <a:t>range</a:t>
            </a:r>
            <a:endParaRPr lang="de-DE" sz="1200" dirty="0"/>
          </a:p>
        </p:txBody>
      </p:sp>
      <p:sp>
        <p:nvSpPr>
          <p:cNvPr id="44" name="Textfeld 43"/>
          <p:cNvSpPr txBox="1"/>
          <p:nvPr/>
        </p:nvSpPr>
        <p:spPr>
          <a:xfrm>
            <a:off x="2118198" y="3947695"/>
            <a:ext cx="1143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Assumed</a:t>
            </a:r>
            <a:r>
              <a:rPr lang="de-DE" sz="1200" dirty="0"/>
              <a:t> </a:t>
            </a:r>
            <a:r>
              <a:rPr lang="de-DE" sz="1200" dirty="0" err="1"/>
              <a:t>range</a:t>
            </a:r>
            <a:endParaRPr lang="de-DE" sz="1200" dirty="0"/>
          </a:p>
        </p:txBody>
      </p:sp>
      <p:sp>
        <p:nvSpPr>
          <p:cNvPr id="46" name="Textfeld 45"/>
          <p:cNvSpPr txBox="1"/>
          <p:nvPr/>
        </p:nvSpPr>
        <p:spPr>
          <a:xfrm>
            <a:off x="1202738" y="2953495"/>
            <a:ext cx="160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Topology</a:t>
            </a:r>
            <a:r>
              <a:rPr lang="de-DE" sz="1200" dirty="0"/>
              <a:t> </a:t>
            </a:r>
            <a:r>
              <a:rPr lang="de-DE" sz="1200" dirty="0" err="1"/>
              <a:t>derived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fossil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molecular</a:t>
            </a:r>
            <a:r>
              <a:rPr lang="de-DE" sz="1200" dirty="0"/>
              <a:t> (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) </a:t>
            </a:r>
            <a:r>
              <a:rPr lang="de-DE" sz="1200" dirty="0" err="1"/>
              <a:t>data</a:t>
            </a:r>
            <a:endParaRPr lang="de-DE" sz="1200" dirty="0"/>
          </a:p>
        </p:txBody>
      </p:sp>
      <p:cxnSp>
        <p:nvCxnSpPr>
          <p:cNvPr id="47" name="Gerader Verbinder 46"/>
          <p:cNvCxnSpPr/>
          <p:nvPr/>
        </p:nvCxnSpPr>
        <p:spPr>
          <a:xfrm>
            <a:off x="3562350" y="876300"/>
            <a:ext cx="0" cy="15430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 flipV="1">
            <a:off x="3566505" y="876299"/>
            <a:ext cx="724125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10815637" y="876299"/>
            <a:ext cx="41528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9138796" y="370463"/>
            <a:ext cx="21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Globigerinita</a:t>
            </a:r>
            <a:r>
              <a:rPr lang="de-DE" i="1" dirty="0"/>
              <a:t> </a:t>
            </a:r>
            <a:r>
              <a:rPr lang="de-DE" i="1" dirty="0" err="1"/>
              <a:t>minuta</a:t>
            </a:r>
            <a:endParaRPr lang="de-DE" i="1" dirty="0"/>
          </a:p>
        </p:txBody>
      </p:sp>
      <p:sp>
        <p:nvSpPr>
          <p:cNvPr id="55" name="Textfeld 54"/>
          <p:cNvSpPr txBox="1"/>
          <p:nvPr/>
        </p:nvSpPr>
        <p:spPr>
          <a:xfrm>
            <a:off x="9682929" y="192403"/>
            <a:ext cx="1476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4: </a:t>
            </a:r>
            <a:r>
              <a:rPr lang="de-DE" sz="1400" dirty="0" err="1">
                <a:solidFill>
                  <a:srgbClr val="00B0F0"/>
                </a:solidFill>
              </a:rPr>
              <a:t>no</a:t>
            </a:r>
            <a:r>
              <a:rPr lang="de-DE" sz="1400" dirty="0">
                <a:solidFill>
                  <a:srgbClr val="00B0F0"/>
                </a:solidFill>
              </a:rPr>
              <a:t> fossil </a:t>
            </a:r>
            <a:r>
              <a:rPr lang="de-DE" sz="1400" dirty="0" err="1">
                <a:solidFill>
                  <a:srgbClr val="00B0F0"/>
                </a:solidFill>
              </a:rPr>
              <a:t>record</a:t>
            </a:r>
            <a:endParaRPr lang="de-DE" sz="1400" dirty="0">
              <a:solidFill>
                <a:srgbClr val="00B0F0"/>
              </a:solidFill>
            </a:endParaRPr>
          </a:p>
        </p:txBody>
      </p:sp>
      <p:cxnSp>
        <p:nvCxnSpPr>
          <p:cNvPr id="56" name="Gerader Verbinder 55"/>
          <p:cNvCxnSpPr/>
          <p:nvPr/>
        </p:nvCxnSpPr>
        <p:spPr>
          <a:xfrm>
            <a:off x="1028700" y="4371976"/>
            <a:ext cx="96202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2103994" y="4233475"/>
            <a:ext cx="1209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Fossil </a:t>
            </a:r>
            <a:r>
              <a:rPr lang="de-DE" sz="1200" dirty="0" err="1"/>
              <a:t>taxa</a:t>
            </a:r>
            <a:r>
              <a:rPr lang="de-DE" sz="1200" dirty="0"/>
              <a:t> </a:t>
            </a:r>
            <a:r>
              <a:rPr lang="de-DE" sz="1200" dirty="0" err="1"/>
              <a:t>range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35463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>
            <a:off x="3566373" y="1586352"/>
            <a:ext cx="690657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/>
          <p:cNvCxnSpPr/>
          <p:nvPr/>
        </p:nvCxnSpPr>
        <p:spPr>
          <a:xfrm>
            <a:off x="1144094" y="764063"/>
            <a:ext cx="0" cy="1338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16615" t="79126" r="10398" b="10679"/>
          <a:stretch/>
        </p:blipFill>
        <p:spPr>
          <a:xfrm>
            <a:off x="74428" y="5038726"/>
            <a:ext cx="10953077" cy="1162050"/>
          </a:xfrm>
          <a:prstGeom prst="rect">
            <a:avLst/>
          </a:prstGeom>
        </p:spPr>
      </p:pic>
      <p:cxnSp>
        <p:nvCxnSpPr>
          <p:cNvPr id="14" name="Gerader Verbinder 13"/>
          <p:cNvCxnSpPr/>
          <p:nvPr/>
        </p:nvCxnSpPr>
        <p:spPr>
          <a:xfrm flipV="1">
            <a:off x="7262073" y="2154955"/>
            <a:ext cx="32108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7329121" y="474622"/>
            <a:ext cx="0" cy="27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8908394" y="738627"/>
            <a:ext cx="1050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F0"/>
                </a:solidFill>
              </a:rPr>
              <a:t>6 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 smtClean="0">
                <a:solidFill>
                  <a:srgbClr val="00B0F0"/>
                </a:solidFill>
              </a:rPr>
              <a:t>6 : 4.5 </a:t>
            </a:r>
            <a:r>
              <a:rPr lang="de-DE" sz="1400" dirty="0">
                <a:solidFill>
                  <a:srgbClr val="00B0F0"/>
                </a:solidFill>
              </a:rPr>
              <a:t>Ma</a:t>
            </a:r>
          </a:p>
        </p:txBody>
      </p:sp>
      <p:cxnSp>
        <p:nvCxnSpPr>
          <p:cNvPr id="47" name="Gerader Verbinder 46"/>
          <p:cNvCxnSpPr/>
          <p:nvPr/>
        </p:nvCxnSpPr>
        <p:spPr>
          <a:xfrm>
            <a:off x="2046217" y="1593354"/>
            <a:ext cx="0" cy="54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 flipV="1">
            <a:off x="2042373" y="748982"/>
            <a:ext cx="8430576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feld 53"/>
          <p:cNvSpPr txBox="1"/>
          <p:nvPr/>
        </p:nvSpPr>
        <p:spPr>
          <a:xfrm>
            <a:off x="10650995" y="493645"/>
            <a:ext cx="1398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T. </a:t>
            </a:r>
            <a:r>
              <a:rPr lang="de-DE" sz="1600" i="1" dirty="0" err="1"/>
              <a:t>quinqueloba</a:t>
            </a:r>
            <a:endParaRPr lang="de-DE" sz="1600" i="1" dirty="0"/>
          </a:p>
        </p:txBody>
      </p:sp>
      <p:cxnSp>
        <p:nvCxnSpPr>
          <p:cNvPr id="32" name="Gerader Verbinder 31"/>
          <p:cNvCxnSpPr/>
          <p:nvPr/>
        </p:nvCxnSpPr>
        <p:spPr>
          <a:xfrm>
            <a:off x="1139393" y="748703"/>
            <a:ext cx="92592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7329121" y="469859"/>
            <a:ext cx="31438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feld 35"/>
          <p:cNvSpPr txBox="1"/>
          <p:nvPr/>
        </p:nvSpPr>
        <p:spPr>
          <a:xfrm>
            <a:off x="10650995" y="208133"/>
            <a:ext cx="95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T. </a:t>
            </a:r>
            <a:r>
              <a:rPr lang="de-DE" sz="1600" i="1" dirty="0" err="1"/>
              <a:t>humilis</a:t>
            </a:r>
            <a:endParaRPr lang="de-DE" sz="1600" i="1" dirty="0"/>
          </a:p>
        </p:txBody>
      </p:sp>
      <p:sp>
        <p:nvSpPr>
          <p:cNvPr id="37" name="Textfeld 36"/>
          <p:cNvSpPr txBox="1"/>
          <p:nvPr/>
        </p:nvSpPr>
        <p:spPr>
          <a:xfrm>
            <a:off x="457338" y="6204437"/>
            <a:ext cx="1152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1400" dirty="0"/>
              <a:t>Wade et al. (2018, </a:t>
            </a:r>
            <a:r>
              <a:rPr lang="de-DE" sz="1400" dirty="0" err="1"/>
              <a:t>Oligocene</a:t>
            </a:r>
            <a:r>
              <a:rPr lang="de-DE" sz="1400" dirty="0"/>
              <a:t> Atlas)	</a:t>
            </a:r>
            <a:r>
              <a:rPr lang="de-DE" sz="1400" dirty="0" smtClean="0"/>
              <a:t>4</a:t>
            </a:r>
            <a:r>
              <a:rPr lang="de-DE" sz="1400" dirty="0"/>
              <a:t>) Microtax.org			7) Weiner et al. (2014)</a:t>
            </a:r>
          </a:p>
          <a:p>
            <a:pPr marL="342900" indent="-342900">
              <a:buAutoNum type="arabicParenR"/>
            </a:pPr>
            <a:r>
              <a:rPr lang="de-DE" sz="1400" dirty="0" err="1"/>
              <a:t>Morard</a:t>
            </a:r>
            <a:r>
              <a:rPr lang="de-DE" sz="1400" dirty="0"/>
              <a:t> et al. (2019)			5) </a:t>
            </a:r>
            <a:r>
              <a:rPr lang="de-DE" sz="1400" dirty="0" err="1"/>
              <a:t>Kennett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Srinivasan (1983)	</a:t>
            </a:r>
            <a:r>
              <a:rPr lang="de-DE" sz="1400" dirty="0" smtClean="0"/>
              <a:t>	8</a:t>
            </a:r>
            <a:r>
              <a:rPr lang="de-DE" sz="1400" dirty="0"/>
              <a:t>) Morard et al. (2019, </a:t>
            </a:r>
            <a:r>
              <a:rPr lang="de-DE" sz="1400" dirty="0" err="1"/>
              <a:t>ruber</a:t>
            </a:r>
            <a:r>
              <a:rPr lang="de-DE" sz="1400" dirty="0"/>
              <a:t>)</a:t>
            </a:r>
          </a:p>
          <a:p>
            <a:pPr marL="342900" indent="-342900">
              <a:buAutoNum type="arabicParenR"/>
            </a:pPr>
            <a:r>
              <a:rPr lang="de-DE" sz="1400" dirty="0"/>
              <a:t>Kucera </a:t>
            </a:r>
            <a:r>
              <a:rPr lang="de-DE" sz="1400" dirty="0" err="1"/>
              <a:t>and</a:t>
            </a:r>
            <a:r>
              <a:rPr lang="de-DE" sz="1400" dirty="0"/>
              <a:t> Schönfeld (2007)		6) </a:t>
            </a:r>
            <a:r>
              <a:rPr lang="de-DE" sz="1400" dirty="0" err="1"/>
              <a:t>Aze</a:t>
            </a:r>
            <a:r>
              <a:rPr lang="de-DE" sz="1400" dirty="0"/>
              <a:t> et al. (2011)			9) </a:t>
            </a:r>
            <a:r>
              <a:rPr lang="de-DE" sz="1400" dirty="0" err="1"/>
              <a:t>Spezzaferri</a:t>
            </a:r>
            <a:r>
              <a:rPr lang="de-DE" sz="1400" dirty="0"/>
              <a:t> et al. (2015)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10650995" y="1350181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G. </a:t>
            </a:r>
            <a:r>
              <a:rPr lang="de-DE" sz="1600" i="1" dirty="0" err="1"/>
              <a:t>bulloides</a:t>
            </a:r>
            <a:endParaRPr lang="de-DE" sz="1600" i="1" dirty="0"/>
          </a:p>
        </p:txBody>
      </p:sp>
      <p:cxnSp>
        <p:nvCxnSpPr>
          <p:cNvPr id="48" name="Gerader Verbinder 47"/>
          <p:cNvCxnSpPr/>
          <p:nvPr/>
        </p:nvCxnSpPr>
        <p:spPr>
          <a:xfrm>
            <a:off x="1262505" y="1586352"/>
            <a:ext cx="241414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113449" y="833308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1: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1: 66 Ma 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3217045" y="1279202"/>
            <a:ext cx="8003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1,3: </a:t>
            </a:r>
            <a:r>
              <a:rPr lang="de-DE" sz="1400" dirty="0" err="1">
                <a:solidFill>
                  <a:srgbClr val="00B0F0"/>
                </a:solidFill>
              </a:rPr>
              <a:t>age</a:t>
            </a:r>
            <a:r>
              <a:rPr lang="de-DE" sz="14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1792816" y="386754"/>
            <a:ext cx="664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1: </a:t>
            </a:r>
            <a:r>
              <a:rPr lang="de-DE" sz="1400" dirty="0" err="1">
                <a:solidFill>
                  <a:srgbClr val="00B0F0"/>
                </a:solidFill>
              </a:rPr>
              <a:t>age</a:t>
            </a:r>
            <a:r>
              <a:rPr lang="de-DE" sz="1400" dirty="0">
                <a:solidFill>
                  <a:srgbClr val="00B0F0"/>
                </a:solidFill>
              </a:rPr>
              <a:t> </a:t>
            </a:r>
          </a:p>
        </p:txBody>
      </p:sp>
      <p:cxnSp>
        <p:nvCxnSpPr>
          <p:cNvPr id="57" name="Gerader Verbinder 56"/>
          <p:cNvCxnSpPr/>
          <p:nvPr/>
        </p:nvCxnSpPr>
        <p:spPr>
          <a:xfrm>
            <a:off x="6220824" y="1307229"/>
            <a:ext cx="42521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0650995" y="1064669"/>
            <a:ext cx="1639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G. </a:t>
            </a:r>
            <a:r>
              <a:rPr lang="de-DE" sz="1600" i="1" dirty="0" err="1" smtClean="0"/>
              <a:t>neofalconensis</a:t>
            </a:r>
            <a:endParaRPr lang="de-DE" sz="1600" i="1" dirty="0"/>
          </a:p>
        </p:txBody>
      </p:sp>
      <p:cxnSp>
        <p:nvCxnSpPr>
          <p:cNvPr id="59" name="Gerader Verbinder 58"/>
          <p:cNvCxnSpPr/>
          <p:nvPr/>
        </p:nvCxnSpPr>
        <p:spPr>
          <a:xfrm>
            <a:off x="6220824" y="1320204"/>
            <a:ext cx="0" cy="23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5074485" y="1024565"/>
            <a:ext cx="1146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6,5: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3: 17.5 Ma</a:t>
            </a:r>
          </a:p>
        </p:txBody>
      </p:sp>
      <p:cxnSp>
        <p:nvCxnSpPr>
          <p:cNvPr id="61" name="Gerader Verbinder 60"/>
          <p:cNvCxnSpPr/>
          <p:nvPr/>
        </p:nvCxnSpPr>
        <p:spPr>
          <a:xfrm>
            <a:off x="2046217" y="2156548"/>
            <a:ext cx="5228946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10650995" y="1921205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G </a:t>
            </a:r>
            <a:r>
              <a:rPr lang="de-DE" sz="1600" i="1" dirty="0" err="1"/>
              <a:t>siphonifera</a:t>
            </a:r>
            <a:endParaRPr lang="de-DE" sz="1600" i="1" dirty="0"/>
          </a:p>
        </p:txBody>
      </p:sp>
      <p:sp>
        <p:nvSpPr>
          <p:cNvPr id="63" name="Textfeld 62"/>
          <p:cNvSpPr txBox="1"/>
          <p:nvPr/>
        </p:nvSpPr>
        <p:spPr>
          <a:xfrm>
            <a:off x="4183261" y="1679178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3: 13.5 Ma 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023224" y="1633328"/>
            <a:ext cx="1146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1,6: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1: 33.5 Ma</a:t>
            </a:r>
          </a:p>
        </p:txBody>
      </p:sp>
      <p:cxnSp>
        <p:nvCxnSpPr>
          <p:cNvPr id="65" name="Gerader Verbinder 64"/>
          <p:cNvCxnSpPr/>
          <p:nvPr/>
        </p:nvCxnSpPr>
        <p:spPr>
          <a:xfrm>
            <a:off x="9745169" y="1865475"/>
            <a:ext cx="727780" cy="103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0650995" y="1635693"/>
            <a:ext cx="90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G. </a:t>
            </a:r>
            <a:r>
              <a:rPr lang="de-DE" sz="1600" i="1" dirty="0" err="1"/>
              <a:t>calida</a:t>
            </a:r>
            <a:endParaRPr lang="de-DE" sz="1600" i="1" dirty="0"/>
          </a:p>
        </p:txBody>
      </p:sp>
      <p:cxnSp>
        <p:nvCxnSpPr>
          <p:cNvPr id="67" name="Gerader Verbinder 66"/>
          <p:cNvCxnSpPr/>
          <p:nvPr/>
        </p:nvCxnSpPr>
        <p:spPr>
          <a:xfrm>
            <a:off x="8783145" y="1866305"/>
            <a:ext cx="0" cy="288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feld 67"/>
          <p:cNvSpPr txBox="1"/>
          <p:nvPr/>
        </p:nvSpPr>
        <p:spPr>
          <a:xfrm>
            <a:off x="9587305" y="1593354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7: 3.5 Ma </a:t>
            </a:r>
          </a:p>
        </p:txBody>
      </p:sp>
      <p:cxnSp>
        <p:nvCxnSpPr>
          <p:cNvPr id="69" name="Gerader Verbinder 68"/>
          <p:cNvCxnSpPr/>
          <p:nvPr/>
        </p:nvCxnSpPr>
        <p:spPr>
          <a:xfrm>
            <a:off x="7657557" y="2713202"/>
            <a:ext cx="28153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10650995" y="2492229"/>
            <a:ext cx="1043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B. </a:t>
            </a:r>
            <a:r>
              <a:rPr lang="de-DE" sz="1600" i="1" dirty="0" err="1"/>
              <a:t>digitata</a:t>
            </a:r>
            <a:endParaRPr lang="de-DE" sz="1600" i="1" dirty="0"/>
          </a:p>
        </p:txBody>
      </p:sp>
      <p:cxnSp>
        <p:nvCxnSpPr>
          <p:cNvPr id="72" name="Gerader Verbinder 71"/>
          <p:cNvCxnSpPr/>
          <p:nvPr/>
        </p:nvCxnSpPr>
        <p:spPr>
          <a:xfrm>
            <a:off x="7657557" y="2154955"/>
            <a:ext cx="0" cy="575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6841391" y="239104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7: 11 Ma </a:t>
            </a:r>
          </a:p>
        </p:txBody>
      </p:sp>
      <p:cxnSp>
        <p:nvCxnSpPr>
          <p:cNvPr id="76" name="Gerader Verbinder 75"/>
          <p:cNvCxnSpPr/>
          <p:nvPr/>
        </p:nvCxnSpPr>
        <p:spPr>
          <a:xfrm>
            <a:off x="8783145" y="1870696"/>
            <a:ext cx="96202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7942530" y="182524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7: 7.5 Ma </a:t>
            </a:r>
          </a:p>
        </p:txBody>
      </p:sp>
      <p:cxnSp>
        <p:nvCxnSpPr>
          <p:cNvPr id="78" name="Gerader Verbinder 77"/>
          <p:cNvCxnSpPr/>
          <p:nvPr/>
        </p:nvCxnSpPr>
        <p:spPr>
          <a:xfrm>
            <a:off x="8116150" y="2434079"/>
            <a:ext cx="235679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79"/>
          <p:cNvCxnSpPr/>
          <p:nvPr/>
        </p:nvCxnSpPr>
        <p:spPr>
          <a:xfrm>
            <a:off x="8116150" y="2173019"/>
            <a:ext cx="0" cy="24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8284730" y="2157613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</a:rPr>
              <a:t>7: </a:t>
            </a:r>
            <a:r>
              <a:rPr lang="de-DE" sz="1400" dirty="0" smtClean="0">
                <a:solidFill>
                  <a:schemeClr val="accent2"/>
                </a:solidFill>
              </a:rPr>
              <a:t>9 </a:t>
            </a:r>
            <a:r>
              <a:rPr lang="de-DE" sz="1400" dirty="0">
                <a:solidFill>
                  <a:schemeClr val="accent2"/>
                </a:solidFill>
              </a:rPr>
              <a:t>Ma </a:t>
            </a:r>
          </a:p>
        </p:txBody>
      </p:sp>
      <p:cxnSp>
        <p:nvCxnSpPr>
          <p:cNvPr id="84" name="Gerader Verbinder 83"/>
          <p:cNvCxnSpPr/>
          <p:nvPr/>
        </p:nvCxnSpPr>
        <p:spPr>
          <a:xfrm>
            <a:off x="8339276" y="4371976"/>
            <a:ext cx="882371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/>
          <p:cNvCxnSpPr/>
          <p:nvPr/>
        </p:nvCxnSpPr>
        <p:spPr>
          <a:xfrm>
            <a:off x="1264689" y="1586352"/>
            <a:ext cx="0" cy="2150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265817" y="2190899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6: 65 Ma </a:t>
            </a:r>
          </a:p>
        </p:txBody>
      </p:sp>
      <p:cxnSp>
        <p:nvCxnSpPr>
          <p:cNvPr id="89" name="Gerader Verbinder 88"/>
          <p:cNvCxnSpPr/>
          <p:nvPr/>
        </p:nvCxnSpPr>
        <p:spPr>
          <a:xfrm>
            <a:off x="1144094" y="2102591"/>
            <a:ext cx="118411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>
            <a:off x="9015644" y="3550573"/>
            <a:ext cx="14573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r Verbinder 93"/>
          <p:cNvCxnSpPr/>
          <p:nvPr/>
        </p:nvCxnSpPr>
        <p:spPr>
          <a:xfrm flipV="1">
            <a:off x="6613452" y="2992325"/>
            <a:ext cx="3859497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>
            <a:off x="4685161" y="3271450"/>
            <a:ext cx="57877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Gerader Verbinder 96"/>
          <p:cNvCxnSpPr/>
          <p:nvPr/>
        </p:nvCxnSpPr>
        <p:spPr>
          <a:xfrm>
            <a:off x="7805546" y="3829696"/>
            <a:ext cx="266740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 flipV="1">
            <a:off x="10327145" y="4108819"/>
            <a:ext cx="14580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8339276" y="4667241"/>
            <a:ext cx="21336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9221647" y="4951002"/>
            <a:ext cx="125130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10142189" y="5230126"/>
            <a:ext cx="3373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Gerader Verbinder 104"/>
          <p:cNvCxnSpPr/>
          <p:nvPr/>
        </p:nvCxnSpPr>
        <p:spPr>
          <a:xfrm>
            <a:off x="10150995" y="4951002"/>
            <a:ext cx="0" cy="281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/>
          <p:cNvCxnSpPr/>
          <p:nvPr/>
        </p:nvCxnSpPr>
        <p:spPr>
          <a:xfrm>
            <a:off x="8339276" y="4678680"/>
            <a:ext cx="0" cy="281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/>
          <p:cNvCxnSpPr/>
          <p:nvPr/>
        </p:nvCxnSpPr>
        <p:spPr>
          <a:xfrm>
            <a:off x="6029960" y="4802345"/>
            <a:ext cx="229794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Gerader Verbinder 111"/>
          <p:cNvCxnSpPr/>
          <p:nvPr/>
        </p:nvCxnSpPr>
        <p:spPr>
          <a:xfrm flipV="1">
            <a:off x="7405332" y="4387942"/>
            <a:ext cx="3067617" cy="1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/>
          <p:nvPr/>
        </p:nvCxnSpPr>
        <p:spPr>
          <a:xfrm>
            <a:off x="8939140" y="4099704"/>
            <a:ext cx="1388005" cy="7305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10650995" y="5061843"/>
            <a:ext cx="1059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G. </a:t>
            </a:r>
            <a:r>
              <a:rPr lang="de-DE" sz="1600" i="1" dirty="0" err="1"/>
              <a:t>tenellus</a:t>
            </a:r>
            <a:endParaRPr lang="de-DE" sz="1600" i="1" dirty="0"/>
          </a:p>
        </p:txBody>
      </p:sp>
      <p:sp>
        <p:nvSpPr>
          <p:cNvPr id="126" name="Textfeld 125"/>
          <p:cNvSpPr txBox="1"/>
          <p:nvPr/>
        </p:nvSpPr>
        <p:spPr>
          <a:xfrm>
            <a:off x="10650995" y="4776325"/>
            <a:ext cx="1234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G. </a:t>
            </a:r>
            <a:r>
              <a:rPr lang="de-DE" sz="1600" i="1" dirty="0" err="1"/>
              <a:t>elongatus</a:t>
            </a:r>
            <a:endParaRPr lang="de-DE" sz="1600" i="1" dirty="0"/>
          </a:p>
        </p:txBody>
      </p:sp>
      <p:sp>
        <p:nvSpPr>
          <p:cNvPr id="127" name="Textfeld 126"/>
          <p:cNvSpPr txBox="1"/>
          <p:nvPr/>
        </p:nvSpPr>
        <p:spPr>
          <a:xfrm>
            <a:off x="10650995" y="4490813"/>
            <a:ext cx="1431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G. </a:t>
            </a:r>
            <a:r>
              <a:rPr lang="de-DE" sz="1600" i="1" dirty="0" err="1"/>
              <a:t>conglobatus</a:t>
            </a:r>
            <a:endParaRPr lang="de-DE" sz="1600" i="1" dirty="0"/>
          </a:p>
        </p:txBody>
      </p:sp>
      <p:sp>
        <p:nvSpPr>
          <p:cNvPr id="128" name="Textfeld 127"/>
          <p:cNvSpPr txBox="1"/>
          <p:nvPr/>
        </p:nvSpPr>
        <p:spPr>
          <a:xfrm>
            <a:off x="10650995" y="3919789"/>
            <a:ext cx="1014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G. r. </a:t>
            </a:r>
            <a:r>
              <a:rPr lang="de-DE" sz="1600" i="1" dirty="0" err="1"/>
              <a:t>ruber</a:t>
            </a:r>
            <a:endParaRPr lang="de-DE" sz="1600" i="1" dirty="0"/>
          </a:p>
        </p:txBody>
      </p:sp>
      <p:sp>
        <p:nvSpPr>
          <p:cNvPr id="129" name="Textfeld 128"/>
          <p:cNvSpPr txBox="1"/>
          <p:nvPr/>
        </p:nvSpPr>
        <p:spPr>
          <a:xfrm>
            <a:off x="10650995" y="4205301"/>
            <a:ext cx="1007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G. r. </a:t>
            </a:r>
            <a:r>
              <a:rPr lang="de-DE" sz="1600" i="1" dirty="0" err="1"/>
              <a:t>albus</a:t>
            </a:r>
            <a:endParaRPr lang="de-DE" sz="1600" i="1" dirty="0"/>
          </a:p>
        </p:txBody>
      </p:sp>
      <p:cxnSp>
        <p:nvCxnSpPr>
          <p:cNvPr id="130" name="Gerader Verbinder 129"/>
          <p:cNvCxnSpPr/>
          <p:nvPr/>
        </p:nvCxnSpPr>
        <p:spPr>
          <a:xfrm>
            <a:off x="4581243" y="3828926"/>
            <a:ext cx="3280303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/>
          <p:cNvSpPr txBox="1"/>
          <p:nvPr/>
        </p:nvSpPr>
        <p:spPr>
          <a:xfrm>
            <a:off x="10650995" y="3634277"/>
            <a:ext cx="123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G. </a:t>
            </a:r>
            <a:r>
              <a:rPr lang="de-DE" sz="1600" i="1" dirty="0" err="1"/>
              <a:t>rubescens</a:t>
            </a:r>
            <a:endParaRPr lang="de-DE" sz="1600" i="1" dirty="0"/>
          </a:p>
        </p:txBody>
      </p:sp>
      <p:cxnSp>
        <p:nvCxnSpPr>
          <p:cNvPr id="133" name="Gerader Verbinder 132"/>
          <p:cNvCxnSpPr/>
          <p:nvPr/>
        </p:nvCxnSpPr>
        <p:spPr>
          <a:xfrm flipV="1">
            <a:off x="4566166" y="4612656"/>
            <a:ext cx="147154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Gerader Verbinder 134"/>
          <p:cNvCxnSpPr/>
          <p:nvPr/>
        </p:nvCxnSpPr>
        <p:spPr>
          <a:xfrm>
            <a:off x="4566166" y="3828926"/>
            <a:ext cx="0" cy="780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feld 139"/>
          <p:cNvSpPr txBox="1"/>
          <p:nvPr/>
        </p:nvSpPr>
        <p:spPr>
          <a:xfrm>
            <a:off x="3432743" y="4320046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1,8: 23.7 Ma </a:t>
            </a:r>
          </a:p>
        </p:txBody>
      </p:sp>
      <p:sp>
        <p:nvSpPr>
          <p:cNvPr id="141" name="Textfeld 140"/>
          <p:cNvSpPr txBox="1"/>
          <p:nvPr/>
        </p:nvSpPr>
        <p:spPr>
          <a:xfrm>
            <a:off x="5140215" y="4609309"/>
            <a:ext cx="96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</a:rPr>
              <a:t>8: 17.6Ma </a:t>
            </a:r>
          </a:p>
        </p:txBody>
      </p:sp>
      <p:sp>
        <p:nvSpPr>
          <p:cNvPr id="142" name="Textfeld 141"/>
          <p:cNvSpPr txBox="1"/>
          <p:nvPr/>
        </p:nvSpPr>
        <p:spPr>
          <a:xfrm>
            <a:off x="7405332" y="481204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8: 8.3 Ma </a:t>
            </a:r>
          </a:p>
        </p:txBody>
      </p:sp>
      <p:sp>
        <p:nvSpPr>
          <p:cNvPr id="143" name="Textfeld 142"/>
          <p:cNvSpPr txBox="1"/>
          <p:nvPr/>
        </p:nvSpPr>
        <p:spPr>
          <a:xfrm>
            <a:off x="9193329" y="501286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8: 2.4 Ma </a:t>
            </a:r>
          </a:p>
        </p:txBody>
      </p:sp>
      <p:sp>
        <p:nvSpPr>
          <p:cNvPr id="144" name="Textfeld 143"/>
          <p:cNvSpPr txBox="1"/>
          <p:nvPr/>
        </p:nvSpPr>
        <p:spPr>
          <a:xfrm>
            <a:off x="8020299" y="4064283"/>
            <a:ext cx="912429" cy="279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</a:rPr>
              <a:t>8: 6.7 Ma </a:t>
            </a:r>
          </a:p>
        </p:txBody>
      </p:sp>
      <p:cxnSp>
        <p:nvCxnSpPr>
          <p:cNvPr id="148" name="Gerader Verbinder 147"/>
          <p:cNvCxnSpPr/>
          <p:nvPr/>
        </p:nvCxnSpPr>
        <p:spPr>
          <a:xfrm>
            <a:off x="2865367" y="3267272"/>
            <a:ext cx="1819794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/>
          <p:nvPr/>
        </p:nvCxnSpPr>
        <p:spPr>
          <a:xfrm flipV="1">
            <a:off x="2865367" y="4222397"/>
            <a:ext cx="1715876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/>
          <p:nvPr/>
        </p:nvCxnSpPr>
        <p:spPr>
          <a:xfrm>
            <a:off x="2856889" y="3267272"/>
            <a:ext cx="0" cy="9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/>
          <p:nvPr/>
        </p:nvCxnSpPr>
        <p:spPr>
          <a:xfrm>
            <a:off x="1275902" y="3737318"/>
            <a:ext cx="157883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feld 156"/>
          <p:cNvSpPr txBox="1"/>
          <p:nvPr/>
        </p:nvSpPr>
        <p:spPr>
          <a:xfrm>
            <a:off x="2065318" y="3728878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1: 30 Ma </a:t>
            </a:r>
          </a:p>
        </p:txBody>
      </p:sp>
      <p:sp>
        <p:nvSpPr>
          <p:cNvPr id="158" name="Textfeld 157"/>
          <p:cNvSpPr txBox="1"/>
          <p:nvPr/>
        </p:nvSpPr>
        <p:spPr>
          <a:xfrm>
            <a:off x="10650995" y="3063253"/>
            <a:ext cx="1142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T. </a:t>
            </a:r>
            <a:r>
              <a:rPr lang="de-DE" sz="1600" i="1" dirty="0" err="1"/>
              <a:t>sacculifer</a:t>
            </a:r>
            <a:endParaRPr lang="de-DE" sz="1600" i="1" dirty="0"/>
          </a:p>
        </p:txBody>
      </p:sp>
      <p:sp>
        <p:nvSpPr>
          <p:cNvPr id="164" name="Textfeld 163"/>
          <p:cNvSpPr txBox="1"/>
          <p:nvPr/>
        </p:nvSpPr>
        <p:spPr>
          <a:xfrm>
            <a:off x="10650995" y="2777741"/>
            <a:ext cx="1117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O. </a:t>
            </a:r>
            <a:r>
              <a:rPr lang="de-DE" sz="1600" i="1" dirty="0" err="1"/>
              <a:t>universa</a:t>
            </a:r>
            <a:endParaRPr lang="de-DE" sz="1600" i="1" dirty="0"/>
          </a:p>
        </p:txBody>
      </p:sp>
      <p:sp>
        <p:nvSpPr>
          <p:cNvPr id="165" name="Textfeld 164"/>
          <p:cNvSpPr txBox="1"/>
          <p:nvPr/>
        </p:nvSpPr>
        <p:spPr>
          <a:xfrm>
            <a:off x="10650995" y="3348765"/>
            <a:ext cx="1178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/>
              <a:t>S. </a:t>
            </a:r>
            <a:r>
              <a:rPr lang="de-DE" sz="1600" i="1" dirty="0" err="1"/>
              <a:t>dehiscens</a:t>
            </a:r>
            <a:endParaRPr lang="de-DE" sz="1600" i="1" dirty="0"/>
          </a:p>
        </p:txBody>
      </p:sp>
      <p:cxnSp>
        <p:nvCxnSpPr>
          <p:cNvPr id="166" name="Gerader Verbinder 165"/>
          <p:cNvCxnSpPr/>
          <p:nvPr/>
        </p:nvCxnSpPr>
        <p:spPr>
          <a:xfrm>
            <a:off x="5317014" y="2994825"/>
            <a:ext cx="1296437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>
            <a:off x="5323317" y="2984189"/>
            <a:ext cx="0" cy="24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feld 169"/>
          <p:cNvSpPr txBox="1"/>
          <p:nvPr/>
        </p:nvSpPr>
        <p:spPr>
          <a:xfrm>
            <a:off x="4365264" y="280587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6,9: 20 Ma </a:t>
            </a:r>
          </a:p>
        </p:txBody>
      </p:sp>
      <p:cxnSp>
        <p:nvCxnSpPr>
          <p:cNvPr id="171" name="Gerader Verbinder 170"/>
          <p:cNvCxnSpPr/>
          <p:nvPr/>
        </p:nvCxnSpPr>
        <p:spPr>
          <a:xfrm>
            <a:off x="5317014" y="3557103"/>
            <a:ext cx="3698630" cy="56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Gerader Verbinder 176"/>
          <p:cNvCxnSpPr/>
          <p:nvPr/>
        </p:nvCxnSpPr>
        <p:spPr>
          <a:xfrm>
            <a:off x="5317014" y="3548035"/>
            <a:ext cx="0" cy="28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>
            <a:off x="4426634" y="348930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6,9: 20 Ma </a:t>
            </a:r>
          </a:p>
        </p:txBody>
      </p:sp>
      <p:sp>
        <p:nvSpPr>
          <p:cNvPr id="90" name="Textfeld 53"/>
          <p:cNvSpPr txBox="1"/>
          <p:nvPr/>
        </p:nvSpPr>
        <p:spPr>
          <a:xfrm>
            <a:off x="10650995" y="779157"/>
            <a:ext cx="899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T. </a:t>
            </a:r>
            <a:r>
              <a:rPr lang="de-DE" sz="1600" i="1" dirty="0" err="1" smtClean="0"/>
              <a:t>clarkei</a:t>
            </a:r>
            <a:endParaRPr lang="de-DE" sz="1600" i="1" dirty="0"/>
          </a:p>
        </p:txBody>
      </p:sp>
      <p:cxnSp>
        <p:nvCxnSpPr>
          <p:cNvPr id="91" name="Gerader Verbinder 56"/>
          <p:cNvCxnSpPr/>
          <p:nvPr/>
        </p:nvCxnSpPr>
        <p:spPr>
          <a:xfrm>
            <a:off x="10043519" y="1028106"/>
            <a:ext cx="41038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feld 61"/>
          <p:cNvSpPr txBox="1"/>
          <p:nvPr/>
        </p:nvSpPr>
        <p:spPr>
          <a:xfrm>
            <a:off x="10650995" y="2206717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G. </a:t>
            </a:r>
            <a:r>
              <a:rPr lang="de-DE" sz="1600" i="1" dirty="0" err="1" smtClean="0"/>
              <a:t>radians</a:t>
            </a:r>
            <a:endParaRPr lang="de-DE" sz="1600" i="1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8339276" y="4951002"/>
            <a:ext cx="21146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10"/>
          <p:cNvCxnSpPr/>
          <p:nvPr/>
        </p:nvCxnSpPr>
        <p:spPr>
          <a:xfrm>
            <a:off x="6029960" y="4390714"/>
            <a:ext cx="0" cy="41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7"/>
          <p:cNvCxnSpPr/>
          <p:nvPr/>
        </p:nvCxnSpPr>
        <p:spPr>
          <a:xfrm>
            <a:off x="6029960" y="4390714"/>
            <a:ext cx="137537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953866" y="4097380"/>
            <a:ext cx="0" cy="2905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31"/>
          <p:cNvCxnSpPr/>
          <p:nvPr/>
        </p:nvCxnSpPr>
        <p:spPr>
          <a:xfrm>
            <a:off x="213468" y="1328740"/>
            <a:ext cx="925925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Gerader Verbinder 26"/>
          <p:cNvCxnSpPr/>
          <p:nvPr/>
        </p:nvCxnSpPr>
        <p:spPr>
          <a:xfrm>
            <a:off x="10053271" y="741322"/>
            <a:ext cx="0" cy="27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28"/>
          <p:cNvSpPr txBox="1"/>
          <p:nvPr/>
        </p:nvSpPr>
        <p:spPr>
          <a:xfrm>
            <a:off x="6504358" y="116494"/>
            <a:ext cx="119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6,5: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3: 13 Ma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17714" y="4688647"/>
            <a:ext cx="349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accent2"/>
                </a:solidFill>
              </a:rPr>
              <a:t>Age </a:t>
            </a:r>
            <a:r>
              <a:rPr lang="de-DE" dirty="0" err="1" smtClean="0">
                <a:solidFill>
                  <a:schemeClr val="accent2"/>
                </a:solidFill>
              </a:rPr>
              <a:t>solely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based</a:t>
            </a:r>
            <a:r>
              <a:rPr lang="de-DE" dirty="0" smtClean="0">
                <a:solidFill>
                  <a:schemeClr val="accent2"/>
                </a:solidFill>
              </a:rPr>
              <a:t> on </a:t>
            </a:r>
            <a:r>
              <a:rPr lang="de-DE" dirty="0" err="1" smtClean="0">
                <a:solidFill>
                  <a:schemeClr val="accent2"/>
                </a:solidFill>
              </a:rPr>
              <a:t>molecular</a:t>
            </a:r>
            <a:r>
              <a:rPr lang="de-DE" dirty="0" smtClean="0">
                <a:solidFill>
                  <a:schemeClr val="accent2"/>
                </a:solidFill>
              </a:rPr>
              <a:t> </a:t>
            </a:r>
            <a:r>
              <a:rPr lang="de-DE" dirty="0" err="1" smtClean="0">
                <a:solidFill>
                  <a:schemeClr val="accent2"/>
                </a:solidFill>
              </a:rPr>
              <a:t>data</a:t>
            </a:r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8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l="16615" t="79126" r="10398" b="10679"/>
          <a:stretch/>
        </p:blipFill>
        <p:spPr>
          <a:xfrm>
            <a:off x="74429" y="5194221"/>
            <a:ext cx="10632558" cy="1128045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340454" y="6151778"/>
            <a:ext cx="1152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de-DE" sz="1400" dirty="0"/>
              <a:t>Wade et al. (2018, </a:t>
            </a:r>
            <a:r>
              <a:rPr lang="de-DE" sz="1400" dirty="0" err="1"/>
              <a:t>Oligocene</a:t>
            </a:r>
            <a:r>
              <a:rPr lang="de-DE" sz="1400" dirty="0"/>
              <a:t> Atlas)	</a:t>
            </a:r>
            <a:r>
              <a:rPr lang="de-DE" sz="1400" dirty="0" smtClean="0"/>
              <a:t>4</a:t>
            </a:r>
            <a:r>
              <a:rPr lang="de-DE" sz="1400" dirty="0"/>
              <a:t>) Microtax.org			7) Weiner et al. (2014)</a:t>
            </a:r>
          </a:p>
          <a:p>
            <a:pPr marL="342900" indent="-342900">
              <a:buAutoNum type="arabicParenR"/>
            </a:pPr>
            <a:r>
              <a:rPr lang="de-DE" sz="1400" dirty="0" err="1"/>
              <a:t>Morard</a:t>
            </a:r>
            <a:r>
              <a:rPr lang="de-DE" sz="1400" dirty="0"/>
              <a:t> et al. (2019)			5) </a:t>
            </a:r>
            <a:r>
              <a:rPr lang="de-DE" sz="1400" dirty="0" err="1"/>
              <a:t>Kennett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Srinivasan (1983</a:t>
            </a:r>
            <a:r>
              <a:rPr lang="de-DE" sz="1400" dirty="0" smtClean="0"/>
              <a:t>)	</a:t>
            </a:r>
            <a:r>
              <a:rPr lang="de-DE" sz="1400" dirty="0"/>
              <a:t>	8) Morard et al. (2019, </a:t>
            </a:r>
            <a:r>
              <a:rPr lang="de-DE" sz="1400" dirty="0" err="1"/>
              <a:t>ruber</a:t>
            </a:r>
            <a:r>
              <a:rPr lang="de-DE" sz="1400" dirty="0"/>
              <a:t>)</a:t>
            </a:r>
          </a:p>
          <a:p>
            <a:pPr marL="342900" indent="-342900">
              <a:buAutoNum type="arabicParenR"/>
            </a:pPr>
            <a:r>
              <a:rPr lang="de-DE" sz="1400" dirty="0"/>
              <a:t>Kucera </a:t>
            </a:r>
            <a:r>
              <a:rPr lang="de-DE" sz="1400" dirty="0" err="1"/>
              <a:t>and</a:t>
            </a:r>
            <a:r>
              <a:rPr lang="de-DE" sz="1400" dirty="0"/>
              <a:t> Schönfeld (2007)		6) </a:t>
            </a:r>
            <a:r>
              <a:rPr lang="de-DE" sz="1400" dirty="0" err="1"/>
              <a:t>Aze</a:t>
            </a:r>
            <a:r>
              <a:rPr lang="de-DE" sz="1400" dirty="0"/>
              <a:t> et al. (2011)			9) </a:t>
            </a:r>
            <a:r>
              <a:rPr lang="de-DE" sz="1400" dirty="0" err="1"/>
              <a:t>Spezzaferri</a:t>
            </a:r>
            <a:r>
              <a:rPr lang="de-DE" sz="1400" dirty="0"/>
              <a:t> et al. (2015)</a:t>
            </a:r>
          </a:p>
        </p:txBody>
      </p:sp>
      <p:sp>
        <p:nvSpPr>
          <p:cNvPr id="90" name="Textfeld 89"/>
          <p:cNvSpPr txBox="1"/>
          <p:nvPr/>
        </p:nvSpPr>
        <p:spPr>
          <a:xfrm>
            <a:off x="10105084" y="676905"/>
            <a:ext cx="176234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i="1" dirty="0"/>
              <a:t>N. </a:t>
            </a:r>
            <a:r>
              <a:rPr lang="de-DE" sz="1600" i="1" dirty="0" err="1"/>
              <a:t>pachyderma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N. </a:t>
            </a:r>
            <a:r>
              <a:rPr lang="de-DE" sz="1600" i="1" dirty="0" err="1"/>
              <a:t>incompta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N. </a:t>
            </a:r>
            <a:r>
              <a:rPr lang="de-DE" sz="1600" i="1" dirty="0" err="1"/>
              <a:t>dutertrei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P. </a:t>
            </a:r>
            <a:r>
              <a:rPr lang="de-DE" sz="1600" i="1" dirty="0" err="1"/>
              <a:t>obliquiloculata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G. </a:t>
            </a:r>
            <a:r>
              <a:rPr lang="de-DE" sz="1600" i="1" dirty="0" err="1"/>
              <a:t>inflata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G. </a:t>
            </a:r>
            <a:r>
              <a:rPr lang="de-DE" sz="1600" i="1" dirty="0" err="1"/>
              <a:t>scitula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>
                <a:solidFill>
                  <a:srgbClr val="FF0000"/>
                </a:solidFill>
              </a:rPr>
              <a:t>G. </a:t>
            </a:r>
            <a:r>
              <a:rPr lang="de-DE" sz="1600" i="1" dirty="0" err="1">
                <a:solidFill>
                  <a:srgbClr val="FF0000"/>
                </a:solidFill>
              </a:rPr>
              <a:t>crassaformis</a:t>
            </a:r>
            <a:endParaRPr lang="de-DE" sz="1600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1600" i="1" dirty="0"/>
              <a:t>G. </a:t>
            </a:r>
            <a:r>
              <a:rPr lang="de-DE" sz="1600" i="1" dirty="0" err="1"/>
              <a:t>truncatulinoides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G. </a:t>
            </a:r>
            <a:r>
              <a:rPr lang="de-DE" sz="1600" i="1" dirty="0" err="1" smtClean="0"/>
              <a:t>hirsuta</a:t>
            </a:r>
            <a:endParaRPr lang="de-DE" sz="1600" i="1" dirty="0" smtClean="0"/>
          </a:p>
          <a:p>
            <a:pPr>
              <a:lnSpc>
                <a:spcPct val="150000"/>
              </a:lnSpc>
            </a:pPr>
            <a:r>
              <a:rPr lang="de-DE" sz="1600" i="1" dirty="0" smtClean="0"/>
              <a:t>G. </a:t>
            </a:r>
            <a:r>
              <a:rPr lang="de-DE" sz="1600" i="1" dirty="0" err="1" smtClean="0"/>
              <a:t>eastropacia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G. </a:t>
            </a:r>
            <a:r>
              <a:rPr lang="de-DE" sz="1600" i="1" dirty="0" err="1" smtClean="0"/>
              <a:t>cultrata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G. </a:t>
            </a:r>
            <a:r>
              <a:rPr lang="de-DE" sz="1600" i="1" dirty="0" err="1"/>
              <a:t>tumida</a:t>
            </a:r>
            <a:endParaRPr lang="de-DE" sz="1600" i="1" dirty="0"/>
          </a:p>
          <a:p>
            <a:pPr>
              <a:lnSpc>
                <a:spcPct val="150000"/>
              </a:lnSpc>
            </a:pPr>
            <a:r>
              <a:rPr lang="de-DE" sz="1600" i="1" dirty="0"/>
              <a:t>G. </a:t>
            </a:r>
            <a:r>
              <a:rPr lang="de-DE" sz="1600" i="1" dirty="0" err="1"/>
              <a:t>ungulata</a:t>
            </a:r>
            <a:endParaRPr lang="de-DE" sz="1600" i="1" dirty="0"/>
          </a:p>
        </p:txBody>
      </p:sp>
      <p:sp>
        <p:nvSpPr>
          <p:cNvPr id="2" name="Freihandform 1"/>
          <p:cNvSpPr/>
          <p:nvPr/>
        </p:nvSpPr>
        <p:spPr>
          <a:xfrm>
            <a:off x="9058940" y="4997287"/>
            <a:ext cx="1046144" cy="329607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Freihandform 90"/>
          <p:cNvSpPr/>
          <p:nvPr/>
        </p:nvSpPr>
        <p:spPr>
          <a:xfrm>
            <a:off x="7751135" y="4614382"/>
            <a:ext cx="1307805" cy="558648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6719350" y="4967202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9.8 Ma 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8112803" y="5173030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4.3 Ma </a:t>
            </a:r>
          </a:p>
        </p:txBody>
      </p:sp>
      <p:sp>
        <p:nvSpPr>
          <p:cNvPr id="102" name="Freihandform 101"/>
          <p:cNvSpPr/>
          <p:nvPr/>
        </p:nvSpPr>
        <p:spPr>
          <a:xfrm>
            <a:off x="9058940" y="3167892"/>
            <a:ext cx="1046144" cy="329607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Freihandform 102"/>
          <p:cNvSpPr/>
          <p:nvPr/>
        </p:nvSpPr>
        <p:spPr>
          <a:xfrm>
            <a:off x="7751135" y="959864"/>
            <a:ext cx="2353949" cy="362681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Freihandform 103"/>
          <p:cNvSpPr/>
          <p:nvPr/>
        </p:nvSpPr>
        <p:spPr>
          <a:xfrm>
            <a:off x="8856921" y="1669787"/>
            <a:ext cx="1248163" cy="366912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Textfeld 106"/>
          <p:cNvSpPr txBox="1"/>
          <p:nvPr/>
        </p:nvSpPr>
        <p:spPr>
          <a:xfrm>
            <a:off x="8075441" y="3291607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4.3 Ma 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056212" y="2824174"/>
            <a:ext cx="993519" cy="444564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Textfeld 109"/>
          <p:cNvSpPr txBox="1"/>
          <p:nvPr/>
        </p:nvSpPr>
        <p:spPr>
          <a:xfrm>
            <a:off x="7224393" y="2528852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9.5 Ma </a:t>
            </a:r>
          </a:p>
        </p:txBody>
      </p:sp>
      <p:sp>
        <p:nvSpPr>
          <p:cNvPr id="113" name="Freihandform 112"/>
          <p:cNvSpPr/>
          <p:nvPr/>
        </p:nvSpPr>
        <p:spPr>
          <a:xfrm>
            <a:off x="7864480" y="3052072"/>
            <a:ext cx="152069" cy="1006516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feld 113"/>
          <p:cNvSpPr txBox="1"/>
          <p:nvPr/>
        </p:nvSpPr>
        <p:spPr>
          <a:xfrm>
            <a:off x="6853038" y="3509936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9.7 Ma </a:t>
            </a:r>
          </a:p>
        </p:txBody>
      </p:sp>
      <p:sp>
        <p:nvSpPr>
          <p:cNvPr id="115" name="Freihandform 114"/>
          <p:cNvSpPr/>
          <p:nvPr/>
        </p:nvSpPr>
        <p:spPr>
          <a:xfrm>
            <a:off x="6379535" y="3520878"/>
            <a:ext cx="1371600" cy="1384276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/>
          <p:cNvSpPr txBox="1"/>
          <p:nvPr/>
        </p:nvSpPr>
        <p:spPr>
          <a:xfrm>
            <a:off x="5253549" y="4268402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15.2 Ma </a:t>
            </a:r>
          </a:p>
        </p:txBody>
      </p:sp>
      <p:sp>
        <p:nvSpPr>
          <p:cNvPr id="118" name="Freihandform 117"/>
          <p:cNvSpPr/>
          <p:nvPr/>
        </p:nvSpPr>
        <p:spPr>
          <a:xfrm>
            <a:off x="5834872" y="2463525"/>
            <a:ext cx="529002" cy="1810763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/>
          <p:cNvSpPr txBox="1"/>
          <p:nvPr/>
        </p:nvSpPr>
        <p:spPr>
          <a:xfrm>
            <a:off x="4796809" y="3332695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17.5 Ma </a:t>
            </a:r>
          </a:p>
        </p:txBody>
      </p:sp>
      <p:sp>
        <p:nvSpPr>
          <p:cNvPr id="122" name="Freihandform 121"/>
          <p:cNvSpPr/>
          <p:nvPr/>
        </p:nvSpPr>
        <p:spPr>
          <a:xfrm>
            <a:off x="5624623" y="1461236"/>
            <a:ext cx="211522" cy="1830372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Textfeld 122"/>
          <p:cNvSpPr txBox="1"/>
          <p:nvPr/>
        </p:nvSpPr>
        <p:spPr>
          <a:xfrm>
            <a:off x="4657462" y="1851836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18.3 Ma </a:t>
            </a:r>
          </a:p>
        </p:txBody>
      </p:sp>
      <p:sp>
        <p:nvSpPr>
          <p:cNvPr id="124" name="Textfeld 123"/>
          <p:cNvSpPr txBox="1"/>
          <p:nvPr/>
        </p:nvSpPr>
        <p:spPr>
          <a:xfrm>
            <a:off x="6859273" y="589004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pPr algn="ctr"/>
            <a:r>
              <a:rPr lang="de-DE" sz="1400" dirty="0">
                <a:solidFill>
                  <a:srgbClr val="00B0F0"/>
                </a:solidFill>
              </a:rPr>
              <a:t>4: 9.8 Ma </a:t>
            </a:r>
          </a:p>
        </p:txBody>
      </p:sp>
      <p:sp>
        <p:nvSpPr>
          <p:cNvPr id="131" name="Freihandform 130"/>
          <p:cNvSpPr/>
          <p:nvPr/>
        </p:nvSpPr>
        <p:spPr>
          <a:xfrm>
            <a:off x="7625560" y="1173389"/>
            <a:ext cx="138868" cy="703671"/>
          </a:xfrm>
          <a:custGeom>
            <a:avLst/>
            <a:gdLst>
              <a:gd name="connsiteX0" fmla="*/ 1488559 w 1488559"/>
              <a:gd name="connsiteY0" fmla="*/ 21265 h 818707"/>
              <a:gd name="connsiteX1" fmla="*/ 0 w 1488559"/>
              <a:gd name="connsiteY1" fmla="*/ 0 h 818707"/>
              <a:gd name="connsiteX2" fmla="*/ 31898 w 1488559"/>
              <a:gd name="connsiteY2" fmla="*/ 818707 h 818707"/>
              <a:gd name="connsiteX3" fmla="*/ 1467294 w 1488559"/>
              <a:gd name="connsiteY3" fmla="*/ 818707 h 818707"/>
              <a:gd name="connsiteX0" fmla="*/ 1467293 w 1467294"/>
              <a:gd name="connsiteY0" fmla="*/ 31898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0 w 1467294"/>
              <a:gd name="connsiteY1" fmla="*/ 0 h 818707"/>
              <a:gd name="connsiteX2" fmla="*/ 31898 w 1467294"/>
              <a:gd name="connsiteY2" fmla="*/ 818707 h 818707"/>
              <a:gd name="connsiteX3" fmla="*/ 1467294 w 1467294"/>
              <a:gd name="connsiteY3" fmla="*/ 818707 h 818707"/>
              <a:gd name="connsiteX0" fmla="*/ 1467293 w 1467294"/>
              <a:gd name="connsiteY0" fmla="*/ 1 h 818707"/>
              <a:gd name="connsiteX1" fmla="*/ 14885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67293 w 1467294"/>
              <a:gd name="connsiteY0" fmla="*/ 1 h 818707"/>
              <a:gd name="connsiteX1" fmla="*/ 21266 w 1467294"/>
              <a:gd name="connsiteY1" fmla="*/ 0 h 818707"/>
              <a:gd name="connsiteX2" fmla="*/ 0 w 1467294"/>
              <a:gd name="connsiteY2" fmla="*/ 0 h 818707"/>
              <a:gd name="connsiteX3" fmla="*/ 31898 w 1467294"/>
              <a:gd name="connsiteY3" fmla="*/ 818707 h 818707"/>
              <a:gd name="connsiteX4" fmla="*/ 1467294 w 1467294"/>
              <a:gd name="connsiteY4" fmla="*/ 818707 h 818707"/>
              <a:gd name="connsiteX0" fmla="*/ 1446027 w 1446028"/>
              <a:gd name="connsiteY0" fmla="*/ 31899 h 850605"/>
              <a:gd name="connsiteX1" fmla="*/ 0 w 1446028"/>
              <a:gd name="connsiteY1" fmla="*/ 31898 h 850605"/>
              <a:gd name="connsiteX2" fmla="*/ 31897 w 1446028"/>
              <a:gd name="connsiteY2" fmla="*/ 0 h 850605"/>
              <a:gd name="connsiteX3" fmla="*/ 10632 w 1446028"/>
              <a:gd name="connsiteY3" fmla="*/ 850605 h 850605"/>
              <a:gd name="connsiteX4" fmla="*/ 1446028 w 1446028"/>
              <a:gd name="connsiteY4" fmla="*/ 850605 h 850605"/>
              <a:gd name="connsiteX0" fmla="*/ 1446028 w 1446029"/>
              <a:gd name="connsiteY0" fmla="*/ 42531 h 861237"/>
              <a:gd name="connsiteX1" fmla="*/ 1 w 1446029"/>
              <a:gd name="connsiteY1" fmla="*/ 42530 h 861237"/>
              <a:gd name="connsiteX2" fmla="*/ 0 w 1446029"/>
              <a:gd name="connsiteY2" fmla="*/ 0 h 861237"/>
              <a:gd name="connsiteX3" fmla="*/ 10633 w 1446029"/>
              <a:gd name="connsiteY3" fmla="*/ 861237 h 861237"/>
              <a:gd name="connsiteX4" fmla="*/ 1446029 w 1446029"/>
              <a:gd name="connsiteY4" fmla="*/ 861237 h 861237"/>
              <a:gd name="connsiteX0" fmla="*/ 1446027 w 1446028"/>
              <a:gd name="connsiteY0" fmla="*/ 660 h 819366"/>
              <a:gd name="connsiteX1" fmla="*/ 0 w 1446028"/>
              <a:gd name="connsiteY1" fmla="*/ 659 h 819366"/>
              <a:gd name="connsiteX2" fmla="*/ 233915 w 1446028"/>
              <a:gd name="connsiteY2" fmla="*/ 192046 h 819366"/>
              <a:gd name="connsiteX3" fmla="*/ 10632 w 1446028"/>
              <a:gd name="connsiteY3" fmla="*/ 819366 h 819366"/>
              <a:gd name="connsiteX4" fmla="*/ 1446028 w 1446028"/>
              <a:gd name="connsiteY4" fmla="*/ 819366 h 819366"/>
              <a:gd name="connsiteX0" fmla="*/ 1620874 w 1620875"/>
              <a:gd name="connsiteY0" fmla="*/ 1 h 818707"/>
              <a:gd name="connsiteX1" fmla="*/ 174847 w 1620875"/>
              <a:gd name="connsiteY1" fmla="*/ 0 h 818707"/>
              <a:gd name="connsiteX2" fmla="*/ 185479 w 1620875"/>
              <a:gd name="connsiteY2" fmla="*/ 818707 h 818707"/>
              <a:gd name="connsiteX3" fmla="*/ 1620875 w 1620875"/>
              <a:gd name="connsiteY3" fmla="*/ 818707 h 818707"/>
              <a:gd name="connsiteX0" fmla="*/ 1546582 w 1546583"/>
              <a:gd name="connsiteY0" fmla="*/ 1 h 818707"/>
              <a:gd name="connsiteX1" fmla="*/ 100555 w 1546583"/>
              <a:gd name="connsiteY1" fmla="*/ 0 h 818707"/>
              <a:gd name="connsiteX2" fmla="*/ 111187 w 1546583"/>
              <a:gd name="connsiteY2" fmla="*/ 818707 h 818707"/>
              <a:gd name="connsiteX3" fmla="*/ 1546583 w 1546583"/>
              <a:gd name="connsiteY3" fmla="*/ 818707 h 818707"/>
              <a:gd name="connsiteX0" fmla="*/ 1457627 w 1457628"/>
              <a:gd name="connsiteY0" fmla="*/ 1 h 818707"/>
              <a:gd name="connsiteX1" fmla="*/ 11600 w 1457628"/>
              <a:gd name="connsiteY1" fmla="*/ 0 h 818707"/>
              <a:gd name="connsiteX2" fmla="*/ 22232 w 1457628"/>
              <a:gd name="connsiteY2" fmla="*/ 818707 h 818707"/>
              <a:gd name="connsiteX3" fmla="*/ 1457628 w 1457628"/>
              <a:gd name="connsiteY3" fmla="*/ 818707 h 818707"/>
              <a:gd name="connsiteX0" fmla="*/ 1447476 w 1447477"/>
              <a:gd name="connsiteY0" fmla="*/ 1 h 818707"/>
              <a:gd name="connsiteX1" fmla="*/ 1449 w 1447477"/>
              <a:gd name="connsiteY1" fmla="*/ 0 h 818707"/>
              <a:gd name="connsiteX2" fmla="*/ 12081 w 1447477"/>
              <a:gd name="connsiteY2" fmla="*/ 818707 h 818707"/>
              <a:gd name="connsiteX3" fmla="*/ 1447477 w 1447477"/>
              <a:gd name="connsiteY3" fmla="*/ 818707 h 818707"/>
              <a:gd name="connsiteX0" fmla="*/ 1447977 w 1447978"/>
              <a:gd name="connsiteY0" fmla="*/ 1 h 818707"/>
              <a:gd name="connsiteX1" fmla="*/ 1950 w 1447978"/>
              <a:gd name="connsiteY1" fmla="*/ 0 h 818707"/>
              <a:gd name="connsiteX2" fmla="*/ 8616 w 1447978"/>
              <a:gd name="connsiteY2" fmla="*/ 818707 h 818707"/>
              <a:gd name="connsiteX3" fmla="*/ 1447978 w 1447978"/>
              <a:gd name="connsiteY3" fmla="*/ 818707 h 818707"/>
              <a:gd name="connsiteX0" fmla="*/ 1456823 w 1456824"/>
              <a:gd name="connsiteY0" fmla="*/ 1 h 818707"/>
              <a:gd name="connsiteX1" fmla="*/ 10796 w 1456824"/>
              <a:gd name="connsiteY1" fmla="*/ 0 h 818707"/>
              <a:gd name="connsiteX2" fmla="*/ 1599 w 1456824"/>
              <a:gd name="connsiteY2" fmla="*/ 818707 h 818707"/>
              <a:gd name="connsiteX3" fmla="*/ 1456824 w 1456824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8707 h 818707"/>
              <a:gd name="connsiteX3" fmla="*/ 1447979 w 1447979"/>
              <a:gd name="connsiteY3" fmla="*/ 818707 h 818707"/>
              <a:gd name="connsiteX0" fmla="*/ 1447978 w 1447979"/>
              <a:gd name="connsiteY0" fmla="*/ 1 h 818707"/>
              <a:gd name="connsiteX1" fmla="*/ 1951 w 1447979"/>
              <a:gd name="connsiteY1" fmla="*/ 0 h 818707"/>
              <a:gd name="connsiteX2" fmla="*/ 8617 w 1447979"/>
              <a:gd name="connsiteY2" fmla="*/ 812738 h 818707"/>
              <a:gd name="connsiteX3" fmla="*/ 1447979 w 1447979"/>
              <a:gd name="connsiteY3" fmla="*/ 818707 h 818707"/>
              <a:gd name="connsiteX0" fmla="*/ 1447505 w 1447506"/>
              <a:gd name="connsiteY0" fmla="*/ 1 h 818707"/>
              <a:gd name="connsiteX1" fmla="*/ 1478 w 1447506"/>
              <a:gd name="connsiteY1" fmla="*/ 0 h 818707"/>
              <a:gd name="connsiteX2" fmla="*/ 8144 w 1447506"/>
              <a:gd name="connsiteY2" fmla="*/ 812738 h 818707"/>
              <a:gd name="connsiteX3" fmla="*/ 1447506 w 1447506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8504 w 1448505"/>
              <a:gd name="connsiteY0" fmla="*/ 1 h 818707"/>
              <a:gd name="connsiteX1" fmla="*/ 2477 w 1448505"/>
              <a:gd name="connsiteY1" fmla="*/ 0 h 818707"/>
              <a:gd name="connsiteX2" fmla="*/ 3198 w 1448505"/>
              <a:gd name="connsiteY2" fmla="*/ 812738 h 818707"/>
              <a:gd name="connsiteX3" fmla="*/ 1448505 w 1448505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18707"/>
              <a:gd name="connsiteX1" fmla="*/ 0 w 1446028"/>
              <a:gd name="connsiteY1" fmla="*/ 0 h 818707"/>
              <a:gd name="connsiteX2" fmla="*/ 721 w 1446028"/>
              <a:gd name="connsiteY2" fmla="*/ 812738 h 818707"/>
              <a:gd name="connsiteX3" fmla="*/ 1446028 w 1446028"/>
              <a:gd name="connsiteY3" fmla="*/ 818707 h 818707"/>
              <a:gd name="connsiteX0" fmla="*/ 1446027 w 1446028"/>
              <a:gd name="connsiteY0" fmla="*/ 1 h 821222"/>
              <a:gd name="connsiteX1" fmla="*/ 0 w 1446028"/>
              <a:gd name="connsiteY1" fmla="*/ 0 h 821222"/>
              <a:gd name="connsiteX2" fmla="*/ 721 w 1446028"/>
              <a:gd name="connsiteY2" fmla="*/ 821222 h 821222"/>
              <a:gd name="connsiteX3" fmla="*/ 1446028 w 1446028"/>
              <a:gd name="connsiteY3" fmla="*/ 818707 h 821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028" h="821222">
                <a:moveTo>
                  <a:pt x="1446027" y="1"/>
                </a:moveTo>
                <a:lnTo>
                  <a:pt x="0" y="0"/>
                </a:lnTo>
                <a:cubicBezTo>
                  <a:pt x="3602" y="805091"/>
                  <a:pt x="2343" y="53495"/>
                  <a:pt x="721" y="821222"/>
                </a:cubicBezTo>
                <a:lnTo>
                  <a:pt x="1446028" y="818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Textfeld 133"/>
          <p:cNvSpPr txBox="1"/>
          <p:nvPr/>
        </p:nvSpPr>
        <p:spPr>
          <a:xfrm>
            <a:off x="6939233" y="1834590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9.8 Ma </a:t>
            </a:r>
          </a:p>
        </p:txBody>
      </p:sp>
      <p:sp>
        <p:nvSpPr>
          <p:cNvPr id="136" name="Textfeld 135"/>
          <p:cNvSpPr txBox="1"/>
          <p:nvPr/>
        </p:nvSpPr>
        <p:spPr>
          <a:xfrm>
            <a:off x="8014478" y="1353257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6.8 Ma </a:t>
            </a:r>
          </a:p>
        </p:txBody>
      </p:sp>
      <p:cxnSp>
        <p:nvCxnSpPr>
          <p:cNvPr id="4" name="Gerader Verbinder 3"/>
          <p:cNvCxnSpPr>
            <a:stCxn id="122" idx="0"/>
          </p:cNvCxnSpPr>
          <p:nvPr/>
        </p:nvCxnSpPr>
        <p:spPr>
          <a:xfrm flipV="1">
            <a:off x="5836145" y="1461236"/>
            <a:ext cx="178941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r Verbinder 136"/>
          <p:cNvCxnSpPr/>
          <p:nvPr/>
        </p:nvCxnSpPr>
        <p:spPr>
          <a:xfrm flipV="1">
            <a:off x="7668484" y="1877060"/>
            <a:ext cx="1188437" cy="1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/>
          <p:cNvCxnSpPr/>
          <p:nvPr/>
        </p:nvCxnSpPr>
        <p:spPr>
          <a:xfrm flipV="1">
            <a:off x="6366188" y="2458177"/>
            <a:ext cx="3728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/>
          <p:cNvCxnSpPr/>
          <p:nvPr/>
        </p:nvCxnSpPr>
        <p:spPr>
          <a:xfrm flipV="1">
            <a:off x="8928109" y="2824174"/>
            <a:ext cx="116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/>
          <p:cNvCxnSpPr/>
          <p:nvPr/>
        </p:nvCxnSpPr>
        <p:spPr>
          <a:xfrm>
            <a:off x="8112803" y="4611083"/>
            <a:ext cx="20768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r Verbinder 145"/>
          <p:cNvCxnSpPr/>
          <p:nvPr/>
        </p:nvCxnSpPr>
        <p:spPr>
          <a:xfrm>
            <a:off x="9718159" y="4261403"/>
            <a:ext cx="376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/>
          <p:nvPr/>
        </p:nvCxnSpPr>
        <p:spPr>
          <a:xfrm>
            <a:off x="7465571" y="3518765"/>
            <a:ext cx="398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/>
          <p:cNvCxnSpPr/>
          <p:nvPr/>
        </p:nvCxnSpPr>
        <p:spPr>
          <a:xfrm>
            <a:off x="1913864" y="2357810"/>
            <a:ext cx="3710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feld 150"/>
          <p:cNvSpPr txBox="1"/>
          <p:nvPr/>
        </p:nvSpPr>
        <p:spPr>
          <a:xfrm>
            <a:off x="549787" y="1590226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&gt;60 Ma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13864" y="454489"/>
            <a:ext cx="0" cy="1903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841373" y="589004"/>
            <a:ext cx="4270214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05084" y="404338"/>
            <a:ext cx="1559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G. </a:t>
            </a:r>
            <a:r>
              <a:rPr lang="de-DE" sz="1600" i="1" dirty="0" err="1" smtClean="0"/>
              <a:t>conglomerata</a:t>
            </a:r>
            <a:endParaRPr lang="fr-FR" sz="1600" i="1" dirty="0"/>
          </a:p>
        </p:txBody>
      </p:sp>
      <p:sp>
        <p:nvSpPr>
          <p:cNvPr id="42" name="Textfeld 122"/>
          <p:cNvSpPr txBox="1"/>
          <p:nvPr/>
        </p:nvSpPr>
        <p:spPr>
          <a:xfrm>
            <a:off x="1949690" y="1066646"/>
            <a:ext cx="1369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 smtClean="0">
                <a:solidFill>
                  <a:srgbClr val="00B0F0"/>
                </a:solidFill>
              </a:rPr>
              <a:t>topology</a:t>
            </a:r>
            <a:r>
              <a:rPr lang="de-DE" sz="1400" dirty="0" smtClean="0">
                <a:solidFill>
                  <a:srgbClr val="00B0F0"/>
                </a:solidFill>
              </a:rPr>
              <a:t> 37.2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5809472" y="301929"/>
            <a:ext cx="4302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105084" y="117263"/>
            <a:ext cx="1304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1" dirty="0" smtClean="0"/>
              <a:t>G. </a:t>
            </a:r>
            <a:r>
              <a:rPr lang="de-DE" sz="1600" i="1" dirty="0" err="1" smtClean="0"/>
              <a:t>hexagonus</a:t>
            </a:r>
            <a:endParaRPr lang="fr-FR" sz="16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189542" y="-21125"/>
            <a:ext cx="1975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rgbClr val="00B0F0"/>
                </a:solidFill>
              </a:rPr>
              <a:t>4: FAD </a:t>
            </a:r>
            <a:r>
              <a:rPr lang="de-DE" sz="1400" dirty="0" err="1" smtClean="0">
                <a:solidFill>
                  <a:srgbClr val="00B0F0"/>
                </a:solidFill>
              </a:rPr>
              <a:t>hexagonus</a:t>
            </a:r>
            <a:r>
              <a:rPr lang="de-DE" sz="1400" dirty="0" smtClean="0">
                <a:solidFill>
                  <a:srgbClr val="00B0F0"/>
                </a:solidFill>
              </a:rPr>
              <a:t> 18 Ma</a:t>
            </a:r>
            <a:endParaRPr lang="fr-FR" sz="1400" dirty="0">
              <a:solidFill>
                <a:srgbClr val="00B0F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834872" y="301929"/>
            <a:ext cx="0" cy="287075"/>
          </a:xfrm>
          <a:prstGeom prst="line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9718159" y="3855058"/>
            <a:ext cx="39755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145"/>
          <p:cNvCxnSpPr/>
          <p:nvPr/>
        </p:nvCxnSpPr>
        <p:spPr>
          <a:xfrm>
            <a:off x="9718159" y="3855058"/>
            <a:ext cx="0" cy="406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113"/>
          <p:cNvSpPr txBox="1"/>
          <p:nvPr/>
        </p:nvSpPr>
        <p:spPr>
          <a:xfrm>
            <a:off x="8951294" y="3514406"/>
            <a:ext cx="1010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00B0F0"/>
                </a:solidFill>
              </a:rPr>
              <a:t>6: </a:t>
            </a:r>
            <a:r>
              <a:rPr lang="de-DE" sz="1400" dirty="0" err="1">
                <a:solidFill>
                  <a:srgbClr val="00B0F0"/>
                </a:solidFill>
              </a:rPr>
              <a:t>topology</a:t>
            </a:r>
            <a:endParaRPr lang="de-DE" sz="1400" dirty="0">
              <a:solidFill>
                <a:srgbClr val="00B0F0"/>
              </a:solidFill>
            </a:endParaRPr>
          </a:p>
          <a:p>
            <a:r>
              <a:rPr lang="de-DE" sz="1400" dirty="0">
                <a:solidFill>
                  <a:srgbClr val="00B0F0"/>
                </a:solidFill>
              </a:rPr>
              <a:t>4: </a:t>
            </a:r>
            <a:r>
              <a:rPr lang="de-DE" sz="1400" dirty="0" smtClean="0">
                <a:solidFill>
                  <a:srgbClr val="00B0F0"/>
                </a:solidFill>
              </a:rPr>
              <a:t>3.5 </a:t>
            </a:r>
            <a:r>
              <a:rPr lang="de-DE" sz="1400" dirty="0">
                <a:solidFill>
                  <a:srgbClr val="00B0F0"/>
                </a:solidFill>
              </a:rPr>
              <a:t>Ma </a:t>
            </a:r>
          </a:p>
        </p:txBody>
      </p:sp>
      <p:cxnSp>
        <p:nvCxnSpPr>
          <p:cNvPr id="61" name="Gerader Verbinder 3"/>
          <p:cNvCxnSpPr/>
          <p:nvPr/>
        </p:nvCxnSpPr>
        <p:spPr>
          <a:xfrm>
            <a:off x="1913864" y="454489"/>
            <a:ext cx="3893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148"/>
          <p:cNvCxnSpPr/>
          <p:nvPr/>
        </p:nvCxnSpPr>
        <p:spPr>
          <a:xfrm>
            <a:off x="340454" y="1461236"/>
            <a:ext cx="1573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145"/>
          <p:cNvCxnSpPr/>
          <p:nvPr/>
        </p:nvCxnSpPr>
        <p:spPr>
          <a:xfrm>
            <a:off x="7949318" y="4044884"/>
            <a:ext cx="17688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189640" y="6179953"/>
            <a:ext cx="191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No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molecular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data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19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>MARUM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Michal Kucera</dc:creator>
  <cp:lastModifiedBy>morard</cp:lastModifiedBy>
  <cp:revision>37</cp:revision>
  <dcterms:created xsi:type="dcterms:W3CDTF">2021-05-23T13:24:07Z</dcterms:created>
  <dcterms:modified xsi:type="dcterms:W3CDTF">2024-02-22T16:06:33Z</dcterms:modified>
</cp:coreProperties>
</file>