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41112-FB9B-40FD-BCD8-D0201673C709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25026-2594-4149-BDD9-BBCD10F638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664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Estimation moment ordre 4 a rajouter</a:t>
            </a:r>
          </a:p>
          <a:p>
            <a:endParaRPr lang="fr-FR" dirty="0"/>
          </a:p>
          <a:p>
            <a:r>
              <a:rPr lang="fr-FR" dirty="0"/>
              <a:t>Formule distribution par </a:t>
            </a:r>
            <a:r>
              <a:rPr lang="fr-FR" dirty="0" err="1"/>
              <a:t>fourier</a:t>
            </a:r>
            <a:r>
              <a:rPr lang="fr-FR" dirty="0"/>
              <a:t> et </a:t>
            </a:r>
            <a:r>
              <a:rPr lang="fr-FR" dirty="0" err="1"/>
              <a:t>resultat</a:t>
            </a:r>
            <a:r>
              <a:rPr lang="fr-FR" dirty="0"/>
              <a:t>???</a:t>
            </a:r>
          </a:p>
          <a:p>
            <a:endParaRPr lang="fr-FR" dirty="0"/>
          </a:p>
          <a:p>
            <a:r>
              <a:rPr lang="fr-FR" dirty="0" err="1"/>
              <a:t>CCl</a:t>
            </a:r>
            <a:r>
              <a:rPr lang="fr-FR" dirty="0"/>
              <a:t> on peut caractériser les moments de la </a:t>
            </a:r>
            <a:r>
              <a:rPr lang="fr-FR" dirty="0" err="1"/>
              <a:t>distribition</a:t>
            </a:r>
            <a:r>
              <a:rPr lang="fr-FR" dirty="0"/>
              <a:t>; il me faut un graphe!!</a:t>
            </a:r>
          </a:p>
          <a:p>
            <a:endParaRPr lang="fr-FR" dirty="0"/>
          </a:p>
          <a:p>
            <a:r>
              <a:rPr lang="fr-FR" dirty="0"/>
              <a:t>Faire les formules avec le bruit de mesure/bruit phénotypique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BACDD-2F74-4B23-8A75-9E49692ED09A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701130-59C9-4F6D-B01F-17D31E5D6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70EAD29-2212-4B71-B979-0CCE0C277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AC9A71-CB02-4F61-B920-E0ECBD1D5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E66D-A510-407A-AC36-035CC1A1DD09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D18AB9-455D-431C-8D03-553E10389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BF27C5-E1A2-43C6-B12F-663B9827E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D023-A6B6-4A39-BF11-E736906512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551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3175A7-9F44-4F71-BB64-5F2BE64A5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9B71822-C2BF-4A8F-9E07-1D935C74A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414DB3-1469-4D99-93C5-06AD33EB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E66D-A510-407A-AC36-035CC1A1DD09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8FF5FC-626F-4832-9B4A-AF3E5BED3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5FAEBA-83E2-4742-86A6-3F2A5E7F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D023-A6B6-4A39-BF11-E736906512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2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520C9A6-24FA-40CD-8F5A-62277E717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B80166F-AC9B-4B04-8617-6D30038A6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DD6803-2F75-4CE6-8CF7-328943F33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E66D-A510-407A-AC36-035CC1A1DD09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1BC81C-6D60-4A99-ADDB-2F256AEB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C7A2F5-BAF6-4E4E-B0AA-520BBCC80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D023-A6B6-4A39-BF11-E736906512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97763-1D63-413E-BC1E-776BDD6A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337CBB-31F4-4C14-A58F-11C4DD261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42FE9A-5943-4B9E-8189-5DF4D4AD9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E66D-A510-407A-AC36-035CC1A1DD09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E43C66-06FA-4A75-AFD5-C13482347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CBB65C-8591-4B22-AC80-C0796135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D023-A6B6-4A39-BF11-E736906512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14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8B56DB-ACE9-492E-8408-27D7F1AF3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2E22A2-1829-4FBC-B395-64CAFD5B8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C78ECD-0321-431C-9265-D6A381E25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E66D-A510-407A-AC36-035CC1A1DD09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68BA0F-5EBC-4602-8843-693555BAE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B2D79D-B90A-4A26-84A9-7558ECFBC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D023-A6B6-4A39-BF11-E736906512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65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AA6E3A-6BB0-4FE3-920E-0F235CD8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74718A-313D-47F6-92AD-AB19131B2E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7239D2-6106-4B63-BE8D-0F2DE3ACA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F3B94C-FB0A-45CF-9593-502424C43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E66D-A510-407A-AC36-035CC1A1DD09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628F4A-149C-414A-8436-36844C570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5C1943-623C-4091-971D-58E065558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D023-A6B6-4A39-BF11-E736906512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07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8DED48-0842-4020-B14B-51902048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5CE3A9-2D48-41B8-8DB7-45C7C57C4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BD2925-B7A4-4B45-8B77-92D76FA43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FD832F5-7879-4087-83F8-1F4A15D67C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10B8541-ACF1-473E-9489-3A521A1233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6882DD7-107B-4373-A41B-2E0A752C0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E66D-A510-407A-AC36-035CC1A1DD09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D443CE3-5646-44AE-AC6C-E5E684E72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09A5EB3-7C0A-4638-BD87-658A9AD7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D023-A6B6-4A39-BF11-E736906512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128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22EB86-1734-4027-AA41-80BF86A55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3F50F41-53D0-4944-A747-FFFC9A74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E66D-A510-407A-AC36-035CC1A1DD09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D59591-5166-47E2-AAF9-DAEA9154A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453AFE8-CE8A-467D-BE45-1DBA33593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D023-A6B6-4A39-BF11-E736906512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341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D5280E1-81EE-4988-BCEB-2D57D6AA8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E66D-A510-407A-AC36-035CC1A1DD09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695017D-E4F5-4F63-8683-B7104DF69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21049A-C70F-4572-9A21-33ED2A62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D023-A6B6-4A39-BF11-E736906512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3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FCFD72-0ED0-4EAD-96A3-E81D67C99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7BDE50-FAC6-4447-BFE3-D0AAC3C83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A96BC6A-7FA7-4F01-BE95-CA249E6FD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C8635B-3E8F-47D7-A894-AEDCEDA1F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E66D-A510-407A-AC36-035CC1A1DD09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A01C6D-73CF-439D-9789-3F19023E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B14B1B-0439-4D88-8FF5-070BA880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D023-A6B6-4A39-BF11-E736906512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15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0FF0B5-C08C-459C-A813-C6EF77806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0E10D86-DBFF-44C7-A81B-C1578C702C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CD744F-1E21-4385-B36F-6C669A884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29996B-34BF-4E51-AD08-4B00E9BDA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E66D-A510-407A-AC36-035CC1A1DD09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453BDF-2DC2-44A6-B100-8670CC455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88D679-2573-4A62-B16F-76B994E0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D023-A6B6-4A39-BF11-E736906512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42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DF79AC5-0301-4C86-9104-D736A90C9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365441-6678-4DF2-B12E-DC7EC3173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D398F3-B99A-49C0-8456-8139CE830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2E66D-A510-407A-AC36-035CC1A1DD09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EE2C03-276D-424A-A144-C53BF6712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656A0B-2EBF-41F2-BA16-111940D45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6D023-A6B6-4A39-BF11-E736906512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17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8400256" y="908720"/>
            <a:ext cx="100811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2076942" y="1124744"/>
            <a:ext cx="3875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</a:rPr>
              <a:t>Distribution of Fitness </a:t>
            </a:r>
            <a:r>
              <a:rPr lang="fr-FR" sz="2000" dirty="0" err="1">
                <a:solidFill>
                  <a:srgbClr val="FF0000"/>
                </a:solidFill>
              </a:rPr>
              <a:t>Effects</a:t>
            </a:r>
            <a:r>
              <a:rPr lang="fr-FR" sz="2000" dirty="0">
                <a:solidFill>
                  <a:srgbClr val="FF0000"/>
                </a:solidFill>
              </a:rPr>
              <a:t> s</a:t>
            </a:r>
            <a:r>
              <a:rPr lang="fr-FR" sz="2000" baseline="-25000" dirty="0">
                <a:solidFill>
                  <a:srgbClr val="FF0000"/>
                </a:solidFill>
              </a:rPr>
              <a:t>i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559496" y="-99392"/>
            <a:ext cx="9073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0070C0"/>
                </a:solidFill>
              </a:rPr>
              <a:t>The </a:t>
            </a:r>
            <a:r>
              <a:rPr lang="fr-FR" sz="3600" dirty="0" err="1">
                <a:solidFill>
                  <a:srgbClr val="0070C0"/>
                </a:solidFill>
              </a:rPr>
              <a:t>mean</a:t>
            </a:r>
            <a:r>
              <a:rPr lang="fr-FR" sz="3600" dirty="0">
                <a:solidFill>
                  <a:srgbClr val="0070C0"/>
                </a:solidFill>
              </a:rPr>
              <a:t> </a:t>
            </a:r>
            <a:r>
              <a:rPr lang="fr-FR" sz="3600" dirty="0" err="1">
                <a:solidFill>
                  <a:srgbClr val="0070C0"/>
                </a:solidFill>
              </a:rPr>
              <a:t>effect</a:t>
            </a:r>
            <a:r>
              <a:rPr lang="fr-FR" sz="3600" dirty="0">
                <a:solidFill>
                  <a:srgbClr val="0070C0"/>
                </a:solidFill>
              </a:rPr>
              <a:t> of mutations </a:t>
            </a:r>
            <a:r>
              <a:rPr lang="fr-FR" sz="3600" dirty="0" err="1">
                <a:solidFill>
                  <a:srgbClr val="0070C0"/>
                </a:solidFill>
              </a:rPr>
              <a:t>is</a:t>
            </a:r>
            <a:r>
              <a:rPr lang="fr-FR" sz="3600" dirty="0">
                <a:solidFill>
                  <a:srgbClr val="0070C0"/>
                </a:solidFill>
              </a:rPr>
              <a:t> </a:t>
            </a:r>
            <a:r>
              <a:rPr lang="fr-FR" sz="3600" dirty="0" err="1">
                <a:solidFill>
                  <a:srgbClr val="0070C0"/>
                </a:solidFill>
              </a:rPr>
              <a:t>weak</a:t>
            </a:r>
            <a:r>
              <a:rPr lang="fr-FR" sz="3600" dirty="0">
                <a:solidFill>
                  <a:srgbClr val="0070C0"/>
                </a:solidFill>
              </a:rPr>
              <a:t> and the DFE </a:t>
            </a:r>
            <a:r>
              <a:rPr lang="fr-FR" sz="3600" dirty="0" err="1">
                <a:solidFill>
                  <a:srgbClr val="0070C0"/>
                </a:solidFill>
              </a:rPr>
              <a:t>is</a:t>
            </a:r>
            <a:r>
              <a:rPr lang="fr-FR" sz="3600" dirty="0">
                <a:solidFill>
                  <a:srgbClr val="0070C0"/>
                </a:solidFill>
              </a:rPr>
              <a:t> </a:t>
            </a:r>
            <a:r>
              <a:rPr lang="fr-FR" sz="3600" dirty="0" err="1">
                <a:solidFill>
                  <a:srgbClr val="0070C0"/>
                </a:solidFill>
              </a:rPr>
              <a:t>very</a:t>
            </a:r>
            <a:r>
              <a:rPr lang="fr-FR" sz="3600" dirty="0">
                <a:solidFill>
                  <a:srgbClr val="0070C0"/>
                </a:solidFill>
              </a:rPr>
              <a:t> </a:t>
            </a:r>
            <a:r>
              <a:rPr lang="fr-FR" sz="3600" dirty="0" err="1">
                <a:solidFill>
                  <a:srgbClr val="0070C0"/>
                </a:solidFill>
              </a:rPr>
              <a:t>skewed</a:t>
            </a:r>
            <a:r>
              <a:rPr lang="fr-FR" sz="3600" dirty="0">
                <a:solidFill>
                  <a:srgbClr val="0070C0"/>
                </a:solidFill>
              </a:rPr>
              <a:t> and </a:t>
            </a:r>
            <a:r>
              <a:rPr lang="fr-FR" sz="3600" dirty="0" err="1">
                <a:solidFill>
                  <a:srgbClr val="0070C0"/>
                </a:solidFill>
              </a:rPr>
              <a:t>leptokurtic</a:t>
            </a:r>
            <a:endParaRPr lang="fr-FR" sz="3600" dirty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l="14494" t="71341" r="12856" b="2744"/>
          <a:stretch>
            <a:fillRect/>
          </a:stretch>
        </p:blipFill>
        <p:spPr bwMode="auto">
          <a:xfrm>
            <a:off x="2561611" y="3356992"/>
            <a:ext cx="2637905" cy="626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 cstate="print"/>
          <a:srcRect l="3966" t="37171" r="2845" b="32098"/>
          <a:stretch>
            <a:fillRect/>
          </a:stretch>
        </p:blipFill>
        <p:spPr bwMode="auto">
          <a:xfrm>
            <a:off x="2135561" y="2110332"/>
            <a:ext cx="3383663" cy="742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3" name="Tableau 42"/>
          <p:cNvGraphicFramePr>
            <a:graphicFrameLocks noGrp="1"/>
          </p:cNvGraphicFramePr>
          <p:nvPr/>
        </p:nvGraphicFramePr>
        <p:xfrm>
          <a:off x="6276464" y="2169080"/>
          <a:ext cx="3996000" cy="19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Experimental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Gamma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fr-FR" b="1" dirty="0" err="1"/>
                        <a:t>Mean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0.0020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0.0021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fr-FR" b="1" dirty="0"/>
                        <a:t>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fr-FR" b="1" dirty="0" err="1"/>
                        <a:t>Skewness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fr-FR" b="1" dirty="0" err="1"/>
                        <a:t>Kurtosis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705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4" cstate="print"/>
          <a:srcRect l="26842" t="62898" r="24211" b="30356"/>
          <a:stretch>
            <a:fillRect/>
          </a:stretch>
        </p:blipFill>
        <p:spPr bwMode="auto">
          <a:xfrm>
            <a:off x="3566706" y="4635128"/>
            <a:ext cx="1953230" cy="378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4" cstate="print"/>
          <a:srcRect l="7971" t="88086" r="5413"/>
          <a:stretch>
            <a:fillRect/>
          </a:stretch>
        </p:blipFill>
        <p:spPr bwMode="auto">
          <a:xfrm>
            <a:off x="2495600" y="5785658"/>
            <a:ext cx="3456384" cy="667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4" cstate="print"/>
          <a:srcRect l="31579" t="46771" r="32106" b="40862"/>
          <a:stretch>
            <a:fillRect/>
          </a:stretch>
        </p:blipFill>
        <p:spPr bwMode="auto">
          <a:xfrm>
            <a:off x="2054562" y="4437113"/>
            <a:ext cx="1449150" cy="693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Rectangle 57"/>
          <p:cNvSpPr/>
          <p:nvPr/>
        </p:nvSpPr>
        <p:spPr>
          <a:xfrm>
            <a:off x="2423592" y="5733256"/>
            <a:ext cx="3528392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9" name="Groupe 58"/>
          <p:cNvGrpSpPr/>
          <p:nvPr/>
        </p:nvGrpSpPr>
        <p:grpSpPr>
          <a:xfrm>
            <a:off x="7320136" y="4293096"/>
            <a:ext cx="2736304" cy="2448272"/>
            <a:chOff x="5652120" y="3933056"/>
            <a:chExt cx="2736304" cy="2448272"/>
          </a:xfrm>
        </p:grpSpPr>
        <p:cxnSp>
          <p:nvCxnSpPr>
            <p:cNvPr id="60" name="Connecteur droit avec flèche 59"/>
            <p:cNvCxnSpPr/>
            <p:nvPr/>
          </p:nvCxnSpPr>
          <p:spPr>
            <a:xfrm>
              <a:off x="5652120" y="6237312"/>
              <a:ext cx="2736304" cy="0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/>
            <p:cNvCxnSpPr/>
            <p:nvPr/>
          </p:nvCxnSpPr>
          <p:spPr>
            <a:xfrm flipV="1">
              <a:off x="6084168" y="3933056"/>
              <a:ext cx="0" cy="2448272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Forme libre 61"/>
            <p:cNvSpPr/>
            <p:nvPr/>
          </p:nvSpPr>
          <p:spPr>
            <a:xfrm>
              <a:off x="5807825" y="4061229"/>
              <a:ext cx="2467957" cy="2171469"/>
            </a:xfrm>
            <a:custGeom>
              <a:avLst/>
              <a:gdLst>
                <a:gd name="connsiteX0" fmla="*/ 0 w 2467957"/>
                <a:gd name="connsiteY0" fmla="*/ 2134524 h 2171469"/>
                <a:gd name="connsiteX1" fmla="*/ 282633 w 2467957"/>
                <a:gd name="connsiteY1" fmla="*/ 2062480 h 2171469"/>
                <a:gd name="connsiteX2" fmla="*/ 376844 w 2467957"/>
                <a:gd name="connsiteY2" fmla="*/ 1480589 h 2171469"/>
                <a:gd name="connsiteX3" fmla="*/ 465513 w 2467957"/>
                <a:gd name="connsiteY3" fmla="*/ 72967 h 2171469"/>
                <a:gd name="connsiteX4" fmla="*/ 554182 w 2467957"/>
                <a:gd name="connsiteY4" fmla="*/ 1042786 h 2171469"/>
                <a:gd name="connsiteX5" fmla="*/ 604059 w 2467957"/>
                <a:gd name="connsiteY5" fmla="*/ 1508298 h 2171469"/>
                <a:gd name="connsiteX6" fmla="*/ 720437 w 2467957"/>
                <a:gd name="connsiteY6" fmla="*/ 1846349 h 2171469"/>
                <a:gd name="connsiteX7" fmla="*/ 969819 w 2467957"/>
                <a:gd name="connsiteY7" fmla="*/ 2018146 h 2171469"/>
                <a:gd name="connsiteX8" fmla="*/ 1562793 w 2467957"/>
                <a:gd name="connsiteY8" fmla="*/ 2073564 h 2171469"/>
                <a:gd name="connsiteX9" fmla="*/ 2327564 w 2467957"/>
                <a:gd name="connsiteY9" fmla="*/ 2101273 h 2171469"/>
                <a:gd name="connsiteX10" fmla="*/ 2405150 w 2467957"/>
                <a:gd name="connsiteY10" fmla="*/ 2112356 h 2171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67957" h="2171469">
                  <a:moveTo>
                    <a:pt x="0" y="2134524"/>
                  </a:moveTo>
                  <a:cubicBezTo>
                    <a:pt x="109913" y="2152996"/>
                    <a:pt x="219826" y="2171469"/>
                    <a:pt x="282633" y="2062480"/>
                  </a:cubicBezTo>
                  <a:cubicBezTo>
                    <a:pt x="345440" y="1953491"/>
                    <a:pt x="346364" y="1812174"/>
                    <a:pt x="376844" y="1480589"/>
                  </a:cubicBezTo>
                  <a:cubicBezTo>
                    <a:pt x="407324" y="1149004"/>
                    <a:pt x="435957" y="145934"/>
                    <a:pt x="465513" y="72967"/>
                  </a:cubicBezTo>
                  <a:cubicBezTo>
                    <a:pt x="495069" y="0"/>
                    <a:pt x="531091" y="803564"/>
                    <a:pt x="554182" y="1042786"/>
                  </a:cubicBezTo>
                  <a:cubicBezTo>
                    <a:pt x="577273" y="1282008"/>
                    <a:pt x="576350" y="1374371"/>
                    <a:pt x="604059" y="1508298"/>
                  </a:cubicBezTo>
                  <a:cubicBezTo>
                    <a:pt x="631768" y="1642225"/>
                    <a:pt x="659477" y="1761374"/>
                    <a:pt x="720437" y="1846349"/>
                  </a:cubicBezTo>
                  <a:cubicBezTo>
                    <a:pt x="781397" y="1931324"/>
                    <a:pt x="829426" y="1980277"/>
                    <a:pt x="969819" y="2018146"/>
                  </a:cubicBezTo>
                  <a:cubicBezTo>
                    <a:pt x="1110212" y="2056015"/>
                    <a:pt x="1336502" y="2059710"/>
                    <a:pt x="1562793" y="2073564"/>
                  </a:cubicBezTo>
                  <a:cubicBezTo>
                    <a:pt x="1789084" y="2087419"/>
                    <a:pt x="2187171" y="2094808"/>
                    <a:pt x="2327564" y="2101273"/>
                  </a:cubicBezTo>
                  <a:cubicBezTo>
                    <a:pt x="2467957" y="2107738"/>
                    <a:pt x="2436553" y="2110047"/>
                    <a:pt x="2405150" y="2112356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3" name="Flèche droite 62"/>
          <p:cNvSpPr/>
          <p:nvPr/>
        </p:nvSpPr>
        <p:spPr>
          <a:xfrm>
            <a:off x="6312024" y="5805264"/>
            <a:ext cx="864096" cy="43204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8184233" y="5027692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dirty="0"/>
              <a:t>?</a:t>
            </a:r>
          </a:p>
        </p:txBody>
      </p:sp>
      <p:pic>
        <p:nvPicPr>
          <p:cNvPr id="65" name="Picture 2" descr="See original imag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88289" y="4810064"/>
            <a:ext cx="1695929" cy="1543880"/>
          </a:xfrm>
          <a:prstGeom prst="rect">
            <a:avLst/>
          </a:prstGeom>
          <a:noFill/>
        </p:spPr>
      </p:pic>
      <p:sp>
        <p:nvSpPr>
          <p:cNvPr id="66" name="Rectangle 65"/>
          <p:cNvSpPr/>
          <p:nvPr/>
        </p:nvSpPr>
        <p:spPr>
          <a:xfrm>
            <a:off x="2561610" y="3356993"/>
            <a:ext cx="2655912" cy="669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6" cstate="print"/>
          <a:srcRect b="6727"/>
          <a:stretch>
            <a:fillRect/>
          </a:stretch>
        </p:blipFill>
        <p:spPr bwMode="auto">
          <a:xfrm>
            <a:off x="2135561" y="1484784"/>
            <a:ext cx="1922537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ZoneTexte 24"/>
          <p:cNvSpPr txBox="1"/>
          <p:nvPr/>
        </p:nvSpPr>
        <p:spPr>
          <a:xfrm>
            <a:off x="2063552" y="4149080"/>
            <a:ext cx="2138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>
                <a:solidFill>
                  <a:srgbClr val="FF0000"/>
                </a:solidFill>
              </a:rPr>
              <a:t>Density</a:t>
            </a:r>
            <a:r>
              <a:rPr lang="fr-FR" sz="2000" dirty="0">
                <a:solidFill>
                  <a:srgbClr val="FF0000"/>
                </a:solidFill>
              </a:rPr>
              <a:t> estimation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2063553" y="2854677"/>
            <a:ext cx="261680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</a:rPr>
              <a:t>Estimation of moments</a:t>
            </a:r>
          </a:p>
          <a:p>
            <a:endParaRPr lang="fr-FR" dirty="0"/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 cstate="print"/>
          <a:srcRect t="74246" b="14975"/>
          <a:stretch>
            <a:fillRect/>
          </a:stretch>
        </p:blipFill>
        <p:spPr bwMode="auto">
          <a:xfrm>
            <a:off x="1925079" y="5085185"/>
            <a:ext cx="3990499" cy="604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Flèche droite 29"/>
          <p:cNvSpPr/>
          <p:nvPr/>
        </p:nvSpPr>
        <p:spPr>
          <a:xfrm>
            <a:off x="5375920" y="3429000"/>
            <a:ext cx="720080" cy="43204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Grand écran</PresentationFormat>
  <Paragraphs>27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Lydia</dc:creator>
  <cp:lastModifiedBy>Lydia</cp:lastModifiedBy>
  <cp:revision>1</cp:revision>
  <dcterms:created xsi:type="dcterms:W3CDTF">2020-10-01T13:35:21Z</dcterms:created>
  <dcterms:modified xsi:type="dcterms:W3CDTF">2020-10-01T13:35:51Z</dcterms:modified>
</cp:coreProperties>
</file>