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1FA34C1-27D2-4711-B026-680A84B5B954}">
  <a:tblStyle styleId="{61FA34C1-27D2-4711-B026-680A84B5B95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1c41732f97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1c41732f97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2d4f049a0b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2d4f049a0b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2c7eb08241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2c7eb08241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2d4f049a0b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2d4f049a0b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1c41732f97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1c41732f97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2d4f049a0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2d4f049a0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2c7eb0824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2c7eb0824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2c7eb08241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2c7eb08241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2c7eb08241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2c7eb08241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Comment on this slide. Show the differences between the model and their results. Biggest deal is how we don’t get the correct rate of spread and other vars. Could create a separate table between all our values. In a new slide.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2d4f049a0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2d4f049a0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Create a table. Add Flame temperature and the other variables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1c41732f97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1c41732f97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1c41732f9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1c41732f9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2c7eb08241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2c7eb08241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mailto:Jeremy.Benik@sjsu.edu" TargetMode="External"/><Relationship Id="rId4" Type="http://schemas.openxmlformats.org/officeDocument/2006/relationships/hyperlink" Target="mailto:John.Stuart@sjsu.edu"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latin typeface="Times New Roman"/>
                <a:ea typeface="Times New Roman"/>
                <a:cs typeface="Times New Roman"/>
                <a:sym typeface="Times New Roman"/>
              </a:rPr>
              <a:t>Balbi Model Implementation Into WRF-SFIRE</a:t>
            </a:r>
            <a:endParaRPr>
              <a:latin typeface="Times New Roman"/>
              <a:ea typeface="Times New Roman"/>
              <a:cs typeface="Times New Roman"/>
              <a:sym typeface="Times New Roman"/>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en">
                <a:solidFill>
                  <a:schemeClr val="dk1"/>
                </a:solidFill>
                <a:latin typeface="Times New Roman"/>
                <a:ea typeface="Times New Roman"/>
                <a:cs typeface="Times New Roman"/>
                <a:sym typeface="Times New Roman"/>
              </a:rPr>
              <a:t>Jeremy Benik, </a:t>
            </a:r>
            <a:r>
              <a:rPr lang="en">
                <a:solidFill>
                  <a:schemeClr val="dk1"/>
                </a:solidFill>
                <a:latin typeface="Times New Roman"/>
                <a:ea typeface="Times New Roman"/>
                <a:cs typeface="Times New Roman"/>
                <a:sym typeface="Times New Roman"/>
              </a:rPr>
              <a:t>John Stuart</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Where Should We Go From Here?</a:t>
            </a:r>
            <a:endParaRPr>
              <a:latin typeface="Times New Roman"/>
              <a:ea typeface="Times New Roman"/>
              <a:cs typeface="Times New Roman"/>
              <a:sym typeface="Times New Roman"/>
            </a:endParaRPr>
          </a:p>
        </p:txBody>
      </p:sp>
      <p:sp>
        <p:nvSpPr>
          <p:cNvPr id="114" name="Google Shape;114;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We currently know about three different versions of the model</a:t>
            </a:r>
            <a:endParaRPr>
              <a:solidFill>
                <a:schemeClr val="dk1"/>
              </a:solidFill>
              <a:latin typeface="Times New Roman"/>
              <a:ea typeface="Times New Roman"/>
              <a:cs typeface="Times New Roman"/>
              <a:sym typeface="Times New Roman"/>
            </a:endParaRPr>
          </a:p>
          <a:p>
            <a:pPr indent="-317500" lvl="1" marL="914400" rtl="0" algn="l">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Our Version</a:t>
            </a:r>
            <a:endParaRPr>
              <a:solidFill>
                <a:schemeClr val="dk1"/>
              </a:solidFill>
              <a:latin typeface="Times New Roman"/>
              <a:ea typeface="Times New Roman"/>
              <a:cs typeface="Times New Roman"/>
              <a:sym typeface="Times New Roman"/>
            </a:endParaRPr>
          </a:p>
          <a:p>
            <a:pPr indent="-317500" lvl="1" marL="914400" rtl="0" algn="l">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2018 (The Balbi Model)</a:t>
            </a:r>
            <a:endParaRPr>
              <a:solidFill>
                <a:schemeClr val="dk1"/>
              </a:solidFill>
              <a:latin typeface="Times New Roman"/>
              <a:ea typeface="Times New Roman"/>
              <a:cs typeface="Times New Roman"/>
              <a:sym typeface="Times New Roman"/>
            </a:endParaRPr>
          </a:p>
          <a:p>
            <a:pPr indent="-317500" lvl="1" marL="914400" rtl="0" algn="l">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2020 (</a:t>
            </a:r>
            <a:r>
              <a:rPr lang="en">
                <a:solidFill>
                  <a:schemeClr val="dk1"/>
                </a:solidFill>
                <a:latin typeface="Times New Roman"/>
                <a:ea typeface="Times New Roman"/>
                <a:cs typeface="Times New Roman"/>
                <a:sym typeface="Times New Roman"/>
              </a:rPr>
              <a:t>A convective–radiative propagation model for wildland fires)</a:t>
            </a:r>
            <a:endParaRPr>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t/>
            </a:r>
            <a:endParaRPr>
              <a:solidFill>
                <a:schemeClr val="dk1"/>
              </a:solidFill>
              <a:latin typeface="Times New Roman"/>
              <a:ea typeface="Times New Roman"/>
              <a:cs typeface="Times New Roman"/>
              <a:sym typeface="Times New Roman"/>
            </a:endParaRPr>
          </a:p>
          <a:p>
            <a:pPr indent="-342900" lvl="0" marL="457200" rtl="0" algn="l">
              <a:spcBef>
                <a:spcPts val="120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We have noted differences between all three </a:t>
            </a:r>
            <a:r>
              <a:rPr lang="en">
                <a:solidFill>
                  <a:schemeClr val="dk1"/>
                </a:solidFill>
                <a:latin typeface="Times New Roman"/>
                <a:ea typeface="Times New Roman"/>
                <a:cs typeface="Times New Roman"/>
                <a:sym typeface="Times New Roman"/>
              </a:rPr>
              <a:t>versions</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Future Work</a:t>
            </a:r>
            <a:endParaRPr/>
          </a:p>
        </p:txBody>
      </p:sp>
      <p:sp>
        <p:nvSpPr>
          <p:cNvPr id="120" name="Google Shape;120;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Verify our Balbi model with the Kolgerberg balbi calculations</a:t>
            </a:r>
            <a:endParaRPr sz="20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t/>
            </a:r>
            <a:endParaRPr sz="2000">
              <a:solidFill>
                <a:schemeClr val="dk1"/>
              </a:solidFill>
              <a:latin typeface="Times New Roman"/>
              <a:ea typeface="Times New Roman"/>
              <a:cs typeface="Times New Roman"/>
              <a:sym typeface="Times New Roman"/>
            </a:endParaRPr>
          </a:p>
          <a:p>
            <a:pPr indent="-355600" lvl="0" marL="457200" rtl="0" algn="l">
              <a:spcBef>
                <a:spcPts val="120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Upload the balbi model to the github repository</a:t>
            </a:r>
            <a:endParaRPr sz="20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t/>
            </a:r>
            <a:endParaRPr sz="2000">
              <a:solidFill>
                <a:schemeClr val="dk1"/>
              </a:solidFill>
              <a:latin typeface="Times New Roman"/>
              <a:ea typeface="Times New Roman"/>
              <a:cs typeface="Times New Roman"/>
              <a:sym typeface="Times New Roman"/>
            </a:endParaRPr>
          </a:p>
          <a:p>
            <a:pPr indent="-355600" lvl="0" marL="457200" rtl="0" algn="l">
              <a:spcBef>
                <a:spcPts val="120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Run the new balbi model on the Fire Flux 2 experimental fire to see how it compared to observations</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Thank you</a:t>
            </a:r>
            <a:endParaRPr>
              <a:latin typeface="Times New Roman"/>
              <a:ea typeface="Times New Roman"/>
              <a:cs typeface="Times New Roman"/>
              <a:sym typeface="Times New Roman"/>
            </a:endParaRPr>
          </a:p>
        </p:txBody>
      </p:sp>
      <p:sp>
        <p:nvSpPr>
          <p:cNvPr id="126" name="Google Shape;126;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If you have any questions, please feel free to contact us at: </a:t>
            </a:r>
            <a:endParaRPr>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rPr lang="en" u="sng">
                <a:solidFill>
                  <a:schemeClr val="hlink"/>
                </a:solidFill>
                <a:latin typeface="Times New Roman"/>
                <a:ea typeface="Times New Roman"/>
                <a:cs typeface="Times New Roman"/>
                <a:sym typeface="Times New Roman"/>
                <a:hlinkClick r:id="rId3"/>
              </a:rPr>
              <a:t>Jeremy.Benik@sjsu.edu</a:t>
            </a:r>
            <a:endParaRPr>
              <a:latin typeface="Times New Roman"/>
              <a:ea typeface="Times New Roman"/>
              <a:cs typeface="Times New Roman"/>
              <a:sym typeface="Times New Roman"/>
            </a:endParaRPr>
          </a:p>
          <a:p>
            <a:pPr indent="0" lvl="0" marL="0" rtl="0" algn="l">
              <a:spcBef>
                <a:spcPts val="1200"/>
              </a:spcBef>
              <a:spcAft>
                <a:spcPts val="1200"/>
              </a:spcAft>
              <a:buNone/>
            </a:pPr>
            <a:r>
              <a:rPr lang="en" u="sng">
                <a:solidFill>
                  <a:schemeClr val="hlink"/>
                </a:solidFill>
                <a:latin typeface="Times New Roman"/>
                <a:ea typeface="Times New Roman"/>
                <a:cs typeface="Times New Roman"/>
                <a:sym typeface="Times New Roman"/>
                <a:hlinkClick r:id="rId4"/>
              </a:rPr>
              <a:t>John.Stuart@sjsu.edu</a:t>
            </a:r>
            <a:endParaRPr>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Potential Limitations With The Prototype Balbi Code</a:t>
            </a:r>
            <a:endParaRPr>
              <a:latin typeface="Times New Roman"/>
              <a:ea typeface="Times New Roman"/>
              <a:cs typeface="Times New Roman"/>
              <a:sym typeface="Times New Roman"/>
            </a:endParaRPr>
          </a:p>
        </p:txBody>
      </p:sp>
      <p:sp>
        <p:nvSpPr>
          <p:cNvPr id="132" name="Google Shape;132;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15000"/>
              </a:lnSpc>
              <a:spcBef>
                <a:spcPts val="1000"/>
              </a:spcBef>
              <a:spcAft>
                <a:spcPts val="0"/>
              </a:spcAft>
              <a:buClr>
                <a:schemeClr val="dk1"/>
              </a:buClr>
              <a:buSzPts val="1800"/>
              <a:buFont typeface="Times New Roman"/>
              <a:buChar char="●"/>
            </a:pPr>
            <a:r>
              <a:rPr lang="en" sz="2000">
                <a:solidFill>
                  <a:schemeClr val="dk1"/>
                </a:solidFill>
                <a:latin typeface="Times New Roman"/>
                <a:ea typeface="Times New Roman"/>
                <a:cs typeface="Times New Roman"/>
                <a:sym typeface="Times New Roman"/>
              </a:rPr>
              <a:t>How to define </a:t>
            </a:r>
            <a:r>
              <a:rPr lang="en" sz="2000">
                <a:solidFill>
                  <a:schemeClr val="dk1"/>
                </a:solidFill>
                <a:latin typeface="Times New Roman"/>
                <a:ea typeface="Times New Roman"/>
                <a:cs typeface="Times New Roman"/>
                <a:sym typeface="Times New Roman"/>
              </a:rPr>
              <a:t>fuel length </a:t>
            </a:r>
            <a:r>
              <a:rPr i="1" lang="en" sz="2000">
                <a:solidFill>
                  <a:schemeClr val="dk1"/>
                </a:solidFill>
                <a:latin typeface="Times New Roman"/>
                <a:ea typeface="Times New Roman"/>
                <a:cs typeface="Times New Roman"/>
                <a:sym typeface="Times New Roman"/>
              </a:rPr>
              <a:t>l</a:t>
            </a:r>
            <a:r>
              <a:rPr baseline="-25000" i="1" lang="en" sz="3300">
                <a:solidFill>
                  <a:schemeClr val="dk1"/>
                </a:solidFill>
                <a:latin typeface="Times New Roman"/>
                <a:ea typeface="Times New Roman"/>
                <a:cs typeface="Times New Roman"/>
                <a:sym typeface="Times New Roman"/>
              </a:rPr>
              <a:t>v</a:t>
            </a:r>
            <a:r>
              <a:rPr lang="en" sz="2000">
                <a:solidFill>
                  <a:schemeClr val="dk1"/>
                </a:solidFill>
                <a:latin typeface="Times New Roman"/>
                <a:ea typeface="Times New Roman"/>
                <a:cs typeface="Times New Roman"/>
                <a:sym typeface="Times New Roman"/>
              </a:rPr>
              <a:t> and fuel thickness </a:t>
            </a:r>
            <a:r>
              <a:rPr i="1" lang="en" sz="2000">
                <a:solidFill>
                  <a:schemeClr val="dk1"/>
                </a:solidFill>
                <a:latin typeface="Times New Roman"/>
                <a:ea typeface="Times New Roman"/>
                <a:cs typeface="Times New Roman"/>
                <a:sym typeface="Times New Roman"/>
              </a:rPr>
              <a:t>e </a:t>
            </a:r>
            <a:r>
              <a:rPr lang="en" sz="2000">
                <a:solidFill>
                  <a:schemeClr val="dk1"/>
                </a:solidFill>
                <a:latin typeface="Times New Roman"/>
                <a:ea typeface="Times New Roman"/>
                <a:cs typeface="Times New Roman"/>
                <a:sym typeface="Times New Roman"/>
              </a:rPr>
              <a:t>?</a:t>
            </a:r>
            <a:endParaRPr sz="2000">
              <a:solidFill>
                <a:schemeClr val="dk1"/>
              </a:solidFill>
              <a:latin typeface="Times New Roman"/>
              <a:ea typeface="Times New Roman"/>
              <a:cs typeface="Times New Roman"/>
              <a:sym typeface="Times New Roman"/>
            </a:endParaRPr>
          </a:p>
          <a:p>
            <a:pPr indent="-355600" lvl="1" marL="914400" rtl="0" algn="l">
              <a:lnSpc>
                <a:spcPct val="115000"/>
              </a:lnSpc>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The prototype code sets fuel length and fuel thickness equal</a:t>
            </a:r>
            <a:endParaRPr sz="2000">
              <a:solidFill>
                <a:schemeClr val="dk1"/>
              </a:solidFill>
              <a:latin typeface="Times New Roman"/>
              <a:ea typeface="Times New Roman"/>
              <a:cs typeface="Times New Roman"/>
              <a:sym typeface="Times New Roman"/>
            </a:endParaRPr>
          </a:p>
          <a:p>
            <a:pPr indent="0" lvl="0" marL="0" rtl="0" algn="l">
              <a:lnSpc>
                <a:spcPct val="115000"/>
              </a:lnSpc>
              <a:spcBef>
                <a:spcPts val="1000"/>
              </a:spcBef>
              <a:spcAft>
                <a:spcPts val="0"/>
              </a:spcAft>
              <a:buNone/>
            </a:pPr>
            <a:r>
              <a:t/>
            </a:r>
            <a:endParaRPr sz="2000">
              <a:solidFill>
                <a:schemeClr val="dk1"/>
              </a:solidFill>
              <a:latin typeface="Times New Roman"/>
              <a:ea typeface="Times New Roman"/>
              <a:cs typeface="Times New Roman"/>
              <a:sym typeface="Times New Roman"/>
            </a:endParaRPr>
          </a:p>
          <a:p>
            <a:pPr indent="-342900" lvl="0" marL="457200" rtl="0" algn="l">
              <a:lnSpc>
                <a:spcPct val="115000"/>
              </a:lnSpc>
              <a:spcBef>
                <a:spcPts val="1000"/>
              </a:spcBef>
              <a:spcAft>
                <a:spcPts val="0"/>
              </a:spcAft>
              <a:buClr>
                <a:schemeClr val="dk1"/>
              </a:buClr>
              <a:buSzPts val="1800"/>
              <a:buFont typeface="Times New Roman"/>
              <a:buChar char="●"/>
            </a:pPr>
            <a:r>
              <a:rPr lang="en" sz="2000">
                <a:solidFill>
                  <a:schemeClr val="dk1"/>
                </a:solidFill>
                <a:latin typeface="Times New Roman"/>
                <a:ea typeface="Times New Roman"/>
                <a:cs typeface="Times New Roman"/>
                <a:sym typeface="Times New Roman"/>
              </a:rPr>
              <a:t>Does the model distinguish between live and dead fuel?</a:t>
            </a:r>
            <a:endParaRPr sz="2000">
              <a:solidFill>
                <a:schemeClr val="dk1"/>
              </a:solidFill>
              <a:latin typeface="Times New Roman"/>
              <a:ea typeface="Times New Roman"/>
              <a:cs typeface="Times New Roman"/>
              <a:sym typeface="Times New Roman"/>
            </a:endParaRPr>
          </a:p>
          <a:p>
            <a:pPr indent="-355600" lvl="1" marL="914400" rtl="0" algn="l">
              <a:lnSpc>
                <a:spcPct val="115000"/>
              </a:lnSpc>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The prototype code sets dead and total fuel equal (sigma and sigma_t)</a:t>
            </a:r>
            <a:endParaRPr sz="2000">
              <a:solidFill>
                <a:schemeClr val="dk1"/>
              </a:solidFill>
              <a:latin typeface="Times New Roman"/>
              <a:ea typeface="Times New Roman"/>
              <a:cs typeface="Times New Roman"/>
              <a:sym typeface="Times New Roman"/>
            </a:endParaRPr>
          </a:p>
          <a:p>
            <a:pPr indent="0" lvl="0" marL="0" rtl="0" algn="l">
              <a:lnSpc>
                <a:spcPct val="115000"/>
              </a:lnSpc>
              <a:spcBef>
                <a:spcPts val="1000"/>
              </a:spcBef>
              <a:spcAft>
                <a:spcPts val="0"/>
              </a:spcAft>
              <a:buNone/>
            </a:pPr>
            <a:r>
              <a:t/>
            </a:r>
            <a:endParaRPr sz="20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1200"/>
              </a:spcAft>
              <a:buNone/>
            </a:pPr>
            <a:r>
              <a:t/>
            </a:r>
            <a:endParaRPr>
              <a:solidFill>
                <a:schemeClr val="dk1"/>
              </a:solidFill>
              <a:highlight>
                <a:schemeClr val="lt1"/>
              </a:highlight>
              <a:latin typeface="Times New Roman"/>
              <a:ea typeface="Times New Roman"/>
              <a:cs typeface="Times New Roman"/>
              <a:sym typeface="Times New Roman"/>
            </a:endParaRPr>
          </a:p>
        </p:txBody>
      </p:sp>
      <p:pic>
        <p:nvPicPr>
          <p:cNvPr id="133" name="Google Shape;133;p25"/>
          <p:cNvPicPr preferRelativeResize="0"/>
          <p:nvPr/>
        </p:nvPicPr>
        <p:blipFill>
          <a:blip r:embed="rId3">
            <a:alphaModFix/>
          </a:blip>
          <a:stretch>
            <a:fillRect/>
          </a:stretch>
        </p:blipFill>
        <p:spPr>
          <a:xfrm>
            <a:off x="1361775" y="2208850"/>
            <a:ext cx="4933950" cy="171450"/>
          </a:xfrm>
          <a:prstGeom prst="rect">
            <a:avLst/>
          </a:prstGeom>
          <a:noFill/>
          <a:ln>
            <a:noFill/>
          </a:ln>
        </p:spPr>
      </p:pic>
      <p:pic>
        <p:nvPicPr>
          <p:cNvPr id="134" name="Google Shape;134;p25"/>
          <p:cNvPicPr preferRelativeResize="0"/>
          <p:nvPr/>
        </p:nvPicPr>
        <p:blipFill>
          <a:blip r:embed="rId4">
            <a:alphaModFix/>
          </a:blip>
          <a:stretch>
            <a:fillRect/>
          </a:stretch>
        </p:blipFill>
        <p:spPr>
          <a:xfrm>
            <a:off x="1361775" y="3512775"/>
            <a:ext cx="3828143" cy="2698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Here’s what we did (extra slide)</a:t>
            </a:r>
            <a:endParaRPr/>
          </a:p>
        </p:txBody>
      </p:sp>
      <p:sp>
        <p:nvSpPr>
          <p:cNvPr id="140" name="Google Shape;140;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Got a prototype code in fortran and matlab from a slideshow that was written a few years ago</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Ran some test cases using both </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Our codes are consistent with each other, however there are still discrepancies between our codes and the Kolgerberg model</a:t>
            </a:r>
            <a:endParaRPr>
              <a:solidFill>
                <a:schemeClr val="dk1"/>
              </a:solidFill>
            </a:endParaRPr>
          </a:p>
          <a:p>
            <a:pPr indent="0" lvl="0" marL="0" rtl="0" algn="l">
              <a:spcBef>
                <a:spcPts val="1200"/>
              </a:spcBef>
              <a:spcAft>
                <a:spcPts val="1200"/>
              </a:spcAft>
              <a:buNone/>
            </a:pPr>
            <a:r>
              <a:t/>
            </a:r>
            <a:endParaRPr>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Outline </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Implementing the Balbi ROS model into WRF-SFIRE</a:t>
            </a:r>
            <a:endParaRPr sz="2000">
              <a:solidFill>
                <a:schemeClr val="dk1"/>
              </a:solidFill>
              <a:latin typeface="Times New Roman"/>
              <a:ea typeface="Times New Roman"/>
              <a:cs typeface="Times New Roman"/>
              <a:sym typeface="Times New Roman"/>
            </a:endParaRPr>
          </a:p>
          <a:p>
            <a:pPr indent="-355600" lvl="0" marL="457200" rtl="0" algn="l">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Kolgerberg fire experiment</a:t>
            </a:r>
            <a:endParaRPr sz="2000">
              <a:solidFill>
                <a:schemeClr val="dk1"/>
              </a:solidFill>
              <a:latin typeface="Times New Roman"/>
              <a:ea typeface="Times New Roman"/>
              <a:cs typeface="Times New Roman"/>
              <a:sym typeface="Times New Roman"/>
            </a:endParaRPr>
          </a:p>
          <a:p>
            <a:pPr indent="-355600" lvl="0" marL="457200" rtl="0" algn="l">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Our results using the specified fuel type in the Kolgerberg experiment</a:t>
            </a:r>
            <a:endParaRPr sz="2000">
              <a:solidFill>
                <a:schemeClr val="dk1"/>
              </a:solidFill>
              <a:latin typeface="Times New Roman"/>
              <a:ea typeface="Times New Roman"/>
              <a:cs typeface="Times New Roman"/>
              <a:sym typeface="Times New Roman"/>
            </a:endParaRPr>
          </a:p>
          <a:p>
            <a:pPr indent="-355600" lvl="0" marL="457200" rtl="0" algn="l">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Inconsistencies found in our model</a:t>
            </a:r>
            <a:endParaRPr sz="2000">
              <a:solidFill>
                <a:schemeClr val="dk1"/>
              </a:solidFill>
              <a:latin typeface="Times New Roman"/>
              <a:ea typeface="Times New Roman"/>
              <a:cs typeface="Times New Roman"/>
              <a:sym typeface="Times New Roman"/>
            </a:endParaRPr>
          </a:p>
          <a:p>
            <a:pPr indent="-355600" lvl="0" marL="457200" rtl="0" algn="l">
              <a:spcBef>
                <a:spcPts val="0"/>
              </a:spcBef>
              <a:spcAft>
                <a:spcPts val="0"/>
              </a:spcAft>
              <a:buClr>
                <a:schemeClr val="dk1"/>
              </a:buClr>
              <a:buSzPts val="2000"/>
              <a:buFont typeface="Times New Roman"/>
              <a:buChar char="●"/>
            </a:pPr>
            <a:r>
              <a:rPr lang="en" sz="2000">
                <a:solidFill>
                  <a:schemeClr val="dk1"/>
                </a:solidFill>
                <a:highlight>
                  <a:schemeClr val="lt1"/>
                </a:highlight>
                <a:latin typeface="Times New Roman"/>
                <a:ea typeface="Times New Roman"/>
                <a:cs typeface="Times New Roman"/>
                <a:sym typeface="Times New Roman"/>
              </a:rPr>
              <a:t>Resolving discrepancies in the Kolgerberg experiment </a:t>
            </a:r>
            <a:endParaRPr sz="2000">
              <a:solidFill>
                <a:schemeClr val="dk1"/>
              </a:solidFill>
              <a:latin typeface="Times New Roman"/>
              <a:ea typeface="Times New Roman"/>
              <a:cs typeface="Times New Roman"/>
              <a:sym typeface="Times New Roman"/>
            </a:endParaRPr>
          </a:p>
          <a:p>
            <a:pPr indent="-355600" lvl="0" marL="457200" rtl="0" algn="l">
              <a:lnSpc>
                <a:spcPct val="100000"/>
              </a:lnSpc>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Potential limitations with the prototype Balbi code</a:t>
            </a:r>
            <a:endParaRPr sz="2000">
              <a:solidFill>
                <a:schemeClr val="dk1"/>
              </a:solidFill>
              <a:latin typeface="Times New Roman"/>
              <a:ea typeface="Times New Roman"/>
              <a:cs typeface="Times New Roman"/>
              <a:sym typeface="Times New Roman"/>
            </a:endParaRPr>
          </a:p>
          <a:p>
            <a:pPr indent="-355600" lvl="0" marL="457200" rtl="0" algn="l">
              <a:lnSpc>
                <a:spcPct val="100000"/>
              </a:lnSpc>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Where should we go from here?</a:t>
            </a:r>
            <a:endParaRPr sz="2000">
              <a:solidFill>
                <a:schemeClr val="dk1"/>
              </a:solidFill>
              <a:latin typeface="Times New Roman"/>
              <a:ea typeface="Times New Roman"/>
              <a:cs typeface="Times New Roman"/>
              <a:sym typeface="Times New Roman"/>
            </a:endParaRPr>
          </a:p>
          <a:p>
            <a:pPr indent="-355600" lvl="0" marL="457200" rtl="0" algn="l">
              <a:lnSpc>
                <a:spcPct val="100000"/>
              </a:lnSpc>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Future work</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latin typeface="Times New Roman"/>
                <a:ea typeface="Times New Roman"/>
                <a:cs typeface="Times New Roman"/>
                <a:sym typeface="Times New Roman"/>
              </a:rPr>
              <a:t>Implementing The Balbi Rate Of Spread (ROS) Model</a:t>
            </a:r>
            <a:endParaRPr sz="2500"/>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Clr>
                <a:schemeClr val="dk1"/>
              </a:buClr>
              <a:buSzPts val="2000"/>
              <a:buChar char="●"/>
            </a:pPr>
            <a:r>
              <a:rPr lang="en" sz="2000">
                <a:solidFill>
                  <a:schemeClr val="dk1"/>
                </a:solidFill>
                <a:latin typeface="Times New Roman"/>
                <a:ea typeface="Times New Roman"/>
                <a:cs typeface="Times New Roman"/>
                <a:sym typeface="Times New Roman"/>
              </a:rPr>
              <a:t>Currently, WRF-SFIRE uses the Rothermel model to calculate the rate of spread of the fire</a:t>
            </a:r>
            <a:endParaRPr sz="2000">
              <a:solidFill>
                <a:schemeClr val="dk1"/>
              </a:solidFill>
              <a:latin typeface="Times New Roman"/>
              <a:ea typeface="Times New Roman"/>
              <a:cs typeface="Times New Roman"/>
              <a:sym typeface="Times New Roman"/>
            </a:endParaRPr>
          </a:p>
          <a:p>
            <a:pPr indent="-355600" lvl="0" marL="457200" rtl="0" algn="l">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We currently have a prototype code written in Fortran and MATLAB</a:t>
            </a:r>
            <a:endParaRPr sz="2000">
              <a:solidFill>
                <a:schemeClr val="dk1"/>
              </a:solidFill>
              <a:latin typeface="Times New Roman"/>
              <a:ea typeface="Times New Roman"/>
              <a:cs typeface="Times New Roman"/>
              <a:sym typeface="Times New Roman"/>
            </a:endParaRPr>
          </a:p>
          <a:p>
            <a:pPr indent="-355600" lvl="1" marL="914400" rtl="0" algn="l">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These codes are consistent with each other as they are yielding the same results under the same conditions </a:t>
            </a:r>
            <a:endParaRPr sz="2000">
              <a:solidFill>
                <a:schemeClr val="dk1"/>
              </a:solidFill>
              <a:latin typeface="Times New Roman"/>
              <a:ea typeface="Times New Roman"/>
              <a:cs typeface="Times New Roman"/>
              <a:sym typeface="Times New Roman"/>
            </a:endParaRPr>
          </a:p>
          <a:p>
            <a:pPr indent="-355600" lvl="0" marL="457200" rtl="0" algn="l">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To implement it, first the model needs to be verified with other datasets</a:t>
            </a:r>
            <a:endParaRPr sz="20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Kolgerberg Fire Experiment</a:t>
            </a:r>
            <a:endParaRPr>
              <a:latin typeface="Times New Roman"/>
              <a:ea typeface="Times New Roman"/>
              <a:cs typeface="Times New Roman"/>
              <a:sym typeface="Times New Roman"/>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The dataset we are using to verify our balbi code is the Kolgerberg experiment</a:t>
            </a:r>
            <a:endParaRPr>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t/>
            </a:r>
            <a:endParaRPr>
              <a:solidFill>
                <a:schemeClr val="dk1"/>
              </a:solidFill>
              <a:latin typeface="Times New Roman"/>
              <a:ea typeface="Times New Roman"/>
              <a:cs typeface="Times New Roman"/>
              <a:sym typeface="Times New Roman"/>
            </a:endParaRPr>
          </a:p>
          <a:p>
            <a:pPr indent="-342900" lvl="0" marL="457200" rtl="0" algn="l">
              <a:spcBef>
                <a:spcPts val="120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Since the fuel type they used (Fynbos) does not relate to any fuel type we currently have, we created our own fuel based on the information given in the Kolgerberg excel sheet</a:t>
            </a:r>
            <a:endParaRPr>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rPr lang="en">
                <a:solidFill>
                  <a:schemeClr val="dk1"/>
                </a:solidFill>
                <a:latin typeface="Times New Roman"/>
                <a:ea typeface="Times New Roman"/>
                <a:cs typeface="Times New Roman"/>
                <a:sym typeface="Times New Roman"/>
              </a:rPr>
              <a:t> </a:t>
            </a:r>
            <a:endParaRPr>
              <a:solidFill>
                <a:schemeClr val="dk1"/>
              </a:solidFill>
              <a:latin typeface="Times New Roman"/>
              <a:ea typeface="Times New Roman"/>
              <a:cs typeface="Times New Roman"/>
              <a:sym typeface="Times New Roman"/>
            </a:endParaRPr>
          </a:p>
          <a:p>
            <a:pPr indent="0" lvl="0" marL="0" rtl="0" algn="l">
              <a:spcBef>
                <a:spcPts val="1200"/>
              </a:spcBef>
              <a:spcAft>
                <a:spcPts val="1200"/>
              </a:spcAft>
              <a:buNone/>
            </a:pPr>
            <a:r>
              <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3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Our results between the codes</a:t>
            </a:r>
            <a:endParaRPr>
              <a:latin typeface="Times New Roman"/>
              <a:ea typeface="Times New Roman"/>
              <a:cs typeface="Times New Roman"/>
              <a:sym typeface="Times New Roman"/>
            </a:endParaRPr>
          </a:p>
        </p:txBody>
      </p:sp>
      <p:pic>
        <p:nvPicPr>
          <p:cNvPr id="79" name="Google Shape;79;p17"/>
          <p:cNvPicPr preferRelativeResize="0"/>
          <p:nvPr/>
        </p:nvPicPr>
        <p:blipFill>
          <a:blip r:embed="rId3">
            <a:alphaModFix/>
          </a:blip>
          <a:stretch>
            <a:fillRect/>
          </a:stretch>
        </p:blipFill>
        <p:spPr>
          <a:xfrm>
            <a:off x="0" y="1189925"/>
            <a:ext cx="9144001" cy="2874000"/>
          </a:xfrm>
          <a:prstGeom prst="rect">
            <a:avLst/>
          </a:prstGeom>
          <a:noFill/>
          <a:ln>
            <a:noFill/>
          </a:ln>
        </p:spPr>
      </p:pic>
      <p:sp>
        <p:nvSpPr>
          <p:cNvPr id="80" name="Google Shape;80;p17"/>
          <p:cNvSpPr txBox="1"/>
          <p:nvPr/>
        </p:nvSpPr>
        <p:spPr>
          <a:xfrm>
            <a:off x="6986725" y="537900"/>
            <a:ext cx="2397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The results are the same between codes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nvSpPr>
        <p:spPr>
          <a:xfrm>
            <a:off x="1891075" y="176625"/>
            <a:ext cx="5820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800">
                <a:latin typeface="Times New Roman"/>
                <a:ea typeface="Times New Roman"/>
                <a:cs typeface="Times New Roman"/>
                <a:sym typeface="Times New Roman"/>
              </a:rPr>
              <a:t>Inconsistencies between our models</a:t>
            </a:r>
            <a:endParaRPr sz="2800">
              <a:latin typeface="Times New Roman"/>
              <a:ea typeface="Times New Roman"/>
              <a:cs typeface="Times New Roman"/>
              <a:sym typeface="Times New Roman"/>
            </a:endParaRPr>
          </a:p>
        </p:txBody>
      </p:sp>
      <p:graphicFrame>
        <p:nvGraphicFramePr>
          <p:cNvPr id="86" name="Google Shape;86;p18"/>
          <p:cNvGraphicFramePr/>
          <p:nvPr/>
        </p:nvGraphicFramePr>
        <p:xfrm>
          <a:off x="5039275" y="1394635"/>
          <a:ext cx="3000000" cy="3000000"/>
        </p:xfrm>
        <a:graphic>
          <a:graphicData uri="http://schemas.openxmlformats.org/drawingml/2006/table">
            <a:tbl>
              <a:tblPr>
                <a:noFill/>
                <a:tableStyleId>{61FA34C1-27D2-4711-B026-680A84B5B954}</a:tableStyleId>
              </a:tblPr>
              <a:tblGrid>
                <a:gridCol w="1351075"/>
                <a:gridCol w="1351075"/>
                <a:gridCol w="1351075"/>
              </a:tblGrid>
              <a:tr h="581800">
                <a:tc>
                  <a:txBody>
                    <a:bodyPr/>
                    <a:lstStyle/>
                    <a:p>
                      <a:pPr indent="0" lvl="0" marL="0" rtl="0" algn="l">
                        <a:spcBef>
                          <a:spcPts val="0"/>
                        </a:spcBef>
                        <a:spcAft>
                          <a:spcPts val="0"/>
                        </a:spcAft>
                        <a:buNone/>
                      </a:pPr>
                      <a:r>
                        <a:rPr lang="en" sz="1800">
                          <a:latin typeface="Times New Roman"/>
                          <a:ea typeface="Times New Roman"/>
                          <a:cs typeface="Times New Roman"/>
                          <a:sym typeface="Times New Roman"/>
                        </a:rPr>
                        <a:t>ROS R</a:t>
                      </a:r>
                      <a:endParaRPr sz="18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800">
                          <a:latin typeface="Times New Roman"/>
                          <a:ea typeface="Times New Roman"/>
                          <a:cs typeface="Times New Roman"/>
                          <a:sym typeface="Times New Roman"/>
                        </a:rPr>
                        <a:t>Flame Temperature Tf</a:t>
                      </a:r>
                      <a:endParaRPr sz="18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800">
                          <a:latin typeface="Times New Roman"/>
                          <a:ea typeface="Times New Roman"/>
                          <a:cs typeface="Times New Roman"/>
                          <a:sym typeface="Times New Roman"/>
                        </a:rPr>
                        <a:t>Upward Gas Velocity u0</a:t>
                      </a:r>
                      <a:endParaRPr sz="1800">
                        <a:latin typeface="Times New Roman"/>
                        <a:ea typeface="Times New Roman"/>
                        <a:cs typeface="Times New Roman"/>
                        <a:sym typeface="Times New Roman"/>
                      </a:endParaRPr>
                    </a:p>
                  </a:txBody>
                  <a:tcPr marT="91425" marB="91425" marR="91425" marL="91425"/>
                </a:tc>
              </a:tr>
              <a:tr h="378150">
                <a:tc>
                  <a:txBody>
                    <a:bodyPr/>
                    <a:lstStyle/>
                    <a:p>
                      <a:pPr indent="0" lvl="0" marL="0" rtl="0" algn="r">
                        <a:lnSpc>
                          <a:spcPct val="115000"/>
                        </a:lnSpc>
                        <a:spcBef>
                          <a:spcPts val="0"/>
                        </a:spcBef>
                        <a:spcAft>
                          <a:spcPts val="0"/>
                        </a:spcAft>
                        <a:buNone/>
                      </a:pPr>
                      <a:r>
                        <a:rPr lang="en" sz="1800">
                          <a:latin typeface="Times New Roman"/>
                          <a:ea typeface="Times New Roman"/>
                          <a:cs typeface="Times New Roman"/>
                          <a:sym typeface="Times New Roman"/>
                        </a:rPr>
                        <a:t>0.227719</a:t>
                      </a:r>
                      <a:endParaRPr sz="1800">
                        <a:latin typeface="Times New Roman"/>
                        <a:ea typeface="Times New Roman"/>
                        <a:cs typeface="Times New Roman"/>
                        <a:sym typeface="Times New Roman"/>
                      </a:endParaRPr>
                    </a:p>
                  </a:txBody>
                  <a:tcPr marT="91425" marB="91425" marR="91425" marL="91425"/>
                </a:tc>
                <a:tc>
                  <a:txBody>
                    <a:bodyPr/>
                    <a:lstStyle/>
                    <a:p>
                      <a:pPr indent="0" lvl="0" marL="0" rtl="0" algn="r">
                        <a:lnSpc>
                          <a:spcPct val="115000"/>
                        </a:lnSpc>
                        <a:spcBef>
                          <a:spcPts val="0"/>
                        </a:spcBef>
                        <a:spcAft>
                          <a:spcPts val="0"/>
                        </a:spcAft>
                        <a:buNone/>
                      </a:pPr>
                      <a:r>
                        <a:rPr lang="en" sz="1800">
                          <a:latin typeface="Times New Roman"/>
                          <a:ea typeface="Times New Roman"/>
                          <a:cs typeface="Times New Roman"/>
                          <a:sym typeface="Times New Roman"/>
                        </a:rPr>
                        <a:t>885.806</a:t>
                      </a:r>
                      <a:endParaRPr sz="1800">
                        <a:latin typeface="Times New Roman"/>
                        <a:ea typeface="Times New Roman"/>
                        <a:cs typeface="Times New Roman"/>
                        <a:sym typeface="Times New Roman"/>
                      </a:endParaRPr>
                    </a:p>
                  </a:txBody>
                  <a:tcPr marT="91425" marB="91425" marR="91425" marL="91425"/>
                </a:tc>
                <a:tc>
                  <a:txBody>
                    <a:bodyPr/>
                    <a:lstStyle/>
                    <a:p>
                      <a:pPr indent="0" lvl="0" marL="0" rtl="0" algn="r">
                        <a:lnSpc>
                          <a:spcPct val="115000"/>
                        </a:lnSpc>
                        <a:spcBef>
                          <a:spcPts val="0"/>
                        </a:spcBef>
                        <a:spcAft>
                          <a:spcPts val="0"/>
                        </a:spcAft>
                        <a:buNone/>
                      </a:pPr>
                      <a:r>
                        <a:rPr lang="en" sz="1800">
                          <a:latin typeface="Times New Roman"/>
                          <a:ea typeface="Times New Roman"/>
                          <a:cs typeface="Times New Roman"/>
                          <a:sym typeface="Times New Roman"/>
                        </a:rPr>
                        <a:t>1.53297</a:t>
                      </a:r>
                      <a:endParaRPr sz="1800">
                        <a:latin typeface="Times New Roman"/>
                        <a:ea typeface="Times New Roman"/>
                        <a:cs typeface="Times New Roman"/>
                        <a:sym typeface="Times New Roman"/>
                      </a:endParaRPr>
                    </a:p>
                  </a:txBody>
                  <a:tcPr marT="91425" marB="91425" marR="91425" marL="91425"/>
                </a:tc>
              </a:tr>
              <a:tr h="378150">
                <a:tc>
                  <a:txBody>
                    <a:bodyPr/>
                    <a:lstStyle/>
                    <a:p>
                      <a:pPr indent="0" lvl="0" marL="0" rtl="0" algn="r">
                        <a:lnSpc>
                          <a:spcPct val="115000"/>
                        </a:lnSpc>
                        <a:spcBef>
                          <a:spcPts val="0"/>
                        </a:spcBef>
                        <a:spcAft>
                          <a:spcPts val="0"/>
                        </a:spcAft>
                        <a:buNone/>
                      </a:pPr>
                      <a:r>
                        <a:rPr lang="en" sz="1800">
                          <a:latin typeface="Times New Roman"/>
                          <a:ea typeface="Times New Roman"/>
                          <a:cs typeface="Times New Roman"/>
                          <a:sym typeface="Times New Roman"/>
                        </a:rPr>
                        <a:t>0.282291</a:t>
                      </a:r>
                      <a:endParaRPr sz="1800">
                        <a:latin typeface="Times New Roman"/>
                        <a:ea typeface="Times New Roman"/>
                        <a:cs typeface="Times New Roman"/>
                        <a:sym typeface="Times New Roman"/>
                      </a:endParaRPr>
                    </a:p>
                  </a:txBody>
                  <a:tcPr marT="91425" marB="91425" marR="91425" marL="91425"/>
                </a:tc>
                <a:tc>
                  <a:txBody>
                    <a:bodyPr/>
                    <a:lstStyle/>
                    <a:p>
                      <a:pPr indent="0" lvl="0" marL="0" rtl="0" algn="r">
                        <a:lnSpc>
                          <a:spcPct val="115000"/>
                        </a:lnSpc>
                        <a:spcBef>
                          <a:spcPts val="0"/>
                        </a:spcBef>
                        <a:spcAft>
                          <a:spcPts val="0"/>
                        </a:spcAft>
                        <a:buNone/>
                      </a:pPr>
                      <a:r>
                        <a:rPr lang="en" sz="1800">
                          <a:latin typeface="Times New Roman"/>
                          <a:ea typeface="Times New Roman"/>
                          <a:cs typeface="Times New Roman"/>
                          <a:sym typeface="Times New Roman"/>
                        </a:rPr>
                        <a:t>888.106</a:t>
                      </a:r>
                      <a:endParaRPr sz="1800">
                        <a:latin typeface="Times New Roman"/>
                        <a:ea typeface="Times New Roman"/>
                        <a:cs typeface="Times New Roman"/>
                        <a:sym typeface="Times New Roman"/>
                      </a:endParaRPr>
                    </a:p>
                  </a:txBody>
                  <a:tcPr marT="91425" marB="91425" marR="91425" marL="91425"/>
                </a:tc>
                <a:tc>
                  <a:txBody>
                    <a:bodyPr/>
                    <a:lstStyle/>
                    <a:p>
                      <a:pPr indent="0" lvl="0" marL="0" rtl="0" algn="r">
                        <a:lnSpc>
                          <a:spcPct val="115000"/>
                        </a:lnSpc>
                        <a:spcBef>
                          <a:spcPts val="0"/>
                        </a:spcBef>
                        <a:spcAft>
                          <a:spcPts val="0"/>
                        </a:spcAft>
                        <a:buNone/>
                      </a:pPr>
                      <a:r>
                        <a:rPr lang="en" sz="1800">
                          <a:latin typeface="Times New Roman"/>
                          <a:ea typeface="Times New Roman"/>
                          <a:cs typeface="Times New Roman"/>
                          <a:sym typeface="Times New Roman"/>
                        </a:rPr>
                        <a:t>1.16248</a:t>
                      </a:r>
                      <a:endParaRPr sz="1800">
                        <a:latin typeface="Times New Roman"/>
                        <a:ea typeface="Times New Roman"/>
                        <a:cs typeface="Times New Roman"/>
                        <a:sym typeface="Times New Roman"/>
                      </a:endParaRPr>
                    </a:p>
                  </a:txBody>
                  <a:tcPr marT="91425" marB="91425" marR="91425" marL="91425"/>
                </a:tc>
              </a:tr>
              <a:tr h="378150">
                <a:tc>
                  <a:txBody>
                    <a:bodyPr/>
                    <a:lstStyle/>
                    <a:p>
                      <a:pPr indent="0" lvl="0" marL="0" rtl="0" algn="r">
                        <a:lnSpc>
                          <a:spcPct val="115000"/>
                        </a:lnSpc>
                        <a:spcBef>
                          <a:spcPts val="0"/>
                        </a:spcBef>
                        <a:spcAft>
                          <a:spcPts val="0"/>
                        </a:spcAft>
                        <a:buNone/>
                      </a:pPr>
                      <a:r>
                        <a:rPr lang="en" sz="1800">
                          <a:latin typeface="Times New Roman"/>
                          <a:ea typeface="Times New Roman"/>
                          <a:cs typeface="Times New Roman"/>
                          <a:sym typeface="Times New Roman"/>
                        </a:rPr>
                        <a:t>0.294156</a:t>
                      </a:r>
                      <a:endParaRPr sz="1800">
                        <a:latin typeface="Times New Roman"/>
                        <a:ea typeface="Times New Roman"/>
                        <a:cs typeface="Times New Roman"/>
                        <a:sym typeface="Times New Roman"/>
                      </a:endParaRPr>
                    </a:p>
                  </a:txBody>
                  <a:tcPr marT="91425" marB="91425" marR="91425" marL="91425"/>
                </a:tc>
                <a:tc>
                  <a:txBody>
                    <a:bodyPr/>
                    <a:lstStyle/>
                    <a:p>
                      <a:pPr indent="0" lvl="0" marL="0" rtl="0" algn="r">
                        <a:lnSpc>
                          <a:spcPct val="115000"/>
                        </a:lnSpc>
                        <a:spcBef>
                          <a:spcPts val="0"/>
                        </a:spcBef>
                        <a:spcAft>
                          <a:spcPts val="0"/>
                        </a:spcAft>
                        <a:buNone/>
                      </a:pPr>
                      <a:r>
                        <a:rPr lang="en" sz="1800">
                          <a:latin typeface="Times New Roman"/>
                          <a:ea typeface="Times New Roman"/>
                          <a:cs typeface="Times New Roman"/>
                          <a:sym typeface="Times New Roman"/>
                        </a:rPr>
                        <a:t>875.306</a:t>
                      </a:r>
                      <a:endParaRPr sz="1800">
                        <a:latin typeface="Times New Roman"/>
                        <a:ea typeface="Times New Roman"/>
                        <a:cs typeface="Times New Roman"/>
                        <a:sym typeface="Times New Roman"/>
                      </a:endParaRPr>
                    </a:p>
                  </a:txBody>
                  <a:tcPr marT="91425" marB="91425" marR="91425" marL="91425"/>
                </a:tc>
                <a:tc>
                  <a:txBody>
                    <a:bodyPr/>
                    <a:lstStyle/>
                    <a:p>
                      <a:pPr indent="0" lvl="0" marL="0" rtl="0" algn="r">
                        <a:lnSpc>
                          <a:spcPct val="115000"/>
                        </a:lnSpc>
                        <a:spcBef>
                          <a:spcPts val="0"/>
                        </a:spcBef>
                        <a:spcAft>
                          <a:spcPts val="0"/>
                        </a:spcAft>
                        <a:buNone/>
                      </a:pPr>
                      <a:r>
                        <a:rPr lang="en" sz="1800">
                          <a:latin typeface="Times New Roman"/>
                          <a:ea typeface="Times New Roman"/>
                          <a:cs typeface="Times New Roman"/>
                          <a:sym typeface="Times New Roman"/>
                        </a:rPr>
                        <a:t>0.92862</a:t>
                      </a:r>
                      <a:endParaRPr sz="1800">
                        <a:latin typeface="Times New Roman"/>
                        <a:ea typeface="Times New Roman"/>
                        <a:cs typeface="Times New Roman"/>
                        <a:sym typeface="Times New Roman"/>
                      </a:endParaRPr>
                    </a:p>
                  </a:txBody>
                  <a:tcPr marT="91425" marB="91425" marR="91425" marL="91425"/>
                </a:tc>
              </a:tr>
              <a:tr h="378150">
                <a:tc>
                  <a:txBody>
                    <a:bodyPr/>
                    <a:lstStyle/>
                    <a:p>
                      <a:pPr indent="0" lvl="0" marL="0" rtl="0" algn="r">
                        <a:lnSpc>
                          <a:spcPct val="115000"/>
                        </a:lnSpc>
                        <a:spcBef>
                          <a:spcPts val="0"/>
                        </a:spcBef>
                        <a:spcAft>
                          <a:spcPts val="0"/>
                        </a:spcAft>
                        <a:buNone/>
                      </a:pPr>
                      <a:r>
                        <a:rPr lang="en" sz="1800">
                          <a:latin typeface="Times New Roman"/>
                          <a:ea typeface="Times New Roman"/>
                          <a:cs typeface="Times New Roman"/>
                          <a:sym typeface="Times New Roman"/>
                        </a:rPr>
                        <a:t>0.305546</a:t>
                      </a:r>
                      <a:endParaRPr sz="1800">
                        <a:latin typeface="Times New Roman"/>
                        <a:ea typeface="Times New Roman"/>
                        <a:cs typeface="Times New Roman"/>
                        <a:sym typeface="Times New Roman"/>
                      </a:endParaRPr>
                    </a:p>
                  </a:txBody>
                  <a:tcPr marT="91425" marB="91425" marR="91425" marL="91425"/>
                </a:tc>
                <a:tc>
                  <a:txBody>
                    <a:bodyPr/>
                    <a:lstStyle/>
                    <a:p>
                      <a:pPr indent="0" lvl="0" marL="0" rtl="0" algn="r">
                        <a:lnSpc>
                          <a:spcPct val="115000"/>
                        </a:lnSpc>
                        <a:spcBef>
                          <a:spcPts val="0"/>
                        </a:spcBef>
                        <a:spcAft>
                          <a:spcPts val="0"/>
                        </a:spcAft>
                        <a:buNone/>
                      </a:pPr>
                      <a:r>
                        <a:rPr lang="en" sz="1800">
                          <a:latin typeface="Times New Roman"/>
                          <a:ea typeface="Times New Roman"/>
                          <a:cs typeface="Times New Roman"/>
                          <a:sym typeface="Times New Roman"/>
                        </a:rPr>
                        <a:t>876.406</a:t>
                      </a:r>
                      <a:endParaRPr sz="1800">
                        <a:latin typeface="Times New Roman"/>
                        <a:ea typeface="Times New Roman"/>
                        <a:cs typeface="Times New Roman"/>
                        <a:sym typeface="Times New Roman"/>
                      </a:endParaRPr>
                    </a:p>
                  </a:txBody>
                  <a:tcPr marT="91425" marB="91425" marR="91425" marL="91425"/>
                </a:tc>
                <a:tc>
                  <a:txBody>
                    <a:bodyPr/>
                    <a:lstStyle/>
                    <a:p>
                      <a:pPr indent="0" lvl="0" marL="0" rtl="0" algn="r">
                        <a:lnSpc>
                          <a:spcPct val="115000"/>
                        </a:lnSpc>
                        <a:spcBef>
                          <a:spcPts val="0"/>
                        </a:spcBef>
                        <a:spcAft>
                          <a:spcPts val="0"/>
                        </a:spcAft>
                        <a:buNone/>
                      </a:pPr>
                      <a:r>
                        <a:rPr lang="en" sz="1800">
                          <a:latin typeface="Times New Roman"/>
                          <a:ea typeface="Times New Roman"/>
                          <a:cs typeface="Times New Roman"/>
                          <a:sym typeface="Times New Roman"/>
                        </a:rPr>
                        <a:t>1.07345</a:t>
                      </a:r>
                      <a:endParaRPr sz="1800">
                        <a:latin typeface="Times New Roman"/>
                        <a:ea typeface="Times New Roman"/>
                        <a:cs typeface="Times New Roman"/>
                        <a:sym typeface="Times New Roman"/>
                      </a:endParaRPr>
                    </a:p>
                  </a:txBody>
                  <a:tcPr marT="91425" marB="91425" marR="91425" marL="91425"/>
                </a:tc>
              </a:tr>
              <a:tr h="378150">
                <a:tc>
                  <a:txBody>
                    <a:bodyPr/>
                    <a:lstStyle/>
                    <a:p>
                      <a:pPr indent="0" lvl="0" marL="0" rtl="0" algn="r">
                        <a:lnSpc>
                          <a:spcPct val="115000"/>
                        </a:lnSpc>
                        <a:spcBef>
                          <a:spcPts val="0"/>
                        </a:spcBef>
                        <a:spcAft>
                          <a:spcPts val="0"/>
                        </a:spcAft>
                        <a:buNone/>
                      </a:pPr>
                      <a:r>
                        <a:rPr lang="en" sz="1800">
                          <a:latin typeface="Times New Roman"/>
                          <a:ea typeface="Times New Roman"/>
                          <a:cs typeface="Times New Roman"/>
                          <a:sym typeface="Times New Roman"/>
                        </a:rPr>
                        <a:t>0.295599</a:t>
                      </a:r>
                      <a:endParaRPr sz="1800">
                        <a:latin typeface="Times New Roman"/>
                        <a:ea typeface="Times New Roman"/>
                        <a:cs typeface="Times New Roman"/>
                        <a:sym typeface="Times New Roman"/>
                      </a:endParaRPr>
                    </a:p>
                  </a:txBody>
                  <a:tcPr marT="91425" marB="91425" marR="91425" marL="91425"/>
                </a:tc>
                <a:tc>
                  <a:txBody>
                    <a:bodyPr/>
                    <a:lstStyle/>
                    <a:p>
                      <a:pPr indent="0" lvl="0" marL="0" rtl="0" algn="r">
                        <a:lnSpc>
                          <a:spcPct val="115000"/>
                        </a:lnSpc>
                        <a:spcBef>
                          <a:spcPts val="0"/>
                        </a:spcBef>
                        <a:spcAft>
                          <a:spcPts val="0"/>
                        </a:spcAft>
                        <a:buNone/>
                      </a:pPr>
                      <a:r>
                        <a:rPr lang="en" sz="1800">
                          <a:latin typeface="Times New Roman"/>
                          <a:ea typeface="Times New Roman"/>
                          <a:cs typeface="Times New Roman"/>
                          <a:sym typeface="Times New Roman"/>
                        </a:rPr>
                        <a:t>890.806</a:t>
                      </a:r>
                      <a:endParaRPr sz="1800">
                        <a:latin typeface="Times New Roman"/>
                        <a:ea typeface="Times New Roman"/>
                        <a:cs typeface="Times New Roman"/>
                        <a:sym typeface="Times New Roman"/>
                      </a:endParaRPr>
                    </a:p>
                  </a:txBody>
                  <a:tcPr marT="91425" marB="91425" marR="91425" marL="91425"/>
                </a:tc>
                <a:tc>
                  <a:txBody>
                    <a:bodyPr/>
                    <a:lstStyle/>
                    <a:p>
                      <a:pPr indent="0" lvl="0" marL="0" rtl="0" algn="r">
                        <a:lnSpc>
                          <a:spcPct val="115000"/>
                        </a:lnSpc>
                        <a:spcBef>
                          <a:spcPts val="0"/>
                        </a:spcBef>
                        <a:spcAft>
                          <a:spcPts val="0"/>
                        </a:spcAft>
                        <a:buNone/>
                      </a:pPr>
                      <a:r>
                        <a:rPr lang="en" sz="1800">
                          <a:latin typeface="Times New Roman"/>
                          <a:ea typeface="Times New Roman"/>
                          <a:cs typeface="Times New Roman"/>
                          <a:sym typeface="Times New Roman"/>
                        </a:rPr>
                        <a:t>0.942271</a:t>
                      </a:r>
                      <a:endParaRPr sz="1800">
                        <a:latin typeface="Times New Roman"/>
                        <a:ea typeface="Times New Roman"/>
                        <a:cs typeface="Times New Roman"/>
                        <a:sym typeface="Times New Roman"/>
                      </a:endParaRPr>
                    </a:p>
                  </a:txBody>
                  <a:tcPr marT="91425" marB="91425" marR="91425" marL="91425"/>
                </a:tc>
              </a:tr>
              <a:tr h="378150">
                <a:tc>
                  <a:txBody>
                    <a:bodyPr/>
                    <a:lstStyle/>
                    <a:p>
                      <a:pPr indent="0" lvl="0" marL="0" rtl="0" algn="r">
                        <a:lnSpc>
                          <a:spcPct val="115000"/>
                        </a:lnSpc>
                        <a:spcBef>
                          <a:spcPts val="0"/>
                        </a:spcBef>
                        <a:spcAft>
                          <a:spcPts val="0"/>
                        </a:spcAft>
                        <a:buNone/>
                      </a:pPr>
                      <a:r>
                        <a:rPr lang="en" sz="1800">
                          <a:latin typeface="Times New Roman"/>
                          <a:ea typeface="Times New Roman"/>
                          <a:cs typeface="Times New Roman"/>
                          <a:sym typeface="Times New Roman"/>
                        </a:rPr>
                        <a:t>0.365607</a:t>
                      </a:r>
                      <a:endParaRPr sz="1800">
                        <a:latin typeface="Times New Roman"/>
                        <a:ea typeface="Times New Roman"/>
                        <a:cs typeface="Times New Roman"/>
                        <a:sym typeface="Times New Roman"/>
                      </a:endParaRPr>
                    </a:p>
                  </a:txBody>
                  <a:tcPr marT="91425" marB="91425" marR="91425" marL="91425"/>
                </a:tc>
                <a:tc>
                  <a:txBody>
                    <a:bodyPr/>
                    <a:lstStyle/>
                    <a:p>
                      <a:pPr indent="0" lvl="0" marL="0" rtl="0" algn="r">
                        <a:lnSpc>
                          <a:spcPct val="115000"/>
                        </a:lnSpc>
                        <a:spcBef>
                          <a:spcPts val="0"/>
                        </a:spcBef>
                        <a:spcAft>
                          <a:spcPts val="0"/>
                        </a:spcAft>
                        <a:buNone/>
                      </a:pPr>
                      <a:r>
                        <a:rPr lang="en" sz="1800">
                          <a:latin typeface="Times New Roman"/>
                          <a:ea typeface="Times New Roman"/>
                          <a:cs typeface="Times New Roman"/>
                          <a:sym typeface="Times New Roman"/>
                        </a:rPr>
                        <a:t>885.306</a:t>
                      </a:r>
                      <a:endParaRPr sz="1800">
                        <a:latin typeface="Times New Roman"/>
                        <a:ea typeface="Times New Roman"/>
                        <a:cs typeface="Times New Roman"/>
                        <a:sym typeface="Times New Roman"/>
                      </a:endParaRPr>
                    </a:p>
                  </a:txBody>
                  <a:tcPr marT="91425" marB="91425" marR="91425" marL="91425"/>
                </a:tc>
                <a:tc>
                  <a:txBody>
                    <a:bodyPr/>
                    <a:lstStyle/>
                    <a:p>
                      <a:pPr indent="0" lvl="0" marL="0" rtl="0" algn="r">
                        <a:lnSpc>
                          <a:spcPct val="115000"/>
                        </a:lnSpc>
                        <a:spcBef>
                          <a:spcPts val="0"/>
                        </a:spcBef>
                        <a:spcAft>
                          <a:spcPts val="0"/>
                        </a:spcAft>
                        <a:buNone/>
                      </a:pPr>
                      <a:r>
                        <a:rPr lang="en" sz="1800">
                          <a:latin typeface="Times New Roman"/>
                          <a:ea typeface="Times New Roman"/>
                          <a:cs typeface="Times New Roman"/>
                          <a:sym typeface="Times New Roman"/>
                        </a:rPr>
                        <a:t>0.912609</a:t>
                      </a:r>
                      <a:endParaRPr sz="1800">
                        <a:latin typeface="Times New Roman"/>
                        <a:ea typeface="Times New Roman"/>
                        <a:cs typeface="Times New Roman"/>
                        <a:sym typeface="Times New Roman"/>
                      </a:endParaRPr>
                    </a:p>
                  </a:txBody>
                  <a:tcPr marT="91425" marB="91425" marR="91425" marL="91425"/>
                </a:tc>
              </a:tr>
            </a:tbl>
          </a:graphicData>
        </a:graphic>
      </p:graphicFrame>
      <p:sp>
        <p:nvSpPr>
          <p:cNvPr id="87" name="Google Shape;87;p18"/>
          <p:cNvSpPr txBox="1"/>
          <p:nvPr/>
        </p:nvSpPr>
        <p:spPr>
          <a:xfrm>
            <a:off x="5972625" y="994450"/>
            <a:ext cx="3502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Kolgerberg Calculations</a:t>
            </a:r>
            <a:endParaRPr/>
          </a:p>
        </p:txBody>
      </p:sp>
      <p:graphicFrame>
        <p:nvGraphicFramePr>
          <p:cNvPr id="88" name="Google Shape;88;p18"/>
          <p:cNvGraphicFramePr/>
          <p:nvPr/>
        </p:nvGraphicFramePr>
        <p:xfrm>
          <a:off x="0" y="1389885"/>
          <a:ext cx="3000000" cy="3000000"/>
        </p:xfrm>
        <a:graphic>
          <a:graphicData uri="http://schemas.openxmlformats.org/drawingml/2006/table">
            <a:tbl>
              <a:tblPr>
                <a:noFill/>
                <a:tableStyleId>{61FA34C1-27D2-4711-B026-680A84B5B954}</a:tableStyleId>
              </a:tblPr>
              <a:tblGrid>
                <a:gridCol w="1617075"/>
                <a:gridCol w="1617075"/>
                <a:gridCol w="1617075"/>
              </a:tblGrid>
              <a:tr h="977600">
                <a:tc>
                  <a:txBody>
                    <a:bodyPr/>
                    <a:lstStyle/>
                    <a:p>
                      <a:pPr indent="0" lvl="0" marL="0" rtl="0" algn="l">
                        <a:spcBef>
                          <a:spcPts val="0"/>
                        </a:spcBef>
                        <a:spcAft>
                          <a:spcPts val="0"/>
                        </a:spcAft>
                        <a:buNone/>
                      </a:pPr>
                      <a:r>
                        <a:rPr lang="en" sz="1800">
                          <a:latin typeface="Times New Roman"/>
                          <a:ea typeface="Times New Roman"/>
                          <a:cs typeface="Times New Roman"/>
                          <a:sym typeface="Times New Roman"/>
                        </a:rPr>
                        <a:t>ROS R</a:t>
                      </a:r>
                      <a:endParaRPr sz="1800">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800">
                          <a:latin typeface="Times New Roman"/>
                          <a:ea typeface="Times New Roman"/>
                          <a:cs typeface="Times New Roman"/>
                          <a:sym typeface="Times New Roman"/>
                        </a:rPr>
                        <a:t>Flame Temperature Tf</a:t>
                      </a:r>
                      <a:endParaRPr sz="1800">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800">
                          <a:latin typeface="Times New Roman"/>
                          <a:ea typeface="Times New Roman"/>
                          <a:cs typeface="Times New Roman"/>
                          <a:sym typeface="Times New Roman"/>
                        </a:rPr>
                        <a:t>Upward Gas Velocity u0</a:t>
                      </a:r>
                      <a:endParaRPr sz="1800">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76025">
                <a:tc>
                  <a:txBody>
                    <a:bodyPr/>
                    <a:lstStyle/>
                    <a:p>
                      <a:pPr indent="0" lvl="0" marL="0" rtl="0" algn="ctr">
                        <a:lnSpc>
                          <a:spcPct val="115000"/>
                        </a:lnSpc>
                        <a:spcBef>
                          <a:spcPts val="0"/>
                        </a:spcBef>
                        <a:spcAft>
                          <a:spcPts val="0"/>
                        </a:spcAft>
                        <a:buNone/>
                      </a:pPr>
                      <a:r>
                        <a:rPr lang="en" sz="1800">
                          <a:latin typeface="Times New Roman"/>
                          <a:ea typeface="Times New Roman"/>
                          <a:cs typeface="Times New Roman"/>
                          <a:sym typeface="Times New Roman"/>
                        </a:rPr>
                        <a:t>0.2261</a:t>
                      </a:r>
                      <a:endParaRPr sz="1800">
                        <a:latin typeface="Times New Roman"/>
                        <a:ea typeface="Times New Roman"/>
                        <a:cs typeface="Times New Roman"/>
                        <a:sym typeface="Times New Roman"/>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rPr lang="en" sz="1800">
                          <a:latin typeface="Times New Roman"/>
                          <a:ea typeface="Times New Roman"/>
                          <a:cs typeface="Times New Roman"/>
                          <a:sym typeface="Times New Roman"/>
                        </a:rPr>
                        <a:t>1058.2</a:t>
                      </a:r>
                      <a:endParaRPr sz="18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sz="1800">
                          <a:latin typeface="Times New Roman"/>
                          <a:ea typeface="Times New Roman"/>
                          <a:cs typeface="Times New Roman"/>
                          <a:sym typeface="Times New Roman"/>
                        </a:rPr>
                        <a:t>5.8396</a:t>
                      </a:r>
                      <a:endParaRPr sz="1800">
                        <a:latin typeface="Times New Roman"/>
                        <a:ea typeface="Times New Roman"/>
                        <a:cs typeface="Times New Roman"/>
                        <a:sym typeface="Times New Roman"/>
                      </a:endParaRPr>
                    </a:p>
                  </a:txBody>
                  <a:tcPr marT="91425" marB="91425" marR="91425" marL="91425">
                    <a:lnT cap="flat" cmpd="sng" w="9525">
                      <a:solidFill>
                        <a:srgbClr val="9E9E9E"/>
                      </a:solidFill>
                      <a:prstDash val="solid"/>
                      <a:round/>
                      <a:headEnd len="sm" w="sm" type="none"/>
                      <a:tailEnd len="sm" w="sm" type="none"/>
                    </a:lnT>
                  </a:tcPr>
                </a:tc>
              </a:tr>
              <a:tr h="454800">
                <a:tc>
                  <a:txBody>
                    <a:bodyPr/>
                    <a:lstStyle/>
                    <a:p>
                      <a:pPr indent="0" lvl="0" marL="0" rtl="0" algn="ctr">
                        <a:lnSpc>
                          <a:spcPct val="115000"/>
                        </a:lnSpc>
                        <a:spcBef>
                          <a:spcPts val="0"/>
                        </a:spcBef>
                        <a:spcAft>
                          <a:spcPts val="0"/>
                        </a:spcAft>
                        <a:buNone/>
                      </a:pPr>
                      <a:r>
                        <a:rPr lang="en" sz="1800">
                          <a:latin typeface="Times New Roman"/>
                          <a:ea typeface="Times New Roman"/>
                          <a:cs typeface="Times New Roman"/>
                          <a:sym typeface="Times New Roman"/>
                        </a:rPr>
                        <a:t>0.1715</a:t>
                      </a:r>
                      <a:endParaRPr sz="1800">
                        <a:latin typeface="Times New Roman"/>
                        <a:ea typeface="Times New Roman"/>
                        <a:cs typeface="Times New Roman"/>
                        <a:sym typeface="Times New Roman"/>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rPr lang="en" sz="1800">
                          <a:latin typeface="Times New Roman"/>
                          <a:ea typeface="Times New Roman"/>
                          <a:cs typeface="Times New Roman"/>
                          <a:sym typeface="Times New Roman"/>
                        </a:rPr>
                        <a:t>1043.0</a:t>
                      </a:r>
                      <a:endParaRPr sz="18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tcPr>
                </a:tc>
                <a:tc>
                  <a:txBody>
                    <a:bodyPr/>
                    <a:lstStyle/>
                    <a:p>
                      <a:pPr indent="0" lvl="0" marL="0" rtl="0" algn="l">
                        <a:spcBef>
                          <a:spcPts val="0"/>
                        </a:spcBef>
                        <a:spcAft>
                          <a:spcPts val="0"/>
                        </a:spcAft>
                        <a:buNone/>
                      </a:pPr>
                      <a:r>
                        <a:rPr lang="en" sz="1800">
                          <a:latin typeface="Times New Roman"/>
                          <a:ea typeface="Times New Roman"/>
                          <a:cs typeface="Times New Roman"/>
                          <a:sym typeface="Times New Roman"/>
                        </a:rPr>
                        <a:t>7.7338</a:t>
                      </a:r>
                      <a:endParaRPr sz="1800">
                        <a:latin typeface="Times New Roman"/>
                        <a:ea typeface="Times New Roman"/>
                        <a:cs typeface="Times New Roman"/>
                        <a:sym typeface="Times New Roman"/>
                      </a:endParaRPr>
                    </a:p>
                  </a:txBody>
                  <a:tcPr marT="91425" marB="91425" marR="91425" marL="91425"/>
                </a:tc>
              </a:tr>
              <a:tr h="454800">
                <a:tc>
                  <a:txBody>
                    <a:bodyPr/>
                    <a:lstStyle/>
                    <a:p>
                      <a:pPr indent="0" lvl="0" marL="0" rtl="0" algn="ctr">
                        <a:lnSpc>
                          <a:spcPct val="115000"/>
                        </a:lnSpc>
                        <a:spcBef>
                          <a:spcPts val="0"/>
                        </a:spcBef>
                        <a:spcAft>
                          <a:spcPts val="0"/>
                        </a:spcAft>
                        <a:buNone/>
                      </a:pPr>
                      <a:r>
                        <a:rPr lang="en" sz="1800">
                          <a:latin typeface="Times New Roman"/>
                          <a:ea typeface="Times New Roman"/>
                          <a:cs typeface="Times New Roman"/>
                          <a:sym typeface="Times New Roman"/>
                        </a:rPr>
                        <a:t>0.1307</a:t>
                      </a:r>
                      <a:endParaRPr sz="1800">
                        <a:latin typeface="Times New Roman"/>
                        <a:ea typeface="Times New Roman"/>
                        <a:cs typeface="Times New Roman"/>
                        <a:sym typeface="Times New Roman"/>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rPr lang="en" sz="1800">
                          <a:latin typeface="Times New Roman"/>
                          <a:ea typeface="Times New Roman"/>
                          <a:cs typeface="Times New Roman"/>
                          <a:sym typeface="Times New Roman"/>
                        </a:rPr>
                        <a:t>1015.1</a:t>
                      </a:r>
                      <a:endParaRPr sz="18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tcPr>
                </a:tc>
                <a:tc>
                  <a:txBody>
                    <a:bodyPr/>
                    <a:lstStyle/>
                    <a:p>
                      <a:pPr indent="0" lvl="0" marL="0" rtl="0" algn="l">
                        <a:spcBef>
                          <a:spcPts val="0"/>
                        </a:spcBef>
                        <a:spcAft>
                          <a:spcPts val="0"/>
                        </a:spcAft>
                        <a:buNone/>
                      </a:pPr>
                      <a:r>
                        <a:rPr lang="en" sz="1800">
                          <a:latin typeface="Times New Roman"/>
                          <a:ea typeface="Times New Roman"/>
                          <a:cs typeface="Times New Roman"/>
                          <a:sym typeface="Times New Roman"/>
                        </a:rPr>
                        <a:t>9.9241</a:t>
                      </a:r>
                      <a:endParaRPr sz="1800">
                        <a:latin typeface="Times New Roman"/>
                        <a:ea typeface="Times New Roman"/>
                        <a:cs typeface="Times New Roman"/>
                        <a:sym typeface="Times New Roman"/>
                      </a:endParaRPr>
                    </a:p>
                  </a:txBody>
                  <a:tcPr marT="91425" marB="91425" marR="91425" marL="91425"/>
                </a:tc>
              </a:tr>
              <a:tr h="454800">
                <a:tc>
                  <a:txBody>
                    <a:bodyPr/>
                    <a:lstStyle/>
                    <a:p>
                      <a:pPr indent="0" lvl="0" marL="0" rtl="0" algn="ctr">
                        <a:lnSpc>
                          <a:spcPct val="115000"/>
                        </a:lnSpc>
                        <a:spcBef>
                          <a:spcPts val="0"/>
                        </a:spcBef>
                        <a:spcAft>
                          <a:spcPts val="0"/>
                        </a:spcAft>
                        <a:buNone/>
                      </a:pPr>
                      <a:r>
                        <a:rPr lang="en" sz="1800">
                          <a:latin typeface="Times New Roman"/>
                          <a:ea typeface="Times New Roman"/>
                          <a:cs typeface="Times New Roman"/>
                          <a:sym typeface="Times New Roman"/>
                        </a:rPr>
                        <a:t>0.1017</a:t>
                      </a:r>
                      <a:endParaRPr sz="1800">
                        <a:latin typeface="Times New Roman"/>
                        <a:ea typeface="Times New Roman"/>
                        <a:cs typeface="Times New Roman"/>
                        <a:sym typeface="Times New Roman"/>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rPr lang="en" sz="1800">
                          <a:latin typeface="Times New Roman"/>
                          <a:ea typeface="Times New Roman"/>
                          <a:cs typeface="Times New Roman"/>
                          <a:sym typeface="Times New Roman"/>
                        </a:rPr>
                        <a:t>1000.2</a:t>
                      </a:r>
                      <a:endParaRPr sz="18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tcPr>
                </a:tc>
                <a:tc>
                  <a:txBody>
                    <a:bodyPr/>
                    <a:lstStyle/>
                    <a:p>
                      <a:pPr indent="0" lvl="0" marL="0" rtl="0" algn="l">
                        <a:spcBef>
                          <a:spcPts val="0"/>
                        </a:spcBef>
                        <a:spcAft>
                          <a:spcPts val="0"/>
                        </a:spcAft>
                        <a:buNone/>
                      </a:pPr>
                      <a:r>
                        <a:rPr lang="en" sz="1800">
                          <a:latin typeface="Times New Roman"/>
                          <a:ea typeface="Times New Roman"/>
                          <a:cs typeface="Times New Roman"/>
                          <a:sym typeface="Times New Roman"/>
                        </a:rPr>
                        <a:t>10.9995</a:t>
                      </a:r>
                      <a:endParaRPr sz="1800">
                        <a:latin typeface="Times New Roman"/>
                        <a:ea typeface="Times New Roman"/>
                        <a:cs typeface="Times New Roman"/>
                        <a:sym typeface="Times New Roman"/>
                      </a:endParaRPr>
                    </a:p>
                  </a:txBody>
                  <a:tcPr marT="91425" marB="91425" marR="91425" marL="91425"/>
                </a:tc>
              </a:tr>
              <a:tr h="454800">
                <a:tc>
                  <a:txBody>
                    <a:bodyPr/>
                    <a:lstStyle/>
                    <a:p>
                      <a:pPr indent="0" lvl="0" marL="0" rtl="0" algn="ctr">
                        <a:lnSpc>
                          <a:spcPct val="115000"/>
                        </a:lnSpc>
                        <a:spcBef>
                          <a:spcPts val="0"/>
                        </a:spcBef>
                        <a:spcAft>
                          <a:spcPts val="0"/>
                        </a:spcAft>
                        <a:buNone/>
                      </a:pPr>
                      <a:r>
                        <a:rPr lang="en" sz="1800">
                          <a:latin typeface="Times New Roman"/>
                          <a:ea typeface="Times New Roman"/>
                          <a:cs typeface="Times New Roman"/>
                          <a:sym typeface="Times New Roman"/>
                        </a:rPr>
                        <a:t>0.1886</a:t>
                      </a:r>
                      <a:endParaRPr sz="1800">
                        <a:latin typeface="Times New Roman"/>
                        <a:ea typeface="Times New Roman"/>
                        <a:cs typeface="Times New Roman"/>
                        <a:sym typeface="Times New Roman"/>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rPr lang="en" sz="1800">
                          <a:latin typeface="Times New Roman"/>
                          <a:ea typeface="Times New Roman"/>
                          <a:cs typeface="Times New Roman"/>
                          <a:sym typeface="Times New Roman"/>
                        </a:rPr>
                        <a:t>1049.6</a:t>
                      </a:r>
                      <a:endParaRPr sz="18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tcPr>
                </a:tc>
                <a:tc>
                  <a:txBody>
                    <a:bodyPr/>
                    <a:lstStyle/>
                    <a:p>
                      <a:pPr indent="0" lvl="0" marL="0" rtl="0" algn="l">
                        <a:spcBef>
                          <a:spcPts val="0"/>
                        </a:spcBef>
                        <a:spcAft>
                          <a:spcPts val="0"/>
                        </a:spcAft>
                        <a:buNone/>
                      </a:pPr>
                      <a:r>
                        <a:rPr lang="en" sz="1800">
                          <a:latin typeface="Times New Roman"/>
                          <a:ea typeface="Times New Roman"/>
                          <a:cs typeface="Times New Roman"/>
                          <a:sym typeface="Times New Roman"/>
                        </a:rPr>
                        <a:t>7.2839</a:t>
                      </a:r>
                      <a:endParaRPr sz="1800">
                        <a:latin typeface="Times New Roman"/>
                        <a:ea typeface="Times New Roman"/>
                        <a:cs typeface="Times New Roman"/>
                        <a:sym typeface="Times New Roman"/>
                      </a:endParaRPr>
                    </a:p>
                  </a:txBody>
                  <a:tcPr marT="91425" marB="91425" marR="91425" marL="91425"/>
                </a:tc>
              </a:tr>
              <a:tr h="476025">
                <a:tc>
                  <a:txBody>
                    <a:bodyPr/>
                    <a:lstStyle/>
                    <a:p>
                      <a:pPr indent="0" lvl="0" marL="0" rtl="0" algn="ctr">
                        <a:lnSpc>
                          <a:spcPct val="115000"/>
                        </a:lnSpc>
                        <a:spcBef>
                          <a:spcPts val="0"/>
                        </a:spcBef>
                        <a:spcAft>
                          <a:spcPts val="0"/>
                        </a:spcAft>
                        <a:buNone/>
                      </a:pPr>
                      <a:r>
                        <a:rPr lang="en" sz="1800">
                          <a:latin typeface="Times New Roman"/>
                          <a:ea typeface="Times New Roman"/>
                          <a:cs typeface="Times New Roman"/>
                          <a:sym typeface="Times New Roman"/>
                        </a:rPr>
                        <a:t>0.2603</a:t>
                      </a:r>
                      <a:endParaRPr sz="1800">
                        <a:latin typeface="Times New Roman"/>
                        <a:ea typeface="Times New Roman"/>
                        <a:cs typeface="Times New Roman"/>
                        <a:sym typeface="Times New Roman"/>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800">
                          <a:latin typeface="Times New Roman"/>
                          <a:ea typeface="Times New Roman"/>
                          <a:cs typeface="Times New Roman"/>
                          <a:sym typeface="Times New Roman"/>
                        </a:rPr>
                        <a:t>1059.5</a:t>
                      </a:r>
                      <a:endParaRPr sz="18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tcPr>
                </a:tc>
                <a:tc>
                  <a:txBody>
                    <a:bodyPr/>
                    <a:lstStyle/>
                    <a:p>
                      <a:pPr indent="0" lvl="0" marL="0" rtl="0" algn="l">
                        <a:spcBef>
                          <a:spcPts val="0"/>
                        </a:spcBef>
                        <a:spcAft>
                          <a:spcPts val="0"/>
                        </a:spcAft>
                        <a:buNone/>
                      </a:pPr>
                      <a:r>
                        <a:rPr lang="en" sz="1800">
                          <a:latin typeface="Times New Roman"/>
                          <a:ea typeface="Times New Roman"/>
                          <a:cs typeface="Times New Roman"/>
                          <a:sym typeface="Times New Roman"/>
                        </a:rPr>
                        <a:t>6.5399</a:t>
                      </a:r>
                      <a:endParaRPr sz="1800">
                        <a:latin typeface="Times New Roman"/>
                        <a:ea typeface="Times New Roman"/>
                        <a:cs typeface="Times New Roman"/>
                        <a:sym typeface="Times New Roman"/>
                      </a:endParaRPr>
                    </a:p>
                  </a:txBody>
                  <a:tcPr marT="91425" marB="91425" marR="91425" marL="91425"/>
                </a:tc>
              </a:tr>
            </a:tbl>
          </a:graphicData>
        </a:graphic>
      </p:graphicFrame>
      <p:sp>
        <p:nvSpPr>
          <p:cNvPr id="89" name="Google Shape;89;p18"/>
          <p:cNvSpPr txBox="1"/>
          <p:nvPr/>
        </p:nvSpPr>
        <p:spPr>
          <a:xfrm>
            <a:off x="824150" y="994450"/>
            <a:ext cx="3112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Our Prototype Model </a:t>
            </a:r>
            <a:r>
              <a:rPr lang="en"/>
              <a:t>Calculations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en" sz="2000">
                <a:highlight>
                  <a:schemeClr val="lt1"/>
                </a:highlight>
                <a:latin typeface="Times New Roman"/>
                <a:ea typeface="Times New Roman"/>
                <a:cs typeface="Times New Roman"/>
                <a:sym typeface="Times New Roman"/>
              </a:rPr>
              <a:t>Resolving </a:t>
            </a:r>
            <a:r>
              <a:rPr lang="en" sz="2000">
                <a:highlight>
                  <a:schemeClr val="lt1"/>
                </a:highlight>
                <a:latin typeface="Times New Roman"/>
                <a:ea typeface="Times New Roman"/>
                <a:cs typeface="Times New Roman"/>
                <a:sym typeface="Times New Roman"/>
              </a:rPr>
              <a:t>Discrepancies In The Kolgerberg Experiment</a:t>
            </a:r>
            <a:r>
              <a:rPr lang="en" sz="2000">
                <a:highlight>
                  <a:schemeClr val="lt1"/>
                </a:highlight>
                <a:latin typeface="Times New Roman"/>
                <a:ea typeface="Times New Roman"/>
                <a:cs typeface="Times New Roman"/>
                <a:sym typeface="Times New Roman"/>
              </a:rPr>
              <a:t> </a:t>
            </a:r>
            <a:endParaRPr sz="2000">
              <a:latin typeface="Times New Roman"/>
              <a:ea typeface="Times New Roman"/>
              <a:cs typeface="Times New Roman"/>
              <a:sym typeface="Times New Roman"/>
            </a:endParaRPr>
          </a:p>
        </p:txBody>
      </p:sp>
      <p:sp>
        <p:nvSpPr>
          <p:cNvPr id="95" name="Google Shape;95;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What version of Balbi was used to generate the results from the Kolgerberg experiment?</a:t>
            </a:r>
            <a:endParaRPr>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Is there any documentation or code we can use to get similar results to the Kolgerberg experiment?</a:t>
            </a:r>
            <a:endParaRPr>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What are the differences between our model and their model?</a:t>
            </a:r>
            <a:endParaRPr>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Have there been any recent updates to Balbi?</a:t>
            </a:r>
            <a:endParaRPr>
              <a:solidFill>
                <a:schemeClr val="dk1"/>
              </a:solidFill>
              <a:latin typeface="Times New Roman"/>
              <a:ea typeface="Times New Roman"/>
              <a:cs typeface="Times New Roman"/>
              <a:sym typeface="Times New Roman"/>
            </a:endParaRPr>
          </a:p>
          <a:p>
            <a:pPr indent="-317500" lvl="1" marL="914400" rtl="0" algn="l">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Were those used in the ROS calculations?</a:t>
            </a:r>
            <a:endParaRPr>
              <a:solidFill>
                <a:schemeClr val="dk1"/>
              </a:solidFill>
              <a:latin typeface="Times New Roman"/>
              <a:ea typeface="Times New Roman"/>
              <a:cs typeface="Times New Roman"/>
              <a:sym typeface="Times New Roman"/>
            </a:endParaRPr>
          </a:p>
          <a:p>
            <a:pPr indent="0" lvl="0" marL="0" rtl="0" algn="l">
              <a:spcBef>
                <a:spcPts val="1200"/>
              </a:spcBef>
              <a:spcAft>
                <a:spcPts val="1200"/>
              </a:spcAft>
              <a:buNone/>
            </a:pPr>
            <a:r>
              <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Potential Limitations With The Prototype Balbi Code</a:t>
            </a:r>
            <a:endParaRPr>
              <a:latin typeface="Times New Roman"/>
              <a:ea typeface="Times New Roman"/>
              <a:cs typeface="Times New Roman"/>
              <a:sym typeface="Times New Roman"/>
            </a:endParaRPr>
          </a:p>
        </p:txBody>
      </p:sp>
      <p:sp>
        <p:nvSpPr>
          <p:cNvPr id="101" name="Google Shape;101;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15000"/>
              </a:lnSpc>
              <a:spcBef>
                <a:spcPts val="1000"/>
              </a:spcBef>
              <a:spcAft>
                <a:spcPts val="0"/>
              </a:spcAft>
              <a:buNone/>
            </a:pPr>
            <a:r>
              <a:t/>
            </a:r>
            <a:endParaRPr sz="2000">
              <a:solidFill>
                <a:schemeClr val="dk1"/>
              </a:solidFill>
              <a:latin typeface="Times New Roman"/>
              <a:ea typeface="Times New Roman"/>
              <a:cs typeface="Times New Roman"/>
              <a:sym typeface="Times New Roman"/>
            </a:endParaRPr>
          </a:p>
          <a:p>
            <a:pPr indent="-342900" lvl="0" marL="457200" rtl="0" algn="l">
              <a:lnSpc>
                <a:spcPct val="115000"/>
              </a:lnSpc>
              <a:spcBef>
                <a:spcPts val="1000"/>
              </a:spcBef>
              <a:spcAft>
                <a:spcPts val="0"/>
              </a:spcAft>
              <a:buClr>
                <a:schemeClr val="dk1"/>
              </a:buClr>
              <a:buSzPts val="1800"/>
              <a:buFont typeface="Times New Roman"/>
              <a:buChar char="●"/>
            </a:pPr>
            <a:r>
              <a:rPr lang="en" sz="2000">
                <a:solidFill>
                  <a:schemeClr val="dk1"/>
                </a:solidFill>
                <a:latin typeface="Times New Roman"/>
                <a:ea typeface="Times New Roman"/>
                <a:cs typeface="Times New Roman"/>
                <a:sym typeface="Times New Roman"/>
              </a:rPr>
              <a:t>Does the model distinguish between live and dead fuel?</a:t>
            </a:r>
            <a:endParaRPr sz="2000">
              <a:solidFill>
                <a:schemeClr val="dk1"/>
              </a:solidFill>
              <a:latin typeface="Times New Roman"/>
              <a:ea typeface="Times New Roman"/>
              <a:cs typeface="Times New Roman"/>
              <a:sym typeface="Times New Roman"/>
            </a:endParaRPr>
          </a:p>
          <a:p>
            <a:pPr indent="-355600" lvl="1" marL="914400" rtl="0" algn="l">
              <a:lnSpc>
                <a:spcPct val="115000"/>
              </a:lnSpc>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The prototype code sets dead and total fuel equal (sigma and sigma_t)</a:t>
            </a:r>
            <a:endParaRPr sz="2000">
              <a:solidFill>
                <a:schemeClr val="dk1"/>
              </a:solidFill>
              <a:latin typeface="Times New Roman"/>
              <a:ea typeface="Times New Roman"/>
              <a:cs typeface="Times New Roman"/>
              <a:sym typeface="Times New Roman"/>
            </a:endParaRPr>
          </a:p>
          <a:p>
            <a:pPr indent="0" lvl="0" marL="0" rtl="0" algn="l">
              <a:lnSpc>
                <a:spcPct val="115000"/>
              </a:lnSpc>
              <a:spcBef>
                <a:spcPts val="1000"/>
              </a:spcBef>
              <a:spcAft>
                <a:spcPts val="0"/>
              </a:spcAft>
              <a:buNone/>
            </a:pPr>
            <a:r>
              <a:t/>
            </a:r>
            <a:endParaRPr sz="20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1200"/>
              </a:spcAft>
              <a:buNone/>
            </a:pPr>
            <a:r>
              <a:t/>
            </a:r>
            <a:endParaRPr>
              <a:solidFill>
                <a:schemeClr val="dk1"/>
              </a:solidFill>
              <a:highlight>
                <a:schemeClr val="lt1"/>
              </a:highlight>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Potential Limitations With The Prototype Balbi Code</a:t>
            </a:r>
            <a:endParaRPr>
              <a:latin typeface="Times New Roman"/>
              <a:ea typeface="Times New Roman"/>
              <a:cs typeface="Times New Roman"/>
              <a:sym typeface="Times New Roman"/>
            </a:endParaRPr>
          </a:p>
        </p:txBody>
      </p:sp>
      <p:sp>
        <p:nvSpPr>
          <p:cNvPr id="107" name="Google Shape;107;p21"/>
          <p:cNvSpPr txBox="1"/>
          <p:nvPr>
            <p:ph idx="1" type="body"/>
          </p:nvPr>
        </p:nvSpPr>
        <p:spPr>
          <a:xfrm>
            <a:off x="311700" y="1152475"/>
            <a:ext cx="8520600" cy="3990900"/>
          </a:xfrm>
          <a:prstGeom prst="rect">
            <a:avLst/>
          </a:prstGeom>
        </p:spPr>
        <p:txBody>
          <a:bodyPr anchorCtr="0" anchor="t" bIns="91425" lIns="91425" spcFirstLastPara="1" rIns="91425" wrap="square" tIns="91425">
            <a:normAutofit lnSpcReduction="20000"/>
          </a:bodyPr>
          <a:lstStyle/>
          <a:p>
            <a:pPr indent="-342900" lvl="0" marL="457200" rtl="0" algn="l">
              <a:lnSpc>
                <a:spcPct val="90000"/>
              </a:lnSpc>
              <a:spcBef>
                <a:spcPts val="1000"/>
              </a:spcBef>
              <a:spcAft>
                <a:spcPts val="0"/>
              </a:spcAft>
              <a:buClr>
                <a:schemeClr val="dk1"/>
              </a:buClr>
              <a:buSzPts val="1800"/>
              <a:buFont typeface="Times New Roman"/>
              <a:buChar char="●"/>
            </a:pPr>
            <a:r>
              <a:rPr lang="en" sz="2000">
                <a:solidFill>
                  <a:schemeClr val="dk1"/>
                </a:solidFill>
                <a:latin typeface="Times New Roman"/>
                <a:ea typeface="Times New Roman"/>
                <a:cs typeface="Times New Roman"/>
                <a:sym typeface="Times New Roman"/>
              </a:rPr>
              <a:t>How to estimate fuel density from the fuel bulk density?</a:t>
            </a:r>
            <a:endParaRPr sz="2000">
              <a:solidFill>
                <a:schemeClr val="dk1"/>
              </a:solidFill>
              <a:latin typeface="Times New Roman"/>
              <a:ea typeface="Times New Roman"/>
              <a:cs typeface="Times New Roman"/>
              <a:sym typeface="Times New Roman"/>
            </a:endParaRPr>
          </a:p>
          <a:p>
            <a:pPr indent="-355600" lvl="1" marL="914400" rtl="0" algn="l">
              <a:lnSpc>
                <a:spcPct val="90000"/>
              </a:lnSpc>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Prototype code hardcodes that (maybe merge rho and rho_v)</a:t>
            </a:r>
            <a:endParaRPr sz="2000">
              <a:solidFill>
                <a:schemeClr val="dk1"/>
              </a:solidFill>
              <a:latin typeface="Times New Roman"/>
              <a:ea typeface="Times New Roman"/>
              <a:cs typeface="Times New Roman"/>
              <a:sym typeface="Times New Roman"/>
            </a:endParaRPr>
          </a:p>
          <a:p>
            <a:pPr indent="0" lvl="0" marL="0" rtl="0" algn="l">
              <a:lnSpc>
                <a:spcPct val="90000"/>
              </a:lnSpc>
              <a:spcBef>
                <a:spcPts val="1000"/>
              </a:spcBef>
              <a:spcAft>
                <a:spcPts val="0"/>
              </a:spcAft>
              <a:buNone/>
            </a:pPr>
            <a:r>
              <a:t/>
            </a:r>
            <a:endParaRPr sz="2000">
              <a:solidFill>
                <a:schemeClr val="dk1"/>
              </a:solidFill>
              <a:latin typeface="Times New Roman"/>
              <a:ea typeface="Times New Roman"/>
              <a:cs typeface="Times New Roman"/>
              <a:sym typeface="Times New Roman"/>
            </a:endParaRPr>
          </a:p>
          <a:p>
            <a:pPr indent="-355600" lvl="0" marL="457200" rtl="0" algn="l">
              <a:lnSpc>
                <a:spcPct val="90000"/>
              </a:lnSpc>
              <a:spcBef>
                <a:spcPts val="100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How to estimate the rate of spread without using the Rothermel model?</a:t>
            </a:r>
            <a:endParaRPr sz="2000">
              <a:solidFill>
                <a:schemeClr val="dk1"/>
              </a:solidFill>
              <a:latin typeface="Times New Roman"/>
              <a:ea typeface="Times New Roman"/>
              <a:cs typeface="Times New Roman"/>
              <a:sym typeface="Times New Roman"/>
            </a:endParaRPr>
          </a:p>
          <a:p>
            <a:pPr indent="-355600" lvl="1" marL="914400" rtl="0" algn="l">
              <a:lnSpc>
                <a:spcPct val="90000"/>
              </a:lnSpc>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Our model relies on a first guess from the rothermel, however, how can the model be used without this first initial guess from the Rothermel model?</a:t>
            </a:r>
            <a:endParaRPr sz="2000">
              <a:solidFill>
                <a:schemeClr val="dk1"/>
              </a:solidFill>
              <a:latin typeface="Times New Roman"/>
              <a:ea typeface="Times New Roman"/>
              <a:cs typeface="Times New Roman"/>
              <a:sym typeface="Times New Roman"/>
            </a:endParaRPr>
          </a:p>
          <a:p>
            <a:pPr indent="0" lvl="0" marL="0" rtl="0" algn="l">
              <a:lnSpc>
                <a:spcPct val="90000"/>
              </a:lnSpc>
              <a:spcBef>
                <a:spcPts val="1000"/>
              </a:spcBef>
              <a:spcAft>
                <a:spcPts val="0"/>
              </a:spcAft>
              <a:buNone/>
            </a:pPr>
            <a:r>
              <a:t/>
            </a:r>
            <a:endParaRPr sz="2000">
              <a:solidFill>
                <a:schemeClr val="dk1"/>
              </a:solidFill>
              <a:latin typeface="Times New Roman"/>
              <a:ea typeface="Times New Roman"/>
              <a:cs typeface="Times New Roman"/>
              <a:sym typeface="Times New Roman"/>
            </a:endParaRPr>
          </a:p>
          <a:p>
            <a:pPr indent="-342900" lvl="0" marL="457200" rtl="0" algn="l">
              <a:spcBef>
                <a:spcPts val="1000"/>
              </a:spcBef>
              <a:spcAft>
                <a:spcPts val="0"/>
              </a:spcAft>
              <a:buClr>
                <a:schemeClr val="dk1"/>
              </a:buClr>
              <a:buSzPts val="1800"/>
              <a:buFont typeface="Times New Roman"/>
              <a:buChar char="●"/>
            </a:pPr>
            <a:r>
              <a:rPr lang="en" sz="2000">
                <a:solidFill>
                  <a:schemeClr val="dk1"/>
                </a:solidFill>
                <a:latin typeface="Times New Roman"/>
                <a:ea typeface="Times New Roman"/>
                <a:cs typeface="Times New Roman"/>
                <a:sym typeface="Times New Roman"/>
              </a:rPr>
              <a:t>Does the model distinguish between live and dead fuel?</a:t>
            </a:r>
            <a:endParaRPr sz="2000">
              <a:solidFill>
                <a:schemeClr val="dk1"/>
              </a:solidFill>
              <a:latin typeface="Times New Roman"/>
              <a:ea typeface="Times New Roman"/>
              <a:cs typeface="Times New Roman"/>
              <a:sym typeface="Times New Roman"/>
            </a:endParaRPr>
          </a:p>
          <a:p>
            <a:pPr indent="-355600" lvl="1" marL="914400" rtl="0" algn="l">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The prototype code sets dead and total fuel equal (sigma and sigma_t)</a:t>
            </a:r>
            <a:endParaRPr sz="2000">
              <a:solidFill>
                <a:schemeClr val="dk1"/>
              </a:solidFill>
              <a:latin typeface="Times New Roman"/>
              <a:ea typeface="Times New Roman"/>
              <a:cs typeface="Times New Roman"/>
              <a:sym typeface="Times New Roman"/>
            </a:endParaRPr>
          </a:p>
          <a:p>
            <a:pPr indent="0" lvl="0" marL="0" rtl="0" algn="l">
              <a:spcBef>
                <a:spcPts val="1000"/>
              </a:spcBef>
              <a:spcAft>
                <a:spcPts val="0"/>
              </a:spcAft>
              <a:buNone/>
            </a:pPr>
            <a:r>
              <a:t/>
            </a:r>
            <a:endParaRPr sz="2000">
              <a:solidFill>
                <a:schemeClr val="dk1"/>
              </a:solidFill>
              <a:latin typeface="Times New Roman"/>
              <a:ea typeface="Times New Roman"/>
              <a:cs typeface="Times New Roman"/>
              <a:sym typeface="Times New Roman"/>
            </a:endParaRPr>
          </a:p>
          <a:p>
            <a:pPr indent="0" lvl="0" marL="0" rtl="0" algn="l">
              <a:spcBef>
                <a:spcPts val="0"/>
              </a:spcBef>
              <a:spcAft>
                <a:spcPts val="1200"/>
              </a:spcAft>
              <a:buNone/>
            </a:pPr>
            <a:r>
              <a:t/>
            </a:r>
            <a:endParaRPr>
              <a:solidFill>
                <a:schemeClr val="dk1"/>
              </a:solidFill>
              <a:highlight>
                <a:schemeClr val="lt1"/>
              </a:highlight>
              <a:latin typeface="Times New Roman"/>
              <a:ea typeface="Times New Roman"/>
              <a:cs typeface="Times New Roman"/>
              <a:sym typeface="Times New Roman"/>
            </a:endParaRPr>
          </a:p>
        </p:txBody>
      </p:sp>
      <p:pic>
        <p:nvPicPr>
          <p:cNvPr id="108" name="Google Shape;108;p21"/>
          <p:cNvPicPr preferRelativeResize="0"/>
          <p:nvPr/>
        </p:nvPicPr>
        <p:blipFill>
          <a:blip r:embed="rId3">
            <a:alphaModFix/>
          </a:blip>
          <a:stretch>
            <a:fillRect/>
          </a:stretch>
        </p:blipFill>
        <p:spPr>
          <a:xfrm>
            <a:off x="1641375" y="4410500"/>
            <a:ext cx="3828143" cy="2698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