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/>
    <p:restoredTop sz="94712"/>
  </p:normalViewPr>
  <p:slideViewPr>
    <p:cSldViewPr snapToGrid="0" snapToObjects="1">
      <p:cViewPr varScale="1">
        <p:scale>
          <a:sx n="124" d="100"/>
          <a:sy n="124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Kochanski" userId="e91801ff68c6fc40" providerId="LiveId" clId="{52245C27-8094-4742-AB72-A9B427984ACA}"/>
    <pc:docChg chg="modSld">
      <pc:chgData name="Adam Kochanski" userId="e91801ff68c6fc40" providerId="LiveId" clId="{52245C27-8094-4742-AB72-A9B427984ACA}" dt="2022-02-19T02:37:19.308" v="0" actId="729"/>
      <pc:docMkLst>
        <pc:docMk/>
      </pc:docMkLst>
      <pc:sldChg chg="mod modShow">
        <pc:chgData name="Adam Kochanski" userId="e91801ff68c6fc40" providerId="LiveId" clId="{52245C27-8094-4742-AB72-A9B427984ACA}" dt="2022-02-19T02:37:19.308" v="0" actId="729"/>
        <pc:sldMkLst>
          <pc:docMk/>
          <pc:sldMk cId="158955665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4A9F-CC20-4144-BE0A-B833DC36C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7EB8A-C0C1-8C40-A4F2-8ED95EA8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17BB-E13A-4745-BE6C-69E5F21A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8582-9571-8F46-A697-1184B8E3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827B-6044-9948-9BEF-EECB13F4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9AA1-84B6-F943-A010-CC6ECDFB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E348A-4242-8644-95B5-75928074C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3DCF-8707-0E40-8F1A-5CD8E7AF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20E5-2230-204D-A251-89911522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1835-5CA8-7F49-93E7-2E93D2F0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B24C6-3D88-6A45-9904-457E5557F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99EDA-CCD9-FF44-A00D-64A92627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5650-7FD6-6047-86EC-12ADAF20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3E65-26B4-A941-B31B-6C0AD2A6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E6DA-6BB2-E740-9F3A-1010395F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026-25FA-B842-9220-9E7AC8C0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0A31-784D-FE43-BED8-1CD96356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86EF-EA22-224F-A80A-0E840AB8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4A51-6573-144C-8E12-A485C7B4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A88B-3481-7A4C-A682-9FF937C4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AED5-B0E9-0C42-A3C3-F709DB55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D06E-94FB-184D-9F40-E0BF8A3C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B544-0594-0942-9D2D-09FEBFBC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03AD-77B0-9148-AD2B-5A816FEB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2632-E399-1F49-ADF5-ADB6F97C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05D3-76C5-6A4D-A597-B320E4A3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AFDE-85C1-C245-AE65-7C8645FCC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39EE-F3E8-3447-AF85-315FAF620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20FEC-150C-8141-A109-DB297A3E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8D8F-5ACD-8941-A254-40675114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EA60-09E4-8444-8545-47C4FA23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8193-418B-6345-A2AD-2339C478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3CDA-A158-DE4C-BB79-675111F0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35EC-E48D-AE4F-99E7-4654D35A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24070-6CE4-1144-9470-6944A224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396D7-D9BB-8F45-8E0D-EBB2D15F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90C38-CE3F-294F-B892-4ADD185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877F7-5B17-B04D-A954-8F2254B5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852E9-53F6-C84A-8028-FDDED9EF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B449-92DF-7E4B-A316-474ED15C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B28F-B4B5-474C-BFDA-1CF4209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6C909-DCD8-FB4F-B448-F62169B4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CB9E-F9CC-C242-A4A8-56583B7E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412FD-43A0-8647-ACD4-E36A2AC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E784E-D390-4146-B6CB-9F409868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27E4-5B96-8744-921E-886DCB40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D4AB-D8AA-BA43-BB40-698E0E1A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D427-50CF-7843-BBD5-30CBBBC8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5EDCD-72BE-504D-9960-584CAE58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56A5F-EED6-D944-825D-73E8446D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C9BD2-A715-7E46-932D-4E5D493E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77A2-B356-7A47-A747-1BC3C5F2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A815-A917-A84D-AECE-92F9E78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6A260-7346-9F4A-B308-EA747A730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17532-5469-3544-A9A2-787DAD555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C366-80D7-014D-A780-68BEE05F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2CB0-F5DD-BB47-A2C4-42DB6082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F3E7-5E0E-3741-8F12-C9FDC7DF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0B3D9-C3AA-564A-A9DB-C1EBA977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F1CC-E801-FC43-BE05-CB666EB2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C408-55A0-5048-9152-1FA311868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DA83-C2BE-CB44-B5C4-76592141076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63A1-91C6-7948-B1B2-BB406DF08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A916-80F8-B74A-AAAF-E29655C14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2434-CFFB-CD4D-AA00-9DBC13D20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4F60-9942-904F-AAA1-3B3119A41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implementation of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B4D7-DEA8-ED46-A646-6B88FFE2C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4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51693-DC70-614D-8054-EBB1256D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00" y="1860550"/>
            <a:ext cx="4012600" cy="341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D3E23-4790-4A4A-A62A-C2F35EAB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860550"/>
            <a:ext cx="3987754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44187-3570-0E4F-8695-B9F306F91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0550"/>
            <a:ext cx="4002308" cy="341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D618F-736E-184E-BF04-B0BF082A01EA}"/>
              </a:ext>
            </a:extLst>
          </p:cNvPr>
          <p:cNvSpPr txBox="1"/>
          <p:nvPr/>
        </p:nvSpPr>
        <p:spPr>
          <a:xfrm>
            <a:off x="9051675" y="285750"/>
            <a:ext cx="30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 7 (Southern rough)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A8445-5A27-B845-A113-EFC4681808FE}"/>
              </a:ext>
            </a:extLst>
          </p:cNvPr>
          <p:cNvSpPr txBox="1"/>
          <p:nvPr/>
        </p:nvSpPr>
        <p:spPr>
          <a:xfrm>
            <a:off x="590550" y="470416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EB8C4-014D-4B4A-9B17-A553106CF32D}"/>
              </a:ext>
            </a:extLst>
          </p:cNvPr>
          <p:cNvSpPr txBox="1"/>
          <p:nvPr/>
        </p:nvSpPr>
        <p:spPr>
          <a:xfrm>
            <a:off x="133779" y="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8936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0A3CC-EA1F-A240-8688-B63AF017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46" y="1822450"/>
            <a:ext cx="3791666" cy="328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4159F-C756-D04B-89FC-17F2361E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63" y="1822451"/>
            <a:ext cx="3839511" cy="328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E2A89-B2F5-8B49-B801-1543B811D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2450"/>
            <a:ext cx="3781495" cy="328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52ABB3-9DD0-0C4E-A877-8E28C09EE826}"/>
              </a:ext>
            </a:extLst>
          </p:cNvPr>
          <p:cNvSpPr txBox="1"/>
          <p:nvPr/>
        </p:nvSpPr>
        <p:spPr>
          <a:xfrm>
            <a:off x="8610600" y="285750"/>
            <a:ext cx="3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=8 (Closed timber/litter)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AD78D-961D-A14A-86BB-ABA1BD408758}"/>
              </a:ext>
            </a:extLst>
          </p:cNvPr>
          <p:cNvSpPr txBox="1"/>
          <p:nvPr/>
        </p:nvSpPr>
        <p:spPr>
          <a:xfrm>
            <a:off x="590550" y="470416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AB06B-02B4-1540-8288-792C9A3CBFEB}"/>
              </a:ext>
            </a:extLst>
          </p:cNvPr>
          <p:cNvSpPr txBox="1"/>
          <p:nvPr/>
        </p:nvSpPr>
        <p:spPr>
          <a:xfrm>
            <a:off x="133779" y="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413470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parameters cross-paths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1B22D-078A-854E-8286-91556FA4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72024" cy="4351338"/>
          </a:xfrm>
        </p:spPr>
        <p:txBody>
          <a:bodyPr/>
          <a:lstStyle/>
          <a:p>
            <a:r>
              <a:rPr lang="el-GR" dirty="0"/>
              <a:t>ρ</a:t>
            </a:r>
            <a:r>
              <a:rPr lang="en-US" baseline="-25000" dirty="0"/>
              <a:t>v </a:t>
            </a:r>
            <a:r>
              <a:rPr lang="en-US" dirty="0"/>
              <a:t>fuel particle density = </a:t>
            </a:r>
            <a:r>
              <a:rPr lang="en-US" dirty="0" err="1"/>
              <a:t>ovendry</a:t>
            </a:r>
            <a:r>
              <a:rPr lang="en-US" dirty="0"/>
              <a:t> particle density (</a:t>
            </a:r>
            <a:r>
              <a:rPr lang="en-US" dirty="0" err="1"/>
              <a:t>fueldens</a:t>
            </a:r>
            <a:r>
              <a:rPr lang="en-US" dirty="0"/>
              <a:t>*16.018)</a:t>
            </a:r>
          </a:p>
          <a:p>
            <a:r>
              <a:rPr lang="en-US" dirty="0"/>
              <a:t>e fuel thickness = fuel depth (</a:t>
            </a:r>
            <a:r>
              <a:rPr lang="en-US" dirty="0" err="1"/>
              <a:t>fueldepthm</a:t>
            </a:r>
            <a:r>
              <a:rPr lang="en-US" dirty="0"/>
              <a:t>)</a:t>
            </a:r>
          </a:p>
          <a:p>
            <a:r>
              <a:rPr lang="el-GR" dirty="0"/>
              <a:t>Δ</a:t>
            </a:r>
            <a:r>
              <a:rPr lang="en-US" dirty="0"/>
              <a:t>H Combustion enthalpy = combustion constant (</a:t>
            </a:r>
            <a:r>
              <a:rPr lang="en-US" dirty="0" err="1"/>
              <a:t>cmbcnst</a:t>
            </a:r>
            <a:r>
              <a:rPr lang="en-US" dirty="0"/>
              <a:t>)</a:t>
            </a:r>
            <a:endParaRPr lang="el-GR" dirty="0"/>
          </a:p>
          <a:p>
            <a:r>
              <a:rPr lang="el-GR" dirty="0"/>
              <a:t>σ </a:t>
            </a:r>
            <a:r>
              <a:rPr lang="en-US" dirty="0"/>
              <a:t>dead fuel load = fuel load (</a:t>
            </a:r>
            <a:r>
              <a:rPr lang="en-US" dirty="0" err="1"/>
              <a:t>fgi</a:t>
            </a:r>
            <a:r>
              <a:rPr lang="en-US" dirty="0"/>
              <a:t>)</a:t>
            </a:r>
          </a:p>
          <a:p>
            <a:r>
              <a:rPr lang="el-GR" dirty="0"/>
              <a:t>ρ </a:t>
            </a:r>
            <a:r>
              <a:rPr lang="en-US" dirty="0"/>
              <a:t>fuel density same for all fuel? How about grass vs. timber?</a:t>
            </a:r>
          </a:p>
          <a:p>
            <a:r>
              <a:rPr lang="el-GR" dirty="0"/>
              <a:t>β</a:t>
            </a:r>
            <a:r>
              <a:rPr lang="en-US" dirty="0"/>
              <a:t> dead fuel packing ratio</a:t>
            </a:r>
            <a:r>
              <a:rPr lang="el-GR" dirty="0"/>
              <a:t> </a:t>
            </a:r>
            <a:r>
              <a:rPr lang="en-US" dirty="0" err="1"/>
              <a:t>fgi</a:t>
            </a:r>
            <a:r>
              <a:rPr lang="en-US" dirty="0"/>
              <a:t>/(</a:t>
            </a:r>
            <a:r>
              <a:rPr lang="en-US" dirty="0" err="1"/>
              <a:t>fueldepthm</a:t>
            </a:r>
            <a:r>
              <a:rPr lang="en-US" dirty="0"/>
              <a:t>*</a:t>
            </a:r>
            <a:r>
              <a:rPr lang="el-GR" dirty="0"/>
              <a:t> ρ</a:t>
            </a:r>
            <a:r>
              <a:rPr lang="en-US" dirty="0"/>
              <a:t>) ?</a:t>
            </a:r>
          </a:p>
          <a:p>
            <a:r>
              <a:rPr lang="el-GR" dirty="0"/>
              <a:t>β</a:t>
            </a:r>
            <a:r>
              <a:rPr lang="en-US" baseline="-25000" dirty="0"/>
              <a:t>t</a:t>
            </a:r>
            <a:r>
              <a:rPr lang="en-US" dirty="0"/>
              <a:t> total packing ratio</a:t>
            </a:r>
            <a:r>
              <a:rPr lang="el-GR" dirty="0"/>
              <a:t> </a:t>
            </a:r>
            <a:r>
              <a:rPr lang="en-US" dirty="0" err="1"/>
              <a:t>fgi</a:t>
            </a:r>
            <a:r>
              <a:rPr lang="en-US" dirty="0"/>
              <a:t>/(</a:t>
            </a:r>
            <a:r>
              <a:rPr lang="en-US" dirty="0" err="1"/>
              <a:t>fueldepthm</a:t>
            </a:r>
            <a:r>
              <a:rPr lang="en-US" dirty="0"/>
              <a:t>*</a:t>
            </a:r>
            <a:r>
              <a:rPr lang="el-GR" dirty="0"/>
              <a:t> ρ</a:t>
            </a:r>
            <a:r>
              <a:rPr lang="en-US" dirty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issues/questions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0CEC-F8A3-2E48-B4D9-EAC67293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8571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Residence time vs. ROS vs. flame depth. Is it constant? How </a:t>
            </a:r>
            <a:r>
              <a:rPr lang="en-US"/>
              <a:t>about explosive fires?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At what height wind speed is provided?</a:t>
            </a:r>
          </a:p>
          <a:p>
            <a:pPr marL="514350" indent="-514350">
              <a:buAutoNum type="arabicPeriod"/>
            </a:pPr>
            <a:r>
              <a:rPr lang="en-US" dirty="0"/>
              <a:t>What is the physical meaning of drag K, radiant coefficient A and radiant fraction</a:t>
            </a:r>
            <a:r>
              <a:rPr lang="el-GR" dirty="0"/>
              <a:t> χ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Final radiant parameter </a:t>
            </a:r>
            <a:r>
              <a:rPr lang="en-US" i="1" dirty="0"/>
              <a:t>Y</a:t>
            </a:r>
            <a:r>
              <a:rPr lang="en-US" dirty="0"/>
              <a:t> is discrete [1 , 2]? How to define it in the model?</a:t>
            </a:r>
          </a:p>
          <a:p>
            <a:pPr marL="514350" indent="-514350">
              <a:buAutoNum type="arabicPeriod"/>
            </a:pPr>
            <a:r>
              <a:rPr lang="en-US" dirty="0"/>
              <a:t>How to define fuel length </a:t>
            </a:r>
            <a:r>
              <a:rPr lang="en-US" i="1" dirty="0"/>
              <a:t>l</a:t>
            </a:r>
            <a:r>
              <a:rPr lang="en-US" i="1" baseline="-25000" dirty="0"/>
              <a:t>v</a:t>
            </a:r>
            <a:r>
              <a:rPr lang="en-US" dirty="0"/>
              <a:t> and fuel thickness </a:t>
            </a:r>
            <a:r>
              <a:rPr lang="en-US" i="1" dirty="0"/>
              <a:t>e 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/>
              <a:t>How to define total packing ratio vs. dead fuel ratio?</a:t>
            </a:r>
          </a:p>
          <a:p>
            <a:pPr marL="514350" indent="-514350">
              <a:buAutoNum type="arabicPeriod"/>
            </a:pPr>
            <a:r>
              <a:rPr lang="en-US" dirty="0"/>
              <a:t>Does the model distinguish between live and dead fuel?</a:t>
            </a:r>
          </a:p>
          <a:p>
            <a:pPr marL="514350" indent="-514350">
              <a:buAutoNum type="arabicPeriod"/>
            </a:pPr>
            <a:r>
              <a:rPr lang="en-US" dirty="0"/>
              <a:t>How to estimate fuel density from the fuel bulk density?</a:t>
            </a:r>
          </a:p>
          <a:p>
            <a:pPr marL="514350" indent="-514350">
              <a:buAutoNum type="arabicPeriod"/>
            </a:pPr>
            <a:r>
              <a:rPr lang="en-US" dirty="0"/>
              <a:t>Does the fire always propagate regardless of the fuel moisture? Are additional component needed to to get the no-burn conditions?</a:t>
            </a:r>
          </a:p>
          <a:p>
            <a:pPr marL="514350" indent="-514350">
              <a:buAutoNum type="arabicPeriod"/>
            </a:pPr>
            <a:r>
              <a:rPr lang="en-US" dirty="0"/>
              <a:t>How downslope, and upwind rate of spread is computed, how does flank propagation differ from back fire?</a:t>
            </a:r>
          </a:p>
          <a:p>
            <a:pPr marL="514350" indent="-514350">
              <a:buAutoNum type="arabicPeriod"/>
            </a:pPr>
            <a:r>
              <a:rPr lang="en-US" dirty="0"/>
              <a:t>How to estimate backfire rate of spread?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4EAD-D8A6-DA42-A075-C0E56AC4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3E41-9F24-2049-9EF8-1C76D1F7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based on the recent model description from Jo, including both radiative and convective components</a:t>
            </a:r>
          </a:p>
          <a:p>
            <a:r>
              <a:rPr lang="en-US" dirty="0"/>
              <a:t>We linked most physical parameters from the current fuel description (</a:t>
            </a:r>
            <a:r>
              <a:rPr lang="en-US" dirty="0" err="1"/>
              <a:t>Albini</a:t>
            </a:r>
            <a:r>
              <a:rPr lang="en-US" dirty="0"/>
              <a:t> 13 fuel categories) to parameters needed for the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  <a:p>
            <a:r>
              <a:rPr lang="en-US" dirty="0"/>
              <a:t>We put together one prototype version in </a:t>
            </a:r>
            <a:r>
              <a:rPr lang="en-US" dirty="0" err="1"/>
              <a:t>Matab</a:t>
            </a:r>
            <a:r>
              <a:rPr lang="en-US" dirty="0"/>
              <a:t>, and implemented its Fortran analogue into WRF-SFIRE (Thank you Jan)</a:t>
            </a:r>
          </a:p>
          <a:p>
            <a:r>
              <a:rPr lang="en-US" dirty="0"/>
              <a:t>This version is a separate effort from what Matt Moody worked on for the purpose of fire model for QUIC</a:t>
            </a:r>
          </a:p>
        </p:txBody>
      </p:sp>
    </p:spTree>
    <p:extLst>
      <p:ext uri="{BB962C8B-B14F-4D97-AF65-F5344CB8AC3E}">
        <p14:creationId xmlns:p14="http://schemas.microsoft.com/office/powerpoint/2010/main" val="22368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physics and computation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6A0D-09CB-6C46-9E09-B1EB8A6D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5625"/>
            <a:ext cx="6849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Compute drag: </a:t>
            </a:r>
          </a:p>
          <a:p>
            <a:pPr marL="0" indent="0">
              <a:buNone/>
            </a:pPr>
            <a:r>
              <a:rPr lang="en-US" dirty="0"/>
              <a:t>2. Compute activation energy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Compute radiant coefficient: </a:t>
            </a:r>
          </a:p>
          <a:p>
            <a:pPr marL="0" indent="0">
              <a:buNone/>
            </a:pPr>
            <a:r>
              <a:rPr lang="en-US" dirty="0"/>
              <a:t>4. Start from a first-guess tilt </a:t>
            </a:r>
            <a:r>
              <a:rPr lang="el-GR" dirty="0"/>
              <a:t>γ</a:t>
            </a:r>
            <a:r>
              <a:rPr lang="en-US" dirty="0"/>
              <a:t>=0</a:t>
            </a:r>
          </a:p>
          <a:p>
            <a:pPr marL="344488" indent="-344488">
              <a:buNone/>
            </a:pPr>
            <a:r>
              <a:rPr lang="en-US" dirty="0"/>
              <a:t>5. Start from R (ROS) from </a:t>
            </a:r>
            <a:r>
              <a:rPr lang="en-US" dirty="0" err="1"/>
              <a:t>Rothermell</a:t>
            </a:r>
            <a:r>
              <a:rPr lang="en-US" dirty="0"/>
              <a:t> model and compute first guess Radiation fraction </a:t>
            </a:r>
            <a:r>
              <a:rPr lang="el-GR" dirty="0"/>
              <a:t>χ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el-GR" dirty="0"/>
              <a:t>χ</a:t>
            </a:r>
            <a:r>
              <a:rPr lang="pl-PL" baseline="-25000" dirty="0"/>
              <a:t>0</a:t>
            </a:r>
            <a:r>
              <a:rPr lang="pl-PL" dirty="0"/>
              <a:t>=0.3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6. Compute flame temperature 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52C73-1E2E-0C4C-B30A-98E3D1E4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41" y="4565888"/>
            <a:ext cx="2024190" cy="67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334FA-1379-134D-A68C-8EB2EE80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987" y="1690688"/>
            <a:ext cx="3089295" cy="6230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DEC946-F1CC-B74C-A2B5-3494F16BF43D}"/>
              </a:ext>
            </a:extLst>
          </p:cNvPr>
          <p:cNvSpPr txBox="1">
            <a:spLocks/>
          </p:cNvSpPr>
          <p:nvPr/>
        </p:nvSpPr>
        <p:spPr>
          <a:xfrm>
            <a:off x="6486248" y="1825625"/>
            <a:ext cx="5466082" cy="37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K</a:t>
            </a:r>
            <a:r>
              <a:rPr lang="en-US" sz="1400" baseline="-25000" dirty="0"/>
              <a:t>1</a:t>
            </a:r>
            <a:r>
              <a:rPr lang="en-US" sz="1400" dirty="0"/>
              <a:t>=100; </a:t>
            </a:r>
            <a:r>
              <a:rPr lang="el-GR" sz="1400" dirty="0"/>
              <a:t>β</a:t>
            </a:r>
            <a:r>
              <a:rPr lang="en-US" sz="1400" baseline="-25000" dirty="0"/>
              <a:t>t - </a:t>
            </a:r>
            <a:r>
              <a:rPr lang="en-US" sz="1400" dirty="0"/>
              <a:t>total packing ratio; e - fuel thickness; l</a:t>
            </a:r>
            <a:r>
              <a:rPr lang="en-US" sz="1400" baseline="-25000" dirty="0"/>
              <a:t>v</a:t>
            </a:r>
            <a:r>
              <a:rPr lang="en-US" sz="1400" dirty="0"/>
              <a:t> – fuel length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FDF8B-C52C-064B-982B-C71936EAA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029" y="2339074"/>
            <a:ext cx="3122438" cy="3933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98D0EA-A3D8-9548-8CC6-CF88601C4E61}"/>
              </a:ext>
            </a:extLst>
          </p:cNvPr>
          <p:cNvSpPr txBox="1">
            <a:spLocks/>
          </p:cNvSpPr>
          <p:nvPr/>
        </p:nvSpPr>
        <p:spPr>
          <a:xfrm>
            <a:off x="8206045" y="2207784"/>
            <a:ext cx="3147755" cy="856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/>
              <a:t>C</a:t>
            </a:r>
            <a:r>
              <a:rPr lang="en-US" sz="1400" baseline="-25000" dirty="0" err="1"/>
              <a:t>p</a:t>
            </a:r>
            <a:r>
              <a:rPr lang="en-US" sz="1400" dirty="0"/>
              <a:t> specific heat of fuel; </a:t>
            </a:r>
            <a:r>
              <a:rPr lang="en-US" sz="1400" dirty="0" err="1"/>
              <a:t>Ti</a:t>
            </a:r>
            <a:r>
              <a:rPr lang="en-US" sz="1400" dirty="0"/>
              <a:t> ignition temp (600C);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</a:t>
            </a:r>
            <a:r>
              <a:rPr lang="en-US" sz="1400" baseline="-25000" dirty="0"/>
              <a:t>a</a:t>
            </a:r>
            <a:r>
              <a:rPr lang="en-US" sz="1400" dirty="0"/>
              <a:t> air temperature; m  moisture content;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400" dirty="0"/>
              <a:t>Δ</a:t>
            </a:r>
            <a:r>
              <a:rPr lang="en-US" sz="1400" dirty="0"/>
              <a:t>h water heat of evaporation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23237-1A7B-1D44-A7C6-EB6CD7757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27" y="3293763"/>
            <a:ext cx="3434651" cy="568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E9261C-647F-4249-9C5D-E5851CFC0281}"/>
              </a:ext>
            </a:extLst>
          </p:cNvPr>
          <p:cNvSpPr txBox="1">
            <a:spLocks/>
          </p:cNvSpPr>
          <p:nvPr/>
        </p:nvSpPr>
        <p:spPr>
          <a:xfrm>
            <a:off x="8206045" y="3226488"/>
            <a:ext cx="3985955" cy="856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  surface area to volume ratio; </a:t>
            </a:r>
            <a:r>
              <a:rPr lang="el-GR" sz="1400" dirty="0"/>
              <a:t>β </a:t>
            </a:r>
            <a:r>
              <a:rPr lang="en-US" sz="1400" baseline="-25000" dirty="0"/>
              <a:t>-</a:t>
            </a:r>
            <a:r>
              <a:rPr lang="en-US" sz="1400" dirty="0"/>
              <a:t> packing ratio of dead fuel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400" dirty="0"/>
              <a:t>χ</a:t>
            </a:r>
            <a:r>
              <a:rPr lang="en-US" sz="1400" baseline="-25000" dirty="0"/>
              <a:t>0</a:t>
            </a:r>
            <a:r>
              <a:rPr lang="en-US" sz="1400" dirty="0"/>
              <a:t>  thin flame radiant fraction (0.3); </a:t>
            </a:r>
            <a:r>
              <a:rPr lang="el-GR" sz="1400" dirty="0"/>
              <a:t>Δ</a:t>
            </a:r>
            <a:r>
              <a:rPr lang="en-US" sz="1400" dirty="0"/>
              <a:t>H combustion constant , Y = 1 (final radiant panel parameter)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9D8F5F-ACBF-A445-A03F-9EA4666815F5}"/>
              </a:ext>
            </a:extLst>
          </p:cNvPr>
          <p:cNvSpPr txBox="1">
            <a:spLocks/>
          </p:cNvSpPr>
          <p:nvPr/>
        </p:nvSpPr>
        <p:spPr>
          <a:xfrm>
            <a:off x="9341709" y="4460575"/>
            <a:ext cx="2850291" cy="64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400" dirty="0"/>
              <a:t>Χ</a:t>
            </a:r>
            <a:r>
              <a:rPr lang="en-US" sz="1400" baseline="-25000" dirty="0"/>
              <a:t>0</a:t>
            </a:r>
            <a:r>
              <a:rPr lang="en-US" sz="1400" dirty="0"/>
              <a:t>=</a:t>
            </a:r>
            <a:r>
              <a:rPr lang="el-GR" sz="1400" dirty="0"/>
              <a:t>0.3</a:t>
            </a:r>
            <a:r>
              <a:rPr lang="en-US" sz="1400" dirty="0"/>
              <a:t>; r</a:t>
            </a:r>
            <a:r>
              <a:rPr lang="en-US" sz="1400" baseline="-25000" dirty="0"/>
              <a:t>00</a:t>
            </a:r>
            <a:r>
              <a:rPr lang="en-US" sz="1400" dirty="0"/>
              <a:t>=2.5e-5; </a:t>
            </a:r>
            <a:r>
              <a:rPr lang="el-GR" sz="1400" dirty="0"/>
              <a:t>γ</a:t>
            </a:r>
            <a:r>
              <a:rPr lang="en-US" sz="1400" dirty="0"/>
              <a:t>  flame tilt;</a:t>
            </a:r>
          </a:p>
          <a:p>
            <a:pPr marL="0" indent="0">
              <a:buNone/>
            </a:pPr>
            <a:r>
              <a:rPr lang="en-US" sz="1400" dirty="0"/>
              <a:t>s surface area to volume ratio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503EB8-E1A1-5741-A97A-3E1F86BCC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6745" y="5536449"/>
            <a:ext cx="2885347" cy="66584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8E7AFF-C48A-3C4B-B1ED-82612AAF0465}"/>
              </a:ext>
            </a:extLst>
          </p:cNvPr>
          <p:cNvSpPr txBox="1">
            <a:spLocks/>
          </p:cNvSpPr>
          <p:nvPr/>
        </p:nvSpPr>
        <p:spPr>
          <a:xfrm>
            <a:off x="8458792" y="5400848"/>
            <a:ext cx="2850291" cy="64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</a:t>
            </a:r>
            <a:r>
              <a:rPr lang="en-US" sz="1400" baseline="-25000" dirty="0"/>
              <a:t>t</a:t>
            </a:r>
            <a:r>
              <a:rPr lang="en-US" sz="1400" dirty="0"/>
              <a:t> =17 (stochiometric coefficient);</a:t>
            </a:r>
          </a:p>
          <a:p>
            <a:pPr marL="0" indent="0">
              <a:buNone/>
            </a:pPr>
            <a:r>
              <a:rPr lang="en-US" sz="1400" dirty="0" err="1"/>
              <a:t>C</a:t>
            </a:r>
            <a:r>
              <a:rPr lang="en-US" sz="1400" baseline="-25000" dirty="0" err="1"/>
              <a:t>pa</a:t>
            </a:r>
            <a:r>
              <a:rPr lang="en-US" sz="1400" dirty="0"/>
              <a:t> specific heat of air</a:t>
            </a:r>
          </a:p>
        </p:txBody>
      </p:sp>
    </p:spTree>
    <p:extLst>
      <p:ext uri="{BB962C8B-B14F-4D97-AF65-F5344CB8AC3E}">
        <p14:creationId xmlns:p14="http://schemas.microsoft.com/office/powerpoint/2010/main" val="30471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physics and computation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6A0D-09CB-6C46-9E09-B1EB8A6D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20" y="1812370"/>
            <a:ext cx="6468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Compute upward gas velocity: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 Compute new flame tilt angle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 Compute flame height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 Compute convective coefficient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E9261C-647F-4249-9C5D-E5851CFC0281}"/>
              </a:ext>
            </a:extLst>
          </p:cNvPr>
          <p:cNvSpPr txBox="1">
            <a:spLocks/>
          </p:cNvSpPr>
          <p:nvPr/>
        </p:nvSpPr>
        <p:spPr>
          <a:xfrm>
            <a:off x="8040486" y="2995441"/>
            <a:ext cx="3985955" cy="85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u</a:t>
            </a:r>
            <a:r>
              <a:rPr lang="en-US" sz="1400" baseline="-25000" dirty="0"/>
              <a:t>0</a:t>
            </a:r>
            <a:r>
              <a:rPr lang="en-US" sz="1400" dirty="0"/>
              <a:t> upward flame velocity; U ambient wind; </a:t>
            </a:r>
            <a:r>
              <a:rPr lang="el-GR" sz="1400" dirty="0"/>
              <a:t>α</a:t>
            </a:r>
            <a:r>
              <a:rPr lang="en-US" sz="1400" dirty="0"/>
              <a:t> slope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3574A1-2322-4D40-957A-70D88D56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39" y="1733601"/>
            <a:ext cx="3255076" cy="5629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B93BCD-DD13-B444-8AFA-BE9B8589658B}"/>
              </a:ext>
            </a:extLst>
          </p:cNvPr>
          <p:cNvSpPr txBox="1">
            <a:spLocks/>
          </p:cNvSpPr>
          <p:nvPr/>
        </p:nvSpPr>
        <p:spPr>
          <a:xfrm>
            <a:off x="8047467" y="1329456"/>
            <a:ext cx="4095672" cy="129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</a:t>
            </a:r>
            <a:r>
              <a:rPr lang="en-US" sz="1400" baseline="-25000" dirty="0"/>
              <a:t>t</a:t>
            </a:r>
            <a:r>
              <a:rPr lang="en-US" sz="1400" dirty="0"/>
              <a:t> =17 (stochiometric coefficient);</a:t>
            </a:r>
          </a:p>
          <a:p>
            <a:pPr marL="0" indent="0">
              <a:buNone/>
            </a:pPr>
            <a:r>
              <a:rPr lang="en-US" sz="1400" dirty="0" err="1"/>
              <a:t>T</a:t>
            </a:r>
            <a:r>
              <a:rPr lang="en-US" sz="1400" baseline="-25000" dirty="0" err="1"/>
              <a:t>f</a:t>
            </a:r>
            <a:r>
              <a:rPr lang="en-US" sz="1400" dirty="0"/>
              <a:t> flame temperature; T</a:t>
            </a:r>
            <a:r>
              <a:rPr lang="en-US" sz="1400" baseline="-25000" dirty="0"/>
              <a:t>a</a:t>
            </a:r>
            <a:r>
              <a:rPr lang="en-US" sz="1400" dirty="0"/>
              <a:t> air temperature; </a:t>
            </a:r>
            <a:r>
              <a:rPr lang="el-GR" sz="1400" dirty="0"/>
              <a:t>ρ</a:t>
            </a:r>
            <a:r>
              <a:rPr lang="en-US" sz="1400" dirty="0"/>
              <a:t> fuel density; </a:t>
            </a:r>
            <a:r>
              <a:rPr lang="el-GR" sz="1400" dirty="0"/>
              <a:t>ρ</a:t>
            </a:r>
            <a:r>
              <a:rPr lang="en-US" sz="1400" baseline="-25000" dirty="0"/>
              <a:t>a</a:t>
            </a:r>
            <a:r>
              <a:rPr lang="el-GR" sz="1400" dirty="0"/>
              <a:t> </a:t>
            </a:r>
            <a:r>
              <a:rPr lang="en-US" sz="1400" dirty="0"/>
              <a:t>air density; </a:t>
            </a:r>
            <a:r>
              <a:rPr lang="el-GR" sz="1400" dirty="0"/>
              <a:t>τ</a:t>
            </a:r>
            <a:r>
              <a:rPr lang="el-GR" sz="1400" baseline="-25000" dirty="0"/>
              <a:t>0</a:t>
            </a:r>
            <a:r>
              <a:rPr lang="el-GR" sz="1400" dirty="0"/>
              <a:t>=75591</a:t>
            </a:r>
            <a:r>
              <a:rPr lang="en-US" sz="1400" dirty="0"/>
              <a:t> (residence time coefficient); S=2xLAI;                                                           </a:t>
            </a:r>
            <a:r>
              <a:rPr lang="el-GR" sz="1400" dirty="0"/>
              <a:t>β</a:t>
            </a:r>
            <a:r>
              <a:rPr lang="en-US" sz="1400" dirty="0"/>
              <a:t> packing ratio of dead fuel; </a:t>
            </a:r>
            <a:r>
              <a:rPr lang="el-GR" sz="1400" dirty="0"/>
              <a:t>β</a:t>
            </a:r>
            <a:r>
              <a:rPr lang="en-US" sz="1400" baseline="-25000" dirty="0"/>
              <a:t>t</a:t>
            </a:r>
            <a:r>
              <a:rPr lang="el-GR" sz="1400" dirty="0"/>
              <a:t> </a:t>
            </a:r>
            <a:r>
              <a:rPr lang="en-US" sz="1400" dirty="0"/>
              <a:t> total packing ratio</a:t>
            </a:r>
            <a:endParaRPr lang="en-US" sz="1400" baseline="-25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894941-1D7C-8144-94C0-E086BD3A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15" y="2452883"/>
            <a:ext cx="1930988" cy="4827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636970-5FEB-5A4C-BC1F-3641B82AA5D0}"/>
              </a:ext>
            </a:extLst>
          </p:cNvPr>
          <p:cNvSpPr txBox="1"/>
          <p:nvPr/>
        </p:nvSpPr>
        <p:spPr>
          <a:xfrm>
            <a:off x="10111804" y="2531290"/>
            <a:ext cx="197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Absorption coefficient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0CDF91-E508-CD46-955F-3B89C17E8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38" y="2815241"/>
            <a:ext cx="2581305" cy="5460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B5866-54E0-7548-B128-D7320BE42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609" y="3727441"/>
            <a:ext cx="2663769" cy="7940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EF600A-F23A-8E43-B475-28458B900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646" y="4850701"/>
            <a:ext cx="2888025" cy="518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5F573F-FB78-214C-997B-5AB417186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602" y="4008507"/>
            <a:ext cx="1978675" cy="2318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5699A8-0F1F-3F49-AF8B-CF9CD9F4804C}"/>
              </a:ext>
            </a:extLst>
          </p:cNvPr>
          <p:cNvSpPr txBox="1"/>
          <p:nvPr/>
        </p:nvSpPr>
        <p:spPr>
          <a:xfrm>
            <a:off x="10369957" y="4008507"/>
            <a:ext cx="1463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Activation energy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3BD23E-B154-9348-88E7-494146FD42C6}"/>
              </a:ext>
            </a:extLst>
          </p:cNvPr>
          <p:cNvSpPr/>
          <p:nvPr/>
        </p:nvSpPr>
        <p:spPr>
          <a:xfrm>
            <a:off x="8192559" y="4728360"/>
            <a:ext cx="3838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dirty="0"/>
              <a:t>τ</a:t>
            </a:r>
            <a:r>
              <a:rPr lang="el-GR" sz="1400" baseline="-25000" dirty="0"/>
              <a:t>0</a:t>
            </a:r>
            <a:r>
              <a:rPr lang="el-GR" sz="1400" dirty="0"/>
              <a:t>=75591</a:t>
            </a:r>
            <a:r>
              <a:rPr lang="en-US" sz="1400" dirty="0"/>
              <a:t> (residence time coefficient; </a:t>
            </a:r>
            <a:r>
              <a:rPr lang="el-GR" sz="1400" dirty="0"/>
              <a:t>β</a:t>
            </a:r>
            <a:r>
              <a:rPr lang="en-US" sz="1400" baseline="-25000" dirty="0"/>
              <a:t>t</a:t>
            </a:r>
            <a:r>
              <a:rPr lang="el-GR" sz="1400" dirty="0"/>
              <a:t> </a:t>
            </a:r>
            <a:r>
              <a:rPr lang="en-US" sz="1400" dirty="0"/>
              <a:t> total packing ratio; S</a:t>
            </a:r>
            <a:r>
              <a:rPr lang="en-US" sz="1400" baseline="-25000" dirty="0"/>
              <a:t>t</a:t>
            </a:r>
            <a:r>
              <a:rPr lang="en-US" sz="1400" dirty="0"/>
              <a:t> =17 (stochiometric coefficient);</a:t>
            </a:r>
          </a:p>
        </p:txBody>
      </p:sp>
    </p:spTree>
    <p:extLst>
      <p:ext uri="{BB962C8B-B14F-4D97-AF65-F5344CB8AC3E}">
        <p14:creationId xmlns:p14="http://schemas.microsoft.com/office/powerpoint/2010/main" val="259415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physics and computation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6A0D-09CB-6C46-9E09-B1EB8A6D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39" y="1978219"/>
            <a:ext cx="6860061" cy="45760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11. Compute rate of spread from base radiation: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12. Compute rate of spread from flame radiation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13. Compute convective rate of spread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14. Compute overall rate of spread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difference between the first guess R and the new </a:t>
            </a:r>
            <a:r>
              <a:rPr lang="en-US" i="1" dirty="0"/>
              <a:t>R</a:t>
            </a:r>
            <a:r>
              <a:rPr lang="en-US" dirty="0"/>
              <a:t>, if needed repeat iteration from point 5, using new </a:t>
            </a:r>
            <a:r>
              <a:rPr lang="en-US" i="1" dirty="0"/>
              <a:t>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E9261C-647F-4249-9C5D-E5851CFC0281}"/>
              </a:ext>
            </a:extLst>
          </p:cNvPr>
          <p:cNvSpPr txBox="1">
            <a:spLocks/>
          </p:cNvSpPr>
          <p:nvPr/>
        </p:nvSpPr>
        <p:spPr>
          <a:xfrm>
            <a:off x="7921117" y="2920668"/>
            <a:ext cx="3985955" cy="85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u</a:t>
            </a:r>
            <a:r>
              <a:rPr lang="en-US" sz="1400" baseline="-25000" dirty="0"/>
              <a:t>0</a:t>
            </a:r>
            <a:r>
              <a:rPr lang="en-US" sz="1400" dirty="0"/>
              <a:t> upward flame velocity; U ambient wind; </a:t>
            </a:r>
            <a:r>
              <a:rPr lang="el-GR" sz="1400" dirty="0"/>
              <a:t>α</a:t>
            </a:r>
            <a:r>
              <a:rPr lang="en-US" sz="1400" dirty="0"/>
              <a:t> slope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B93BCD-DD13-B444-8AFA-BE9B8589658B}"/>
              </a:ext>
            </a:extLst>
          </p:cNvPr>
          <p:cNvSpPr txBox="1">
            <a:spLocks/>
          </p:cNvSpPr>
          <p:nvPr/>
        </p:nvSpPr>
        <p:spPr>
          <a:xfrm>
            <a:off x="8047467" y="1947296"/>
            <a:ext cx="4095672" cy="1297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/>
              <a:t>T</a:t>
            </a:r>
            <a:r>
              <a:rPr lang="en-US" sz="1400" baseline="-25000" dirty="0" err="1"/>
              <a:t>f</a:t>
            </a:r>
            <a:r>
              <a:rPr lang="en-US" sz="1400" dirty="0"/>
              <a:t> flame temperature; T</a:t>
            </a:r>
            <a:r>
              <a:rPr lang="en-US" sz="1400" baseline="-25000" dirty="0"/>
              <a:t>a</a:t>
            </a:r>
            <a:r>
              <a:rPr lang="en-US" sz="1400" dirty="0"/>
              <a:t> air temperature; </a:t>
            </a:r>
            <a:r>
              <a:rPr lang="el-GR" sz="1400" dirty="0"/>
              <a:t>ρ</a:t>
            </a:r>
            <a:r>
              <a:rPr lang="en-US" sz="1400" dirty="0"/>
              <a:t> fuel density; S=2xLAI; </a:t>
            </a:r>
            <a:r>
              <a:rPr lang="el-GR" sz="1400" dirty="0"/>
              <a:t>β</a:t>
            </a:r>
            <a:r>
              <a:rPr lang="en-US" sz="1400" dirty="0"/>
              <a:t> packing ratio of dead fuel;              </a:t>
            </a:r>
            <a:r>
              <a:rPr lang="el-GR" sz="1400" dirty="0"/>
              <a:t>β</a:t>
            </a:r>
            <a:r>
              <a:rPr lang="en-US" sz="1400" baseline="-25000" dirty="0"/>
              <a:t>t</a:t>
            </a:r>
            <a:r>
              <a:rPr lang="el-GR" sz="1400" dirty="0"/>
              <a:t> </a:t>
            </a:r>
            <a:r>
              <a:rPr lang="en-US" sz="1400" dirty="0"/>
              <a:t> total packing ratio, q activation energy</a:t>
            </a:r>
            <a:endParaRPr lang="en-US" sz="1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36970-5FEB-5A4C-BC1F-3641B82AA5D0}"/>
              </a:ext>
            </a:extLst>
          </p:cNvPr>
          <p:cNvSpPr txBox="1"/>
          <p:nvPr/>
        </p:nvSpPr>
        <p:spPr>
          <a:xfrm>
            <a:off x="9914095" y="2579072"/>
            <a:ext cx="197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; e - fuel thickness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F573F-FB78-214C-997B-5AB41718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960" y="2612891"/>
            <a:ext cx="1978675" cy="2318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5699A8-0F1F-3F49-AF8B-CF9CD9F4804C}"/>
              </a:ext>
            </a:extLst>
          </p:cNvPr>
          <p:cNvSpPr txBox="1"/>
          <p:nvPr/>
        </p:nvSpPr>
        <p:spPr>
          <a:xfrm>
            <a:off x="8056959" y="3697238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00</a:t>
            </a:r>
            <a:r>
              <a:rPr lang="en-US" sz="1400" dirty="0"/>
              <a:t>=2.5e-5; </a:t>
            </a:r>
            <a:r>
              <a:rPr lang="el-GR" sz="1400" dirty="0"/>
              <a:t>γ</a:t>
            </a:r>
            <a:r>
              <a:rPr lang="en-US" sz="1400" dirty="0"/>
              <a:t>  flame tilt; total R rate of spread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1A73B-E464-4746-98B6-6D7E21D3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99" y="2194666"/>
            <a:ext cx="3792625" cy="673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DA809-61BD-5949-8E03-DF55D7CA6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99" y="3142194"/>
            <a:ext cx="2330987" cy="618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F1C51-BDE5-E147-9710-410D11C76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4" y="3944925"/>
            <a:ext cx="3548964" cy="53030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ADCCDB4-3B5F-A441-82F6-C41D0B71CCDF}"/>
              </a:ext>
            </a:extLst>
          </p:cNvPr>
          <p:cNvSpPr txBox="1">
            <a:spLocks/>
          </p:cNvSpPr>
          <p:nvPr/>
        </p:nvSpPr>
        <p:spPr>
          <a:xfrm>
            <a:off x="7956914" y="4316778"/>
            <a:ext cx="3985955" cy="85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u</a:t>
            </a:r>
            <a:r>
              <a:rPr lang="en-US" sz="1400" baseline="-25000" dirty="0"/>
              <a:t>0</a:t>
            </a:r>
            <a:r>
              <a:rPr lang="en-US" sz="1400" dirty="0"/>
              <a:t> upward flame velocity; U ambient wind; </a:t>
            </a:r>
            <a:r>
              <a:rPr lang="el-GR" sz="1400" dirty="0"/>
              <a:t>α</a:t>
            </a:r>
            <a:r>
              <a:rPr lang="en-US" sz="1400" dirty="0"/>
              <a:t> slope</a:t>
            </a:r>
          </a:p>
          <a:p>
            <a:pPr marL="0" indent="0">
              <a:buNone/>
            </a:pPr>
            <a:r>
              <a:rPr lang="en-US" sz="1400" dirty="0"/>
              <a:t>K – drag forces coefficient (computed in first step from fuel properties)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B1057-F390-8843-BF87-E9DF57E16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53" y="4874995"/>
            <a:ext cx="2431032" cy="3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204-CB61-4D4B-95C5-4B21D78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physics and computation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318563-50E3-3E44-A0AB-24D7BEB9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19" y="1398001"/>
            <a:ext cx="33803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Rate of spread loop: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C31F169-4A55-AD4A-9220-2CF5313CFBB3}"/>
              </a:ext>
            </a:extLst>
          </p:cNvPr>
          <p:cNvSpPr/>
          <p:nvPr/>
        </p:nvSpPr>
        <p:spPr>
          <a:xfrm>
            <a:off x="2586675" y="1574800"/>
            <a:ext cx="2471351" cy="149516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94B53-2FCE-A541-87DA-866E7B668302}"/>
              </a:ext>
            </a:extLst>
          </p:cNvPr>
          <p:cNvSpPr txBox="1"/>
          <p:nvPr/>
        </p:nvSpPr>
        <p:spPr>
          <a:xfrm>
            <a:off x="3063703" y="2137717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 available?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304DEF-7838-844F-9723-959C2D7E36B0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>
            <a:off x="3822351" y="3069967"/>
            <a:ext cx="6937" cy="27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DA24DA-18B6-E64F-9046-59913C7660BD}"/>
              </a:ext>
            </a:extLst>
          </p:cNvPr>
          <p:cNvSpPr txBox="1"/>
          <p:nvPr/>
        </p:nvSpPr>
        <p:spPr>
          <a:xfrm>
            <a:off x="3838979" y="30149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49B1C-4585-F34A-A9C7-84804BA8FA5F}"/>
              </a:ext>
            </a:extLst>
          </p:cNvPr>
          <p:cNvCxnSpPr>
            <a:cxnSpLocks/>
          </p:cNvCxnSpPr>
          <p:nvPr/>
        </p:nvCxnSpPr>
        <p:spPr>
          <a:xfrm>
            <a:off x="5020955" y="2307281"/>
            <a:ext cx="528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5989ED-0456-2B4D-8607-884D219777AF}"/>
              </a:ext>
            </a:extLst>
          </p:cNvPr>
          <p:cNvSpPr txBox="1"/>
          <p:nvPr/>
        </p:nvSpPr>
        <p:spPr>
          <a:xfrm>
            <a:off x="4981290" y="189516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8AD0B-E97B-5041-A225-A2C1C23F4890}"/>
              </a:ext>
            </a:extLst>
          </p:cNvPr>
          <p:cNvSpPr txBox="1"/>
          <p:nvPr/>
        </p:nvSpPr>
        <p:spPr>
          <a:xfrm>
            <a:off x="5535054" y="2102155"/>
            <a:ext cx="3193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R=</a:t>
            </a:r>
            <a:r>
              <a:rPr lang="en-US" dirty="0" err="1"/>
              <a:t>R</a:t>
            </a:r>
            <a:r>
              <a:rPr lang="en-US" baseline="-25000" dirty="0" err="1"/>
              <a:t>new</a:t>
            </a:r>
            <a:r>
              <a:rPr lang="en-US" dirty="0"/>
              <a:t> (use most recent R)</a:t>
            </a:r>
            <a:endParaRPr lang="en-US" baseline="-25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FA841A-A5DD-5C47-AA78-44DAAFB00554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3826465" y="4176998"/>
            <a:ext cx="2823" cy="22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A08676-2456-B049-A45B-03A9D43370EC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3826465" y="5295237"/>
            <a:ext cx="12" cy="2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2003269-B593-604B-A76F-32B198F147C9}"/>
              </a:ext>
            </a:extLst>
          </p:cNvPr>
          <p:cNvSpPr/>
          <p:nvPr/>
        </p:nvSpPr>
        <p:spPr>
          <a:xfrm>
            <a:off x="2370686" y="3341322"/>
            <a:ext cx="2917204" cy="835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 R from Rothermel set flame tilt to 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08C83C-3AE6-3C40-AB48-DF6EF9F8D187}"/>
              </a:ext>
            </a:extLst>
          </p:cNvPr>
          <p:cNvSpPr/>
          <p:nvPr/>
        </p:nvSpPr>
        <p:spPr>
          <a:xfrm>
            <a:off x="2367863" y="4405006"/>
            <a:ext cx="2917204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radiation fraction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1FF930-289C-2B41-BCA3-EBBAFB5C20CD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3826465" y="4770138"/>
            <a:ext cx="0" cy="15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027BBF6-C80F-D64B-A86B-AC1FEB692DF9}"/>
              </a:ext>
            </a:extLst>
          </p:cNvPr>
          <p:cNvSpPr/>
          <p:nvPr/>
        </p:nvSpPr>
        <p:spPr>
          <a:xfrm>
            <a:off x="2367863" y="4930105"/>
            <a:ext cx="2917204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flame temperature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35AD41-C1F1-6F42-9692-FA3885462E78}"/>
              </a:ext>
            </a:extLst>
          </p:cNvPr>
          <p:cNvSpPr/>
          <p:nvPr/>
        </p:nvSpPr>
        <p:spPr>
          <a:xfrm>
            <a:off x="2367875" y="5498211"/>
            <a:ext cx="2917204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updraft gas velocity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ECA18-6D50-B846-856C-4BF0287E162A}"/>
              </a:ext>
            </a:extLst>
          </p:cNvPr>
          <p:cNvSpPr/>
          <p:nvPr/>
        </p:nvSpPr>
        <p:spPr>
          <a:xfrm>
            <a:off x="2368020" y="6056914"/>
            <a:ext cx="2917204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new tilt angle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AE807-69B4-6A40-8E7C-BEFFD989EE5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3826477" y="5863343"/>
            <a:ext cx="145" cy="19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AE5AF23-CA37-D74A-92FF-4F24065BCFA7}"/>
              </a:ext>
            </a:extLst>
          </p:cNvPr>
          <p:cNvSpPr/>
          <p:nvPr/>
        </p:nvSpPr>
        <p:spPr>
          <a:xfrm>
            <a:off x="6640633" y="2887401"/>
            <a:ext cx="3179617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flame height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DF13FA-AA9C-414A-9E23-20A63F123937}"/>
              </a:ext>
            </a:extLst>
          </p:cNvPr>
          <p:cNvSpPr/>
          <p:nvPr/>
        </p:nvSpPr>
        <p:spPr>
          <a:xfrm>
            <a:off x="6638619" y="3421221"/>
            <a:ext cx="3179618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convective coefficient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7E8EC9-7619-1D48-AFBE-08A3EB34E8A8}"/>
              </a:ext>
            </a:extLst>
          </p:cNvPr>
          <p:cNvSpPr/>
          <p:nvPr/>
        </p:nvSpPr>
        <p:spPr>
          <a:xfrm>
            <a:off x="6640633" y="3951085"/>
            <a:ext cx="3179618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R from base radiation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AEE239-9FEB-334E-B397-3E7437476552}"/>
              </a:ext>
            </a:extLst>
          </p:cNvPr>
          <p:cNvSpPr/>
          <p:nvPr/>
        </p:nvSpPr>
        <p:spPr>
          <a:xfrm>
            <a:off x="6628276" y="4514012"/>
            <a:ext cx="3208360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R from flame radiation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4C124E-D4B5-4240-B15B-AAFB8862DDFB}"/>
              </a:ext>
            </a:extLst>
          </p:cNvPr>
          <p:cNvSpPr/>
          <p:nvPr/>
        </p:nvSpPr>
        <p:spPr>
          <a:xfrm>
            <a:off x="6626262" y="5044290"/>
            <a:ext cx="3208360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R from convection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42831B-9719-784F-A2C7-8D9A7F624DB0}"/>
              </a:ext>
            </a:extLst>
          </p:cNvPr>
          <p:cNvSpPr/>
          <p:nvPr/>
        </p:nvSpPr>
        <p:spPr>
          <a:xfrm>
            <a:off x="6574820" y="5574568"/>
            <a:ext cx="3335298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Compute total rate of spread 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baseline="-25000" dirty="0" err="1">
                <a:solidFill>
                  <a:schemeClr val="tx1"/>
                </a:solidFill>
              </a:rPr>
              <a:t>new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CAE2BB-C25D-EA46-971D-3DB187A8C3C8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8228428" y="3252533"/>
            <a:ext cx="2014" cy="16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875372-F0E5-3745-9C6D-9BC8E71F2537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8228428" y="3786353"/>
            <a:ext cx="2014" cy="16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31D51D-99BB-9E4E-9AD9-7054421718C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8230442" y="4316217"/>
            <a:ext cx="2014" cy="19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D848633-7FED-0144-9E16-E8BFF7A57158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8230442" y="4879144"/>
            <a:ext cx="2014" cy="1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35E88E5-665A-DD42-80AB-CEB055C2CAB9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8230442" y="5409422"/>
            <a:ext cx="12027" cy="1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CBA4BC62-F904-2741-BF52-295078B58B33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 rot="5400000" flipH="1" flipV="1">
            <a:off x="4261209" y="2452814"/>
            <a:ext cx="3534645" cy="4403820"/>
          </a:xfrm>
          <a:prstGeom prst="bentConnector5">
            <a:avLst>
              <a:gd name="adj1" fmla="val -6467"/>
              <a:gd name="adj2" fmla="val 40154"/>
              <a:gd name="adj3" fmla="val 10646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>
            <a:extLst>
              <a:ext uri="{FF2B5EF4-FFF2-40B4-BE49-F238E27FC236}">
                <a16:creationId xmlns:a16="http://schemas.microsoft.com/office/drawing/2014/main" id="{7FB97FFA-2E60-5D4A-9D7C-5351B58FD7A8}"/>
              </a:ext>
            </a:extLst>
          </p:cNvPr>
          <p:cNvSpPr/>
          <p:nvPr/>
        </p:nvSpPr>
        <p:spPr>
          <a:xfrm>
            <a:off x="7248224" y="6110729"/>
            <a:ext cx="1989438" cy="72475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A3378D-5ECD-8841-A632-CA3E2D3CD0A1}"/>
              </a:ext>
            </a:extLst>
          </p:cNvPr>
          <p:cNvSpPr txBox="1"/>
          <p:nvPr/>
        </p:nvSpPr>
        <p:spPr>
          <a:xfrm>
            <a:off x="7527081" y="6278045"/>
            <a:ext cx="148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|</a:t>
            </a:r>
            <a:r>
              <a:rPr lang="en-US" sz="1600" dirty="0" err="1"/>
              <a:t>R</a:t>
            </a:r>
            <a:r>
              <a:rPr lang="en-US" sz="1600" baseline="-25000" dirty="0" err="1"/>
              <a:t>new</a:t>
            </a:r>
            <a:r>
              <a:rPr lang="en-US" sz="1600" dirty="0"/>
              <a:t>-R|&lt;sigma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006260-269C-FB4B-9B1A-5174B502D2A1}"/>
              </a:ext>
            </a:extLst>
          </p:cNvPr>
          <p:cNvCxnSpPr>
            <a:cxnSpLocks/>
            <a:stCxn id="64" idx="2"/>
            <a:endCxn id="83" idx="0"/>
          </p:cNvCxnSpPr>
          <p:nvPr/>
        </p:nvCxnSpPr>
        <p:spPr>
          <a:xfrm>
            <a:off x="8242469" y="5939700"/>
            <a:ext cx="474" cy="17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55BA9D5-752D-8549-B977-112FBD0172E6}"/>
              </a:ext>
            </a:extLst>
          </p:cNvPr>
          <p:cNvCxnSpPr>
            <a:cxnSpLocks/>
            <a:stCxn id="83" idx="3"/>
            <a:endCxn id="30" idx="3"/>
          </p:cNvCxnSpPr>
          <p:nvPr/>
        </p:nvCxnSpPr>
        <p:spPr>
          <a:xfrm flipH="1" flipV="1">
            <a:off x="8729043" y="2286821"/>
            <a:ext cx="508619" cy="4186285"/>
          </a:xfrm>
          <a:prstGeom prst="bentConnector3">
            <a:avLst>
              <a:gd name="adj1" fmla="val -314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BB30DD3-C546-CE4C-8F5A-593A636F310E}"/>
              </a:ext>
            </a:extLst>
          </p:cNvPr>
          <p:cNvSpPr txBox="1"/>
          <p:nvPr/>
        </p:nvSpPr>
        <p:spPr>
          <a:xfrm>
            <a:off x="9281728" y="613329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B534373-3A86-EA4A-B4B7-62BF2F5FA5F9}"/>
              </a:ext>
            </a:extLst>
          </p:cNvPr>
          <p:cNvCxnSpPr>
            <a:cxnSpLocks/>
            <a:stCxn id="83" idx="1"/>
            <a:endCxn id="96" idx="3"/>
          </p:cNvCxnSpPr>
          <p:nvPr/>
        </p:nvCxnSpPr>
        <p:spPr>
          <a:xfrm flipH="1" flipV="1">
            <a:off x="6844003" y="6466235"/>
            <a:ext cx="404221" cy="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7627CE5-5FB3-2A4A-9AD5-1AC297ED0578}"/>
              </a:ext>
            </a:extLst>
          </p:cNvPr>
          <p:cNvSpPr/>
          <p:nvPr/>
        </p:nvSpPr>
        <p:spPr>
          <a:xfrm>
            <a:off x="5742202" y="6283669"/>
            <a:ext cx="1101801" cy="36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Final ROS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2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80EB5-2E92-C643-ADF2-223AB015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69691"/>
            <a:ext cx="3841750" cy="330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E8181-8C73-E547-B56E-9C697A5D6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69691"/>
            <a:ext cx="3885995" cy="3308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9ED35-A942-DD41-83C8-A81BB484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3578749"/>
            <a:ext cx="3841750" cy="3279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290D0D-018D-A74E-9A5A-D03C8D22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550" y="3541577"/>
            <a:ext cx="3885995" cy="3329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55ED89-3D83-8849-80B3-73ED59014A8D}"/>
              </a:ext>
            </a:extLst>
          </p:cNvPr>
          <p:cNvSpPr txBox="1"/>
          <p:nvPr/>
        </p:nvSpPr>
        <p:spPr>
          <a:xfrm>
            <a:off x="9779000" y="285750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 1 (short grass)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CC9AE-EDAA-3C46-994A-E06185C9697E}"/>
              </a:ext>
            </a:extLst>
          </p:cNvPr>
          <p:cNvSpPr txBox="1"/>
          <p:nvPr/>
        </p:nvSpPr>
        <p:spPr>
          <a:xfrm>
            <a:off x="0" y="2282354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6B257-2D01-4A42-BFBA-E5B3943A286E}"/>
              </a:ext>
            </a:extLst>
          </p:cNvPr>
          <p:cNvSpPr txBox="1"/>
          <p:nvPr/>
        </p:nvSpPr>
        <p:spPr>
          <a:xfrm>
            <a:off x="0" y="1849521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120820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260CD9-931B-D148-AE65-CB5EFF59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720850"/>
            <a:ext cx="3940757" cy="3355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6D32C-7938-084C-8547-24E10458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507" y="1720850"/>
            <a:ext cx="3931181" cy="3367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C0468-6BCF-7E4B-95DF-354895EF3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0850"/>
            <a:ext cx="3930650" cy="3355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C05606-959E-CE42-8294-9C86C137084D}"/>
              </a:ext>
            </a:extLst>
          </p:cNvPr>
          <p:cNvSpPr txBox="1"/>
          <p:nvPr/>
        </p:nvSpPr>
        <p:spPr>
          <a:xfrm>
            <a:off x="9474200" y="285750"/>
            <a:ext cx="25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 3 (tall grass)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D0CD4-4AFD-D64B-AED1-E66344C8BB8C}"/>
              </a:ext>
            </a:extLst>
          </p:cNvPr>
          <p:cNvSpPr txBox="1"/>
          <p:nvPr/>
        </p:nvSpPr>
        <p:spPr>
          <a:xfrm>
            <a:off x="590550" y="470416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CC00D-83D8-234E-A5EF-B775EA976765}"/>
              </a:ext>
            </a:extLst>
          </p:cNvPr>
          <p:cNvSpPr txBox="1"/>
          <p:nvPr/>
        </p:nvSpPr>
        <p:spPr>
          <a:xfrm>
            <a:off x="133779" y="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157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CC292-A923-7F40-9E60-472BB11A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129" y="1898650"/>
            <a:ext cx="3923099" cy="334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3FC1D-25EC-5843-8C4E-06DEBD16F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017" y="1911350"/>
            <a:ext cx="3883983" cy="332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07E8A-B006-8F4C-ABBE-C0B83CE11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1350"/>
            <a:ext cx="3898158" cy="332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38C39D-CD1F-674F-A48C-935B2185DC9C}"/>
              </a:ext>
            </a:extLst>
          </p:cNvPr>
          <p:cNvSpPr txBox="1"/>
          <p:nvPr/>
        </p:nvSpPr>
        <p:spPr>
          <a:xfrm>
            <a:off x="10299495" y="285750"/>
            <a:ext cx="136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Fuel_cat</a:t>
            </a:r>
            <a:r>
              <a:rPr lang="en-US" dirty="0"/>
              <a:t> = 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13153-EC73-884C-AF93-6C58CEBE382C}"/>
              </a:ext>
            </a:extLst>
          </p:cNvPr>
          <p:cNvSpPr txBox="1"/>
          <p:nvPr/>
        </p:nvSpPr>
        <p:spPr>
          <a:xfrm>
            <a:off x="590550" y="470416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speed = 5 /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Slope = 0</a:t>
            </a:r>
          </a:p>
          <a:p>
            <a:r>
              <a:rPr lang="en-US" dirty="0"/>
              <a:t>Fuel moisture = .08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F1D65-6E31-A34E-AE02-BEF224136842}"/>
              </a:ext>
            </a:extLst>
          </p:cNvPr>
          <p:cNvSpPr txBox="1"/>
          <p:nvPr/>
        </p:nvSpPr>
        <p:spPr>
          <a:xfrm>
            <a:off x="133779" y="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426633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956</Words>
  <Application>Microsoft Macintosh PowerPoint</Application>
  <PresentationFormat>Widescreen</PresentationFormat>
  <Paragraphs>119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Towards implementation of Balbi model</vt:lpstr>
      <vt:lpstr>General info</vt:lpstr>
      <vt:lpstr>Model physics and computation algorithm</vt:lpstr>
      <vt:lpstr>Model physics and computation algorithm</vt:lpstr>
      <vt:lpstr>Model physics and computation algorithm</vt:lpstr>
      <vt:lpstr>Model physics and computation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Fuel parameters cross-paths</vt:lpstr>
      <vt:lpstr>Implementation issues/questions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implementation of Balbi model</dc:title>
  <dc:creator>Adam Kochanski</dc:creator>
  <cp:lastModifiedBy>Adam Kochanski</cp:lastModifiedBy>
  <cp:revision>26</cp:revision>
  <dcterms:created xsi:type="dcterms:W3CDTF">2019-01-04T19:35:25Z</dcterms:created>
  <dcterms:modified xsi:type="dcterms:W3CDTF">2022-02-19T02:37:29Z</dcterms:modified>
</cp:coreProperties>
</file>