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76" r:id="rId4"/>
    <p:sldId id="258" r:id="rId5"/>
    <p:sldId id="267" r:id="rId6"/>
    <p:sldId id="277" r:id="rId7"/>
    <p:sldId id="271" r:id="rId8"/>
    <p:sldId id="259" r:id="rId9"/>
    <p:sldId id="273" r:id="rId10"/>
    <p:sldId id="260" r:id="rId11"/>
    <p:sldId id="261" r:id="rId12"/>
    <p:sldId id="262" r:id="rId13"/>
    <p:sldId id="266" r:id="rId14"/>
    <p:sldId id="269" r:id="rId15"/>
    <p:sldId id="274" r:id="rId16"/>
    <p:sldId id="268" r:id="rId17"/>
    <p:sldId id="270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4"/>
    <p:restoredTop sz="94637"/>
  </p:normalViewPr>
  <p:slideViewPr>
    <p:cSldViewPr snapToGrid="0" snapToObjects="1">
      <p:cViewPr varScale="1">
        <p:scale>
          <a:sx n="80" d="100"/>
          <a:sy n="80" d="100"/>
        </p:scale>
        <p:origin x="200" y="15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C71E19-D21A-2240-85B4-D1BF527E751C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27D8-98AD-574C-A382-6EC34FA9D0F3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CA16-2D79-1045-90FD-2E0D7D1C1B91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8457-ECA0-7542-98E3-483ADE3D09D4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2CF3-CB45-8D4B-9508-6E05435D7714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2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919CA16-2D79-1045-90FD-2E0D7D1C1B91}" type="datetime1">
              <a:rPr lang="en-US" smtClean="0"/>
              <a:pPr/>
              <a:t>3/15/22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C5898B3-0670-1C4E-BFEA-5081383B6C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92389" y="1169458"/>
            <a:ext cx="4176000" cy="2466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6992" y="1169458"/>
            <a:ext cx="4176000" cy="2466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83252" y="3807289"/>
            <a:ext cx="4176000" cy="2466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56992" y="3807289"/>
            <a:ext cx="4176000" cy="2466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0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19CA16-2D79-1045-90FD-2E0D7D1C1B91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444F-ECAE-8949-8A79-446099C2D641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8D66-C94E-BF47-92BA-2DA428A3ED0D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5DC4-B3BD-7742-94CD-D099DA5BBDA8}" type="datetime1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355A-1015-B34B-BEBD-0556D977CC6A}" type="datetime1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8E7-05BC-9044-B1F6-0451C47BDDF9}" type="datetime1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F9E8-A1FA-BE42-9C8F-ED09D8A6373A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919CA16-2D79-1045-90FD-2E0D7D1C1B91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C5898B3-0670-1C4E-BFEA-5081383B6C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660" r:id="rId14"/>
  </p:sldLayoutIdLst>
  <p:hf hdr="0" ftr="0"/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rigin.cpc.ncep.noaa.gov/products/analysis_monitoring/ensostuff/ONI_v5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rigin.cpc.ncep.noaa.gov/products/analysis_monitoring/ensostuff/ONI_v5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eather.uwyo.edu/upperair/sound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 150 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1E19-D21A-2240-85B4-D1BF527E751C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09600" cy="365125"/>
          </a:xfrm>
        </p:spPr>
        <p:txBody>
          <a:bodyPr>
            <a:normAutofit/>
          </a:bodyPr>
          <a:lstStyle/>
          <a:p>
            <a:fld id="{6C5898B3-0670-1C4E-BFEA-5081383B6C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13" y="40341"/>
            <a:ext cx="8433499" cy="1411941"/>
          </a:xfrm>
        </p:spPr>
        <p:txBody>
          <a:bodyPr/>
          <a:lstStyle/>
          <a:p>
            <a:r>
              <a:rPr lang="en-US" sz="4800" dirty="0"/>
              <a:t>Part 2: read in ‘TTAA’ portion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3053" b="-1305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0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Part 2: sounding data:</a:t>
            </a:r>
            <a:br>
              <a:rPr lang="en-US" sz="4400" dirty="0"/>
            </a:br>
            <a:r>
              <a:rPr lang="en-US" sz="4400" dirty="0"/>
              <a:t>Analysis &amp; Plot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761565"/>
            <a:ext cx="8262898" cy="4594785"/>
          </a:xfrm>
        </p:spPr>
        <p:txBody>
          <a:bodyPr>
            <a:normAutofit fontScale="92500"/>
          </a:bodyPr>
          <a:lstStyle/>
          <a:p>
            <a:r>
              <a:rPr lang="en-US" dirty="0"/>
              <a:t>Calculate</a:t>
            </a:r>
          </a:p>
          <a:p>
            <a:pPr lvl="1"/>
            <a:r>
              <a:rPr lang="en-US" dirty="0"/>
              <a:t>Variables: temperature, dew point, and their difference</a:t>
            </a:r>
          </a:p>
          <a:p>
            <a:pPr lvl="1"/>
            <a:r>
              <a:rPr lang="en-US" dirty="0"/>
              <a:t>Monthly average for both January and July</a:t>
            </a:r>
          </a:p>
          <a:p>
            <a:r>
              <a:rPr lang="en-US" dirty="0"/>
              <a:t>Plot all 6 variables on the same figure</a:t>
            </a:r>
          </a:p>
          <a:p>
            <a:pPr lvl="1"/>
            <a:r>
              <a:rPr lang="en-US" dirty="0"/>
              <a:t>Use different colors/line styles/labels to distinguish variables (T vs Td vs T-Td) and time (Jan vs July).</a:t>
            </a:r>
          </a:p>
          <a:p>
            <a:pPr lvl="1"/>
            <a:r>
              <a:rPr lang="en-US" dirty="0"/>
              <a:t>Pressure as y-axis</a:t>
            </a:r>
          </a:p>
          <a:p>
            <a:pPr lvl="2"/>
            <a:r>
              <a:rPr lang="en-US" dirty="0"/>
              <a:t>From surface (higher pressure) to upper level (lower pressure)</a:t>
            </a:r>
          </a:p>
          <a:p>
            <a:pPr lvl="2"/>
            <a:r>
              <a:rPr lang="en-US" dirty="0"/>
              <a:t>Pressure decrease on log scale.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NCEP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20504"/>
          </a:xfrm>
        </p:spPr>
        <p:txBody>
          <a:bodyPr>
            <a:normAutofit/>
          </a:bodyPr>
          <a:lstStyle/>
          <a:p>
            <a:r>
              <a:rPr lang="en-US" dirty="0"/>
              <a:t>Find and download NCEP reanalysis data</a:t>
            </a:r>
          </a:p>
          <a:p>
            <a:pPr lvl="1"/>
            <a:r>
              <a:rPr lang="en-US" dirty="0"/>
              <a:t>Surface air temperature monthly mean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www.esrl.noaa.gov</a:t>
            </a:r>
            <a:r>
              <a:rPr lang="en-US" dirty="0"/>
              <a:t>/</a:t>
            </a:r>
            <a:r>
              <a:rPr lang="en-US" dirty="0" err="1"/>
              <a:t>psd</a:t>
            </a:r>
            <a:r>
              <a:rPr lang="en-US" dirty="0"/>
              <a:t>/data/gridded/</a:t>
            </a:r>
            <a:r>
              <a:rPr lang="en-US" dirty="0" err="1"/>
              <a:t>data.ncep.reanalysis.surface.html</a:t>
            </a:r>
            <a:endParaRPr lang="en-US" dirty="0"/>
          </a:p>
          <a:p>
            <a:r>
              <a:rPr lang="en-US" dirty="0"/>
              <a:t>Choose data 10 years</a:t>
            </a:r>
          </a:p>
          <a:p>
            <a:pPr lvl="1"/>
            <a:r>
              <a:rPr lang="en-US" dirty="0"/>
              <a:t>See next page on years you need to cover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96" y="40341"/>
            <a:ext cx="8332204" cy="1411941"/>
          </a:xfrm>
        </p:spPr>
        <p:txBody>
          <a:bodyPr/>
          <a:lstStyle/>
          <a:p>
            <a:r>
              <a:rPr lang="en-US" dirty="0"/>
              <a:t>Decade you need to study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581844"/>
              </p:ext>
            </p:extLst>
          </p:nvPr>
        </p:nvGraphicFramePr>
        <p:xfrm>
          <a:off x="555171" y="1506416"/>
          <a:ext cx="7653134" cy="5298440"/>
        </p:xfrm>
        <a:graphic>
          <a:graphicData uri="http://schemas.openxmlformats.org/drawingml/2006/table">
            <a:tbl>
              <a:tblPr/>
              <a:tblGrid>
                <a:gridCol w="472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Decades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Jeremy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1950-1959</a:t>
                      </a:r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  <a:cs typeface="Arial Black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Marc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55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-196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4</a:t>
                      </a:r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  <a:cs typeface="Arial Black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Kathleen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1960-1969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1965-197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4</a:t>
                      </a:r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  <a:cs typeface="Arial Black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Christopher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1970-1979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Joshua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1975-1984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E’lysha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  <a:cs typeface="Arial Black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1980-1989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Justin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1985-1994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Tyler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1990-1999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Kiera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1995-2004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Derek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2000-2009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Howard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2005-2014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Dao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  <a:cs typeface="Arial Black"/>
                        </a:rPr>
                        <a:t>2010-2019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6415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3_a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2699"/>
          </a:xfrm>
        </p:spPr>
        <p:txBody>
          <a:bodyPr>
            <a:normAutofit/>
          </a:bodyPr>
          <a:lstStyle/>
          <a:p>
            <a:r>
              <a:rPr lang="en-US" dirty="0"/>
              <a:t>Calculate the </a:t>
            </a:r>
            <a:r>
              <a:rPr lang="en-US" dirty="0">
                <a:solidFill>
                  <a:srgbClr val="FF0000"/>
                </a:solidFill>
              </a:rPr>
              <a:t>decadal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mean temperature of each month</a:t>
            </a:r>
            <a:endParaRPr lang="en-US" dirty="0"/>
          </a:p>
          <a:p>
            <a:pPr lvl="1"/>
            <a:r>
              <a:rPr lang="en-US" dirty="0"/>
              <a:t>Temperature [Jan] </a:t>
            </a:r>
            <a:r>
              <a:rPr lang="en-US" dirty="0">
                <a:sym typeface="Wingdings"/>
              </a:rPr>
              <a:t> </a:t>
            </a:r>
          </a:p>
          <a:p>
            <a:pPr marL="349250" lvl="1" indent="0">
              <a:buNone/>
            </a:pPr>
            <a:r>
              <a:rPr lang="en-US" dirty="0">
                <a:sym typeface="Wingdings"/>
              </a:rPr>
              <a:t>     = mean[Temperature[Jan,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2000:2009</a:t>
            </a:r>
            <a:r>
              <a:rPr lang="en-US" dirty="0">
                <a:sym typeface="Wingdings"/>
              </a:rPr>
              <a:t>]]</a:t>
            </a:r>
          </a:p>
          <a:p>
            <a:r>
              <a:rPr lang="en-US" dirty="0">
                <a:sym typeface="Wingdings"/>
              </a:rPr>
              <a:t>Plot decadal monthly mean temperature</a:t>
            </a:r>
          </a:p>
          <a:p>
            <a:pPr lvl="1"/>
            <a:r>
              <a:rPr lang="en-US" dirty="0">
                <a:sym typeface="Wingdings"/>
              </a:rPr>
              <a:t>January, April, July, October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A72B-B4EF-47D4-8575-86E89B32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3_b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5894-6B68-46E2-B691-CD827027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temperature anomaly of the 1</a:t>
            </a:r>
            <a:r>
              <a:rPr lang="en-US" baseline="30000" dirty="0"/>
              <a:t>st</a:t>
            </a:r>
            <a:r>
              <a:rPr lang="en-US" dirty="0"/>
              <a:t> and 10</a:t>
            </a:r>
            <a:r>
              <a:rPr lang="en-US" baseline="30000" dirty="0"/>
              <a:t>th</a:t>
            </a:r>
            <a:r>
              <a:rPr lang="en-US" dirty="0"/>
              <a:t> year of your decade.</a:t>
            </a:r>
          </a:p>
          <a:p>
            <a:pPr lvl="1"/>
            <a:r>
              <a:rPr lang="en-US" dirty="0" err="1"/>
              <a:t>Temp_anomaly</a:t>
            </a:r>
            <a:r>
              <a:rPr lang="en-US" dirty="0"/>
              <a:t>(Jan, 2000) = Temp(Jan, 2000) –average(Temp(Jan, 2000:2009))</a:t>
            </a:r>
          </a:p>
          <a:p>
            <a:r>
              <a:rPr lang="en-US" dirty="0"/>
              <a:t>Plot the temperature anomaly of Jan/Jul of 1</a:t>
            </a:r>
            <a:r>
              <a:rPr lang="en-US" baseline="30000" dirty="0"/>
              <a:t>st</a:t>
            </a:r>
            <a:r>
              <a:rPr lang="en-US" dirty="0"/>
              <a:t> and 10</a:t>
            </a:r>
            <a:r>
              <a:rPr lang="en-US" baseline="30000" dirty="0"/>
              <a:t>th</a:t>
            </a:r>
            <a:r>
              <a:rPr lang="en-US" dirty="0"/>
              <a:t> year of your decade.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4B1B-EC95-4305-8AF0-E0B149DF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D3487-092E-4D74-A34B-77CDDF7D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3_c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1761565"/>
            <a:ext cx="8426182" cy="48134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visit NOAA website for Oceanic Nino Index:</a:t>
            </a:r>
          </a:p>
          <a:p>
            <a:pPr lvl="1"/>
            <a:r>
              <a:rPr lang="en-US" dirty="0">
                <a:hlinkClick r:id="rId2"/>
              </a:rPr>
              <a:t>https://origin.cpc.ncep.noaa.gov/products/analysis_monitoring/ensostuff/ONI_v5.php</a:t>
            </a:r>
            <a:endParaRPr lang="en-US" dirty="0"/>
          </a:p>
          <a:p>
            <a:pPr lvl="1"/>
            <a:r>
              <a:rPr lang="en-US" dirty="0"/>
              <a:t>Find the peak of warm (red) and cold (blue) month. </a:t>
            </a:r>
          </a:p>
          <a:p>
            <a:pPr lvl="2"/>
            <a:r>
              <a:rPr lang="en-US" dirty="0"/>
              <a:t>If it is highest in SON, then chose October.</a:t>
            </a:r>
          </a:p>
          <a:p>
            <a:pPr lvl="3"/>
            <a:r>
              <a:rPr lang="en-US" dirty="0"/>
              <a:t>1957, December (warmest). </a:t>
            </a:r>
          </a:p>
          <a:p>
            <a:pPr lvl="3"/>
            <a:r>
              <a:rPr lang="en-US" dirty="0"/>
              <a:t>1955, November (coldest).</a:t>
            </a:r>
          </a:p>
          <a:p>
            <a:pPr lvl="1"/>
            <a:r>
              <a:rPr lang="en-US" dirty="0"/>
              <a:t>Plot the surface temperature anomaly of that month</a:t>
            </a:r>
          </a:p>
          <a:p>
            <a:pPr lvl="2"/>
            <a:r>
              <a:rPr lang="en-US" dirty="0"/>
              <a:t>Calculate the temperature anomaly similarly as in Part 3_b</a:t>
            </a:r>
          </a:p>
          <a:p>
            <a:pPr lvl="2"/>
            <a:r>
              <a:rPr lang="en-US" dirty="0"/>
              <a:t>One plot for the warm month, one for the cold month.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Part3_d</a:t>
            </a:r>
            <a:br>
              <a:rPr lang="en-US" dirty="0"/>
            </a:br>
            <a:r>
              <a:rPr lang="en-US" dirty="0"/>
              <a:t>(graduate student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059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3D monthly mean NCEP reanalysis data of air temperature.</a:t>
            </a:r>
          </a:p>
          <a:p>
            <a:r>
              <a:rPr lang="en-US" dirty="0"/>
              <a:t>Calculate and plot the mean temperature at 850 </a:t>
            </a:r>
            <a:r>
              <a:rPr lang="en-US" dirty="0" err="1"/>
              <a:t>hPa</a:t>
            </a:r>
            <a:r>
              <a:rPr lang="en-US" dirty="0"/>
              <a:t> and 100 </a:t>
            </a:r>
            <a:r>
              <a:rPr lang="en-US" dirty="0" err="1"/>
              <a:t>hPa</a:t>
            </a:r>
            <a:r>
              <a:rPr lang="en-US" dirty="0"/>
              <a:t> for 1991-2020.</a:t>
            </a:r>
          </a:p>
          <a:p>
            <a:pPr lvl="1"/>
            <a:r>
              <a:rPr lang="en-US" dirty="0"/>
              <a:t>Jan, Jul</a:t>
            </a:r>
          </a:p>
          <a:p>
            <a:r>
              <a:rPr lang="en-US" dirty="0"/>
              <a:t>Calculate and plot the temperature anomaly for the warmest and coldest ONI months between 1991-2020</a:t>
            </a:r>
          </a:p>
          <a:p>
            <a:pPr lvl="2"/>
            <a:r>
              <a:rPr lang="en-US" dirty="0"/>
              <a:t>2015 November (warmest) </a:t>
            </a:r>
          </a:p>
          <a:p>
            <a:pPr lvl="2"/>
            <a:r>
              <a:rPr lang="en-US" dirty="0"/>
              <a:t>2000 January (Coldest)</a:t>
            </a:r>
          </a:p>
          <a:p>
            <a:pPr lvl="1"/>
            <a:r>
              <a:rPr lang="en-US" dirty="0">
                <a:hlinkClick r:id="rId2"/>
              </a:rPr>
              <a:t>https://origin.cpc.ncep.noaa.gov/products/analysis_monitoring/ensostuff/ONI_v5.php</a:t>
            </a:r>
            <a:endParaRPr lang="en-US" dirty="0"/>
          </a:p>
          <a:p>
            <a:pPr lvl="1"/>
            <a:r>
              <a:rPr lang="en-US" dirty="0"/>
              <a:t>850 </a:t>
            </a:r>
            <a:r>
              <a:rPr lang="en-US" dirty="0" err="1"/>
              <a:t>hPa</a:t>
            </a:r>
            <a:r>
              <a:rPr lang="en-US" dirty="0"/>
              <a:t> and 100 </a:t>
            </a:r>
            <a:r>
              <a:rPr lang="en-US" dirty="0" err="1"/>
              <a:t>hPa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Mar 22, 11:59pm</a:t>
            </a:r>
            <a:r>
              <a:rPr lang="en-US"/>
              <a:t>, Tuesday</a:t>
            </a:r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Mar 23, Wednesday.</a:t>
            </a:r>
          </a:p>
          <a:p>
            <a:pPr lvl="1"/>
            <a:r>
              <a:rPr lang="en-US" dirty="0"/>
              <a:t>10 min presentation, 5 min discussion.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80% about your plots</a:t>
            </a:r>
          </a:p>
          <a:p>
            <a:pPr lvl="1"/>
            <a:r>
              <a:rPr lang="en-US" dirty="0"/>
              <a:t>25/25/30 for part 1/2/3</a:t>
            </a:r>
          </a:p>
          <a:p>
            <a:pPr lvl="1"/>
            <a:r>
              <a:rPr lang="en-US" dirty="0"/>
              <a:t>70% required components</a:t>
            </a:r>
          </a:p>
          <a:p>
            <a:pPr lvl="2"/>
            <a:r>
              <a:rPr lang="en-US" dirty="0"/>
              <a:t>Variables, unit, title</a:t>
            </a:r>
          </a:p>
          <a:p>
            <a:pPr lvl="1"/>
            <a:r>
              <a:rPr lang="en-US" dirty="0"/>
              <a:t>30% clear presentation</a:t>
            </a:r>
          </a:p>
          <a:p>
            <a:pPr lvl="2"/>
            <a:r>
              <a:rPr lang="en-US" dirty="0"/>
              <a:t>Line style/thickness, string size, labels, colors</a:t>
            </a:r>
          </a:p>
          <a:p>
            <a:r>
              <a:rPr lang="en-US" dirty="0"/>
              <a:t>20% discussion</a:t>
            </a:r>
          </a:p>
          <a:p>
            <a:pPr lvl="1"/>
            <a:r>
              <a:rPr lang="en-US" dirty="0"/>
              <a:t>Critic of your classmates’ plots</a:t>
            </a:r>
          </a:p>
          <a:p>
            <a:pPr lvl="1"/>
            <a:r>
              <a:rPr lang="en-US" dirty="0"/>
              <a:t>Missing components, mistakes.</a:t>
            </a:r>
          </a:p>
          <a:p>
            <a:pPr lvl="1"/>
            <a:r>
              <a:rPr lang="en-US" dirty="0"/>
              <a:t>Things to improve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Showcase your capacity to present your analysis on weather data with different types of plot.</a:t>
            </a:r>
          </a:p>
          <a:p>
            <a:pPr lvl="1"/>
            <a:r>
              <a:rPr lang="en-US" sz="3400" dirty="0"/>
              <a:t>Use different colors, various line types to clearly present your message.</a:t>
            </a:r>
          </a:p>
          <a:p>
            <a:r>
              <a:rPr lang="en-US" sz="3600" dirty="0"/>
              <a:t>Either Python or/and </a:t>
            </a:r>
            <a:r>
              <a:rPr lang="en-US" sz="3600" dirty="0" err="1"/>
              <a:t>GrADS</a:t>
            </a:r>
            <a:r>
              <a:rPr lang="en-US" sz="3600" dirty="0"/>
              <a:t> or/and other </a:t>
            </a:r>
            <a:r>
              <a:rPr lang="en-US" sz="3600" dirty="0" err="1"/>
              <a:t>softwares</a:t>
            </a:r>
            <a:r>
              <a:rPr lang="en-US" sz="3600" dirty="0"/>
              <a:t> of your choice.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5898B3-0670-1C4E-BFEA-5081383B6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90CF-9436-41A5-87C3-8FC5FC9D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AB5C-6017-4594-9E71-A07425DE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A5B7-2A39-4BDE-9342-35C3D10A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B3C4-A65D-4AF4-A06E-73A283F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Wind/T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1743" y="1659371"/>
            <a:ext cx="8303669" cy="50621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Find/download the hourly temperature (T), dew point temperature (Td), and wind speed data at two sites for year 2021.</a:t>
            </a:r>
          </a:p>
          <a:p>
            <a:pPr lvl="1"/>
            <a:r>
              <a:rPr lang="en-US" dirty="0"/>
              <a:t>If you get the 5-min data, you can get the hourly average first.</a:t>
            </a:r>
          </a:p>
          <a:p>
            <a:r>
              <a:rPr lang="en-US" dirty="0"/>
              <a:t>Site Selection</a:t>
            </a:r>
          </a:p>
          <a:p>
            <a:pPr lvl="1"/>
            <a:r>
              <a:rPr lang="en-US" dirty="0"/>
              <a:t>Find two sites with clear contrast</a:t>
            </a:r>
          </a:p>
          <a:p>
            <a:pPr lvl="2"/>
            <a:r>
              <a:rPr lang="en-US" dirty="0"/>
              <a:t>Coastal </a:t>
            </a:r>
            <a:r>
              <a:rPr lang="en-US" dirty="0" err="1"/>
              <a:t>vs</a:t>
            </a:r>
            <a:r>
              <a:rPr lang="en-US" dirty="0"/>
              <a:t> desert/inland</a:t>
            </a:r>
          </a:p>
          <a:p>
            <a:pPr lvl="2"/>
            <a:r>
              <a:rPr lang="en-US" dirty="0"/>
              <a:t>Mountain top </a:t>
            </a:r>
            <a:r>
              <a:rPr lang="en-US" dirty="0" err="1"/>
              <a:t>vs</a:t>
            </a:r>
            <a:r>
              <a:rPr lang="en-US" dirty="0"/>
              <a:t> valley or plains</a:t>
            </a:r>
          </a:p>
          <a:p>
            <a:pPr lvl="2"/>
            <a:r>
              <a:rPr lang="en-US" dirty="0"/>
              <a:t>Rural </a:t>
            </a:r>
            <a:r>
              <a:rPr lang="en-US" dirty="0" err="1"/>
              <a:t>vs</a:t>
            </a:r>
            <a:r>
              <a:rPr lang="en-US" dirty="0"/>
              <a:t> urban center</a:t>
            </a:r>
          </a:p>
          <a:p>
            <a:pPr lvl="2"/>
            <a:r>
              <a:rPr lang="en-US" dirty="0"/>
              <a:t>Forest </a:t>
            </a:r>
            <a:r>
              <a:rPr lang="en-US" dirty="0" err="1"/>
              <a:t>vs</a:t>
            </a:r>
            <a:r>
              <a:rPr lang="en-US" dirty="0"/>
              <a:t> desert</a:t>
            </a:r>
          </a:p>
          <a:p>
            <a:pPr lvl="2"/>
            <a:r>
              <a:rPr lang="en-US" dirty="0"/>
              <a:t>Geographic distance</a:t>
            </a:r>
          </a:p>
          <a:p>
            <a:pPr lvl="1"/>
            <a:r>
              <a:rPr lang="en-US" dirty="0"/>
              <a:t>Give brief introduction on your selection</a:t>
            </a:r>
          </a:p>
          <a:p>
            <a:pPr lvl="2"/>
            <a:r>
              <a:rPr lang="en-US" dirty="0"/>
              <a:t>What are the major difference between the two sites</a:t>
            </a:r>
          </a:p>
          <a:p>
            <a:pPr lvl="2"/>
            <a:r>
              <a:rPr lang="en-US" dirty="0"/>
              <a:t>What is the expected meteorological / climate difference.</a:t>
            </a:r>
          </a:p>
          <a:p>
            <a:pPr lvl="1"/>
            <a:r>
              <a:rPr lang="en-US" dirty="0"/>
              <a:t>Recommended if:</a:t>
            </a:r>
          </a:p>
          <a:p>
            <a:pPr lvl="2"/>
            <a:r>
              <a:rPr lang="en-US" dirty="0"/>
              <a:t>Relevant to your ongoing project/research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5898B3-0670-1C4E-BFEA-5081383B6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4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452282"/>
            <a:ext cx="8426824" cy="52691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Calculate/plot the </a:t>
            </a:r>
            <a:r>
              <a:rPr lang="en-US" u="sng" dirty="0">
                <a:solidFill>
                  <a:srgbClr val="FF0000"/>
                </a:solidFill>
              </a:rPr>
              <a:t>diurnal cycle</a:t>
            </a:r>
            <a:r>
              <a:rPr lang="en-US" dirty="0"/>
              <a:t> of T, Td, and wind</a:t>
            </a:r>
          </a:p>
          <a:p>
            <a:pPr lvl="1"/>
            <a:r>
              <a:rPr lang="en-US" dirty="0"/>
              <a:t>Use the local time for solar angle impact on temperature and wind.</a:t>
            </a:r>
          </a:p>
          <a:p>
            <a:pPr lvl="2"/>
            <a:r>
              <a:rPr lang="en-US" dirty="0"/>
              <a:t>You can ignore the standard time and daylight saving time difference.</a:t>
            </a:r>
          </a:p>
          <a:p>
            <a:pPr lvl="2"/>
            <a:r>
              <a:rPr lang="en-US" dirty="0"/>
              <a:t>You can use UTC – longitude/15 for consistency. </a:t>
            </a:r>
          </a:p>
          <a:p>
            <a:pPr lvl="1"/>
            <a:r>
              <a:rPr lang="en-US" dirty="0"/>
              <a:t>Whole year (yearly average)</a:t>
            </a:r>
          </a:p>
          <a:p>
            <a:pPr lvl="2"/>
            <a:r>
              <a:rPr lang="en-US" dirty="0"/>
              <a:t>Three parameters on one chart</a:t>
            </a:r>
          </a:p>
          <a:p>
            <a:pPr lvl="3"/>
            <a:r>
              <a:rPr lang="en-US" dirty="0"/>
              <a:t>Two y-axes (T/Td on one side, wind on another)</a:t>
            </a:r>
          </a:p>
          <a:p>
            <a:pPr lvl="3"/>
            <a:r>
              <a:rPr lang="en-US" dirty="0"/>
              <a:t>Clear distinction of each parameter (by color, line styles,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Two sites on the same chart</a:t>
            </a:r>
          </a:p>
          <a:p>
            <a:pPr lvl="3"/>
            <a:r>
              <a:rPr lang="en-US" dirty="0"/>
              <a:t>Clear distinction of the two sites (by color, line styles, etc.)</a:t>
            </a:r>
          </a:p>
          <a:p>
            <a:pPr lvl="1"/>
            <a:r>
              <a:rPr lang="en-US" dirty="0"/>
              <a:t>For each month</a:t>
            </a:r>
          </a:p>
          <a:p>
            <a:pPr lvl="2"/>
            <a:r>
              <a:rPr lang="en-US" dirty="0"/>
              <a:t>One chart per site per variable</a:t>
            </a:r>
          </a:p>
          <a:p>
            <a:pPr lvl="2"/>
            <a:r>
              <a:rPr lang="en-US" dirty="0"/>
              <a:t>One line per month to show the diurnal cycle variation from month to month</a:t>
            </a:r>
          </a:p>
          <a:p>
            <a:pPr lvl="3"/>
            <a:r>
              <a:rPr lang="en-US" dirty="0"/>
              <a:t>Using color to show the change of months (cool color to warm to cool, winter-summer-winter)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135B-2E2A-4EB9-B7B7-E7F55945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82C4-406D-4408-9F17-FB3C2FCA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Calculate and plot the </a:t>
            </a:r>
            <a:r>
              <a:rPr lang="en-US" u="sng" dirty="0">
                <a:solidFill>
                  <a:srgbClr val="FF0000"/>
                </a:solidFill>
              </a:rPr>
              <a:t>monthly mean</a:t>
            </a:r>
            <a:r>
              <a:rPr lang="en-US" dirty="0"/>
              <a:t> of T, Td &amp; wind</a:t>
            </a:r>
          </a:p>
          <a:p>
            <a:pPr lvl="1"/>
            <a:r>
              <a:rPr lang="en-US" dirty="0"/>
              <a:t>Plot 1</a:t>
            </a:r>
          </a:p>
          <a:p>
            <a:pPr lvl="2"/>
            <a:r>
              <a:rPr lang="en-US" dirty="0"/>
              <a:t>Three parameters at both sites on the same chart</a:t>
            </a:r>
          </a:p>
          <a:p>
            <a:pPr lvl="2"/>
            <a:r>
              <a:rPr lang="en-US" dirty="0"/>
              <a:t>One y-axis for T/Td and another y-axis for wind</a:t>
            </a:r>
          </a:p>
          <a:p>
            <a:pPr lvl="2"/>
            <a:r>
              <a:rPr lang="en-US" dirty="0"/>
              <a:t>Clear distinction of each parameter and at each site.</a:t>
            </a:r>
          </a:p>
          <a:p>
            <a:pPr lvl="1"/>
            <a:r>
              <a:rPr lang="en-US" dirty="0"/>
              <a:t>Plot 2</a:t>
            </a:r>
          </a:p>
          <a:p>
            <a:pPr lvl="2"/>
            <a:r>
              <a:rPr lang="en-US" dirty="0"/>
              <a:t>Plot the monthly mean T of two sites</a:t>
            </a:r>
          </a:p>
          <a:p>
            <a:pPr lvl="3"/>
            <a:r>
              <a:rPr lang="en-US" dirty="0"/>
              <a:t>Clear distinction of the two sites.</a:t>
            </a:r>
          </a:p>
          <a:p>
            <a:pPr lvl="2"/>
            <a:r>
              <a:rPr lang="en-US" dirty="0"/>
              <a:t>Add error bar (standard deviation) to both parameters.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B403-3A4D-4B9E-90BE-231726E3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FAA3A-8BE9-4D99-80AA-76CC7EED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181"/>
            <a:ext cx="8610600" cy="1093053"/>
          </a:xfrm>
        </p:spPr>
        <p:txBody>
          <a:bodyPr/>
          <a:lstStyle/>
          <a:p>
            <a:r>
              <a:rPr lang="en-US" sz="4000" dirty="0"/>
              <a:t>Sample: </a:t>
            </a:r>
            <a:br>
              <a:rPr lang="en-US" sz="4000" dirty="0"/>
            </a:br>
            <a:r>
              <a:rPr lang="en-US" sz="4000" dirty="0"/>
              <a:t>Monthly Diurnal Cycle of  Wind Speed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7</a:t>
            </a:fld>
            <a:endParaRPr lang="en-US"/>
          </a:p>
        </p:txBody>
      </p:sp>
      <p:pic>
        <p:nvPicPr>
          <p:cNvPr id="8" name="Shape 11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l="-11026" r="-110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BA582F-AA43-034A-8176-5B243795DAE7}"/>
              </a:ext>
            </a:extLst>
          </p:cNvPr>
          <p:cNvSpPr txBox="1"/>
          <p:nvPr/>
        </p:nvSpPr>
        <p:spPr>
          <a:xfrm>
            <a:off x="792162" y="6051176"/>
            <a:ext cx="740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do better than this. Consider to use cool color for cold months, and warm color for warmer months.</a:t>
            </a:r>
          </a:p>
        </p:txBody>
      </p:sp>
    </p:spTree>
    <p:extLst>
      <p:ext uri="{BB962C8B-B14F-4D97-AF65-F5344CB8AC3E}">
        <p14:creationId xmlns:p14="http://schemas.microsoft.com/office/powerpoint/2010/main" val="134326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sounding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download sounding data from University of Wyoming website:</a:t>
            </a:r>
          </a:p>
          <a:p>
            <a:pPr lvl="1"/>
            <a:r>
              <a:rPr lang="en-US" dirty="0">
                <a:hlinkClick r:id="rId2"/>
              </a:rPr>
              <a:t>http://weather.uwyo.edu/upperair/sounding.html</a:t>
            </a:r>
            <a:endParaRPr lang="en-US" dirty="0"/>
          </a:p>
          <a:p>
            <a:r>
              <a:rPr lang="en-US" dirty="0"/>
              <a:t>Choose one site you interested</a:t>
            </a:r>
          </a:p>
          <a:p>
            <a:pPr lvl="1"/>
            <a:r>
              <a:rPr lang="en-US" dirty="0"/>
              <a:t>Choose a place with clearly winter </a:t>
            </a:r>
            <a:r>
              <a:rPr lang="en-US" dirty="0" err="1"/>
              <a:t>vs</a:t>
            </a:r>
            <a:r>
              <a:rPr lang="en-US" dirty="0"/>
              <a:t> summer difference</a:t>
            </a:r>
          </a:p>
          <a:p>
            <a:r>
              <a:rPr lang="en-US" dirty="0"/>
              <a:t>Find data for both January and July of 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789A-E28C-475F-82CE-6E52E39D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C39E97-1CAA-4269-8442-88EBCC43A9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9907" y="3670781"/>
            <a:ext cx="7414586" cy="287580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495DB-8ECB-49B2-A29A-040CD6A6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6175" y="1795661"/>
            <a:ext cx="7131649" cy="1391559"/>
          </a:xfrm>
        </p:spPr>
        <p:txBody>
          <a:bodyPr/>
          <a:lstStyle/>
          <a:p>
            <a:r>
              <a:rPr lang="en-US" dirty="0"/>
              <a:t>Download the ‘Text: Unmerged’, which have data listed in different sessions.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898D-E9E9-4582-8558-4B9836DC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E04-1C56-BB48-913B-DEBC0EE9693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A7350-13F4-4A7D-A32E-BE6ADC5A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8B3-0670-1C4E-BFEA-5081383B6C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7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13886</TotalTime>
  <Words>1079</Words>
  <Application>Microsoft Macintosh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Candara</vt:lpstr>
      <vt:lpstr>Mistral</vt:lpstr>
      <vt:lpstr>Times New Roman</vt:lpstr>
      <vt:lpstr>Infusion</vt:lpstr>
      <vt:lpstr>MET 150 Project 1</vt:lpstr>
      <vt:lpstr>Goal</vt:lpstr>
      <vt:lpstr>PowerPoint Presentation</vt:lpstr>
      <vt:lpstr>Part 1: Wind/T data</vt:lpstr>
      <vt:lpstr>Analysis</vt:lpstr>
      <vt:lpstr>Analysis</vt:lpstr>
      <vt:lpstr>Sample:  Monthly Diurnal Cycle of  Wind Speed</vt:lpstr>
      <vt:lpstr>Part 2: sounding data</vt:lpstr>
      <vt:lpstr>Download the data</vt:lpstr>
      <vt:lpstr>Part 2: read in ‘TTAA’ portion</vt:lpstr>
      <vt:lpstr>Part 2: sounding data: Analysis &amp; Plot </vt:lpstr>
      <vt:lpstr>Part 3 NCEP data</vt:lpstr>
      <vt:lpstr>Decade you need to study</vt:lpstr>
      <vt:lpstr>Part 3_a</vt:lpstr>
      <vt:lpstr>Part 3_b</vt:lpstr>
      <vt:lpstr>Part 3_c</vt:lpstr>
      <vt:lpstr>Part3_d (graduate student only)</vt:lpstr>
      <vt:lpstr>Due day</vt:lpstr>
      <vt:lpstr>Grads</vt:lpstr>
    </vt:vector>
  </TitlesOfParts>
  <Company>BAERI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150 Project</dc:title>
  <dc:creator>Qian Tan</dc:creator>
  <cp:lastModifiedBy>Jeremy Tyler Benik</cp:lastModifiedBy>
  <cp:revision>78</cp:revision>
  <dcterms:created xsi:type="dcterms:W3CDTF">2017-03-01T23:49:55Z</dcterms:created>
  <dcterms:modified xsi:type="dcterms:W3CDTF">2022-03-16T00:19:09Z</dcterms:modified>
</cp:coreProperties>
</file>