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68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73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1"/>
    <p:restoredTop sz="94645"/>
  </p:normalViewPr>
  <p:slideViewPr>
    <p:cSldViewPr snapToGrid="0">
      <p:cViewPr varScale="1">
        <p:scale>
          <a:sx n="138" d="100"/>
          <a:sy n="138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benik/Research_Files/FireFlux2/FireFlux2-main/Data/ROS_Files/w_0_sensitiv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/>
              <a:t>Sensitivity Analysis of W_0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6350">
                <a:solidFill>
                  <a:srgbClr val="00B0F0"/>
                </a:solidFill>
              </a:ln>
              <a:effectLst/>
            </c:spPr>
          </c:marker>
          <c:xVal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Sheet1!$B$2:$B$61</c:f>
              <c:numCache>
                <c:formatCode>General</c:formatCode>
                <c:ptCount val="60"/>
                <c:pt idx="0">
                  <c:v>5.5300000000000002E-2</c:v>
                </c:pt>
                <c:pt idx="1">
                  <c:v>5.9400000000000001E-2</c:v>
                </c:pt>
                <c:pt idx="2">
                  <c:v>6.3399999999999998E-2</c:v>
                </c:pt>
                <c:pt idx="3">
                  <c:v>6.7400000000000002E-2</c:v>
                </c:pt>
                <c:pt idx="4">
                  <c:v>7.1400000000000005E-2</c:v>
                </c:pt>
                <c:pt idx="5">
                  <c:v>7.5399999999999995E-2</c:v>
                </c:pt>
                <c:pt idx="6">
                  <c:v>7.9299999999999995E-2</c:v>
                </c:pt>
                <c:pt idx="7">
                  <c:v>8.3299999999999999E-2</c:v>
                </c:pt>
                <c:pt idx="8">
                  <c:v>8.72E-2</c:v>
                </c:pt>
                <c:pt idx="9">
                  <c:v>9.11E-2</c:v>
                </c:pt>
                <c:pt idx="10">
                  <c:v>9.5000000000000001E-2</c:v>
                </c:pt>
                <c:pt idx="11">
                  <c:v>9.8900000000000002E-2</c:v>
                </c:pt>
                <c:pt idx="12">
                  <c:v>0.1028</c:v>
                </c:pt>
                <c:pt idx="13">
                  <c:v>0.1067</c:v>
                </c:pt>
                <c:pt idx="14">
                  <c:v>0.1105</c:v>
                </c:pt>
                <c:pt idx="15">
                  <c:v>0.1144</c:v>
                </c:pt>
                <c:pt idx="16">
                  <c:v>0.1182</c:v>
                </c:pt>
                <c:pt idx="17">
                  <c:v>0.1221</c:v>
                </c:pt>
                <c:pt idx="18">
                  <c:v>0.12590000000000001</c:v>
                </c:pt>
                <c:pt idx="19">
                  <c:v>0.12970000000000001</c:v>
                </c:pt>
                <c:pt idx="20">
                  <c:v>0.13350000000000001</c:v>
                </c:pt>
                <c:pt idx="21">
                  <c:v>0.13730000000000001</c:v>
                </c:pt>
                <c:pt idx="22">
                  <c:v>0.1411</c:v>
                </c:pt>
                <c:pt idx="23">
                  <c:v>0.1449</c:v>
                </c:pt>
                <c:pt idx="24">
                  <c:v>0.1487</c:v>
                </c:pt>
                <c:pt idx="25">
                  <c:v>0.1525</c:v>
                </c:pt>
                <c:pt idx="26">
                  <c:v>0.15629999999999999</c:v>
                </c:pt>
                <c:pt idx="27">
                  <c:v>0.16009999999999999</c:v>
                </c:pt>
                <c:pt idx="28">
                  <c:v>0.1638</c:v>
                </c:pt>
                <c:pt idx="29">
                  <c:v>0.1676</c:v>
                </c:pt>
                <c:pt idx="30">
                  <c:v>0.17130000000000001</c:v>
                </c:pt>
                <c:pt idx="31">
                  <c:v>0.17510000000000001</c:v>
                </c:pt>
                <c:pt idx="32">
                  <c:v>0.17879999999999999</c:v>
                </c:pt>
                <c:pt idx="33">
                  <c:v>0.18260000000000001</c:v>
                </c:pt>
                <c:pt idx="34">
                  <c:v>0.18629999999999999</c:v>
                </c:pt>
                <c:pt idx="35">
                  <c:v>0.19009999999999999</c:v>
                </c:pt>
                <c:pt idx="36">
                  <c:v>0.1938</c:v>
                </c:pt>
                <c:pt idx="37">
                  <c:v>0.19750000000000001</c:v>
                </c:pt>
                <c:pt idx="38">
                  <c:v>0.20130000000000001</c:v>
                </c:pt>
                <c:pt idx="39">
                  <c:v>0.20499999999999999</c:v>
                </c:pt>
                <c:pt idx="40">
                  <c:v>0.2087</c:v>
                </c:pt>
                <c:pt idx="41">
                  <c:v>0.21240000000000001</c:v>
                </c:pt>
                <c:pt idx="42">
                  <c:v>0.21609999999999999</c:v>
                </c:pt>
                <c:pt idx="43">
                  <c:v>0.21990000000000001</c:v>
                </c:pt>
                <c:pt idx="44">
                  <c:v>0.22359999999999999</c:v>
                </c:pt>
                <c:pt idx="45">
                  <c:v>0.2273</c:v>
                </c:pt>
                <c:pt idx="46">
                  <c:v>0.23100000000000001</c:v>
                </c:pt>
                <c:pt idx="47">
                  <c:v>0.23469999999999999</c:v>
                </c:pt>
                <c:pt idx="48">
                  <c:v>0.2384</c:v>
                </c:pt>
                <c:pt idx="49">
                  <c:v>0.24210000000000001</c:v>
                </c:pt>
                <c:pt idx="50">
                  <c:v>0.24210000000000001</c:v>
                </c:pt>
                <c:pt idx="51">
                  <c:v>0.24210000000000001</c:v>
                </c:pt>
                <c:pt idx="52">
                  <c:v>0.24210000000000001</c:v>
                </c:pt>
                <c:pt idx="53">
                  <c:v>0.24210000000000001</c:v>
                </c:pt>
                <c:pt idx="54">
                  <c:v>0.24210000000000001</c:v>
                </c:pt>
                <c:pt idx="55">
                  <c:v>0.24210000000000001</c:v>
                </c:pt>
                <c:pt idx="56">
                  <c:v>0.24210000000000001</c:v>
                </c:pt>
                <c:pt idx="57">
                  <c:v>0.24210000000000001</c:v>
                </c:pt>
                <c:pt idx="58">
                  <c:v>0.24210000000000001</c:v>
                </c:pt>
                <c:pt idx="59">
                  <c:v>0.24210000000000001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E1-4B42-9D6A-E555A8521A86}"/>
            </c:ext>
          </c:extLst>
        </c:ser>
        <c:ser>
          <c:idx val="1"/>
          <c:order val="1"/>
          <c:tx>
            <c:v>R_c</c:v>
          </c:tx>
          <c:spPr>
            <a:ln w="2540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635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Sheet1!$E$2:$E$61</c:f>
              <c:numCache>
                <c:formatCode>General</c:formatCode>
                <c:ptCount val="60"/>
                <c:pt idx="0">
                  <c:v>3.5999999999999999E-3</c:v>
                </c:pt>
                <c:pt idx="1">
                  <c:v>7.1000000000000004E-3</c:v>
                </c:pt>
                <c:pt idx="2">
                  <c:v>1.0699999999999999E-2</c:v>
                </c:pt>
                <c:pt idx="3">
                  <c:v>1.43E-2</c:v>
                </c:pt>
                <c:pt idx="4">
                  <c:v>1.7899999999999999E-2</c:v>
                </c:pt>
                <c:pt idx="5">
                  <c:v>2.1499999999999998E-2</c:v>
                </c:pt>
                <c:pt idx="6">
                  <c:v>2.5000000000000001E-2</c:v>
                </c:pt>
                <c:pt idx="7">
                  <c:v>2.86E-2</c:v>
                </c:pt>
                <c:pt idx="8">
                  <c:v>3.2199999999999999E-2</c:v>
                </c:pt>
                <c:pt idx="9">
                  <c:v>3.5799999999999998E-2</c:v>
                </c:pt>
                <c:pt idx="10">
                  <c:v>3.9300000000000002E-2</c:v>
                </c:pt>
                <c:pt idx="11">
                  <c:v>4.2900000000000001E-2</c:v>
                </c:pt>
                <c:pt idx="12">
                  <c:v>4.65E-2</c:v>
                </c:pt>
                <c:pt idx="13">
                  <c:v>5.0099999999999999E-2</c:v>
                </c:pt>
                <c:pt idx="14">
                  <c:v>5.3600000000000002E-2</c:v>
                </c:pt>
                <c:pt idx="15">
                  <c:v>5.7200000000000001E-2</c:v>
                </c:pt>
                <c:pt idx="16">
                  <c:v>6.08E-2</c:v>
                </c:pt>
                <c:pt idx="17">
                  <c:v>6.4399999999999999E-2</c:v>
                </c:pt>
                <c:pt idx="18">
                  <c:v>6.7900000000000002E-2</c:v>
                </c:pt>
                <c:pt idx="19">
                  <c:v>7.1499999999999994E-2</c:v>
                </c:pt>
                <c:pt idx="20">
                  <c:v>7.51E-2</c:v>
                </c:pt>
                <c:pt idx="21">
                  <c:v>7.8700000000000006E-2</c:v>
                </c:pt>
                <c:pt idx="22">
                  <c:v>8.2299999999999998E-2</c:v>
                </c:pt>
                <c:pt idx="23">
                  <c:v>8.5800000000000001E-2</c:v>
                </c:pt>
                <c:pt idx="24">
                  <c:v>8.9399999999999993E-2</c:v>
                </c:pt>
                <c:pt idx="25">
                  <c:v>9.2999999999999999E-2</c:v>
                </c:pt>
                <c:pt idx="26">
                  <c:v>9.6600000000000005E-2</c:v>
                </c:pt>
                <c:pt idx="27">
                  <c:v>0.10009999999999999</c:v>
                </c:pt>
                <c:pt idx="28">
                  <c:v>0.1037</c:v>
                </c:pt>
                <c:pt idx="29">
                  <c:v>0.10730000000000001</c:v>
                </c:pt>
                <c:pt idx="30">
                  <c:v>0.1109</c:v>
                </c:pt>
                <c:pt idx="31">
                  <c:v>0.1144</c:v>
                </c:pt>
                <c:pt idx="32">
                  <c:v>0.11799999999999999</c:v>
                </c:pt>
                <c:pt idx="33">
                  <c:v>0.1216</c:v>
                </c:pt>
                <c:pt idx="34">
                  <c:v>0.12520000000000001</c:v>
                </c:pt>
                <c:pt idx="35">
                  <c:v>0.1288</c:v>
                </c:pt>
                <c:pt idx="36">
                  <c:v>0.1323</c:v>
                </c:pt>
                <c:pt idx="37">
                  <c:v>0.13589999999999999</c:v>
                </c:pt>
                <c:pt idx="38">
                  <c:v>0.13950000000000001</c:v>
                </c:pt>
                <c:pt idx="39">
                  <c:v>0.1431</c:v>
                </c:pt>
                <c:pt idx="40">
                  <c:v>0.14660000000000001</c:v>
                </c:pt>
                <c:pt idx="41">
                  <c:v>0.1502</c:v>
                </c:pt>
                <c:pt idx="42">
                  <c:v>0.15379999999999999</c:v>
                </c:pt>
                <c:pt idx="43">
                  <c:v>0.15740000000000001</c:v>
                </c:pt>
                <c:pt idx="44">
                  <c:v>0.16089999999999999</c:v>
                </c:pt>
                <c:pt idx="45">
                  <c:v>0.16450000000000001</c:v>
                </c:pt>
                <c:pt idx="46">
                  <c:v>0.1681</c:v>
                </c:pt>
                <c:pt idx="47">
                  <c:v>0.17169999999999999</c:v>
                </c:pt>
                <c:pt idx="48">
                  <c:v>0.17530000000000001</c:v>
                </c:pt>
                <c:pt idx="49">
                  <c:v>0.17879999999999999</c:v>
                </c:pt>
                <c:pt idx="50">
                  <c:v>0.17879999999999999</c:v>
                </c:pt>
                <c:pt idx="51">
                  <c:v>0.17879999999999999</c:v>
                </c:pt>
                <c:pt idx="52">
                  <c:v>0.17879999999999999</c:v>
                </c:pt>
                <c:pt idx="53">
                  <c:v>0.17879999999999999</c:v>
                </c:pt>
                <c:pt idx="54">
                  <c:v>0.17879999999999999</c:v>
                </c:pt>
                <c:pt idx="55">
                  <c:v>0.17879999999999999</c:v>
                </c:pt>
                <c:pt idx="56">
                  <c:v>0.17879999999999999</c:v>
                </c:pt>
                <c:pt idx="57">
                  <c:v>0.17879999999999999</c:v>
                </c:pt>
                <c:pt idx="58">
                  <c:v>0.17879999999999999</c:v>
                </c:pt>
                <c:pt idx="59">
                  <c:v>0.17879999999999999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E1-4B42-9D6A-E555A8521A86}"/>
            </c:ext>
          </c:extLst>
        </c:ser>
        <c:ser>
          <c:idx val="2"/>
          <c:order val="2"/>
          <c:tx>
            <c:v>R_f</c:v>
          </c:tx>
          <c:spPr>
            <a:ln w="2540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Sheet1!$D$2:$D$61</c:f>
              <c:numCache>
                <c:formatCode>General</c:formatCode>
                <c:ptCount val="60"/>
                <c:pt idx="0">
                  <c:v>8.8999999999999999E-3</c:v>
                </c:pt>
                <c:pt idx="1">
                  <c:v>9.4000000000000004E-3</c:v>
                </c:pt>
                <c:pt idx="2">
                  <c:v>9.7999999999999997E-3</c:v>
                </c:pt>
                <c:pt idx="3">
                  <c:v>1.03E-2</c:v>
                </c:pt>
                <c:pt idx="4">
                  <c:v>1.0699999999999999E-2</c:v>
                </c:pt>
                <c:pt idx="5">
                  <c:v>1.11E-2</c:v>
                </c:pt>
                <c:pt idx="6">
                  <c:v>1.14E-2</c:v>
                </c:pt>
                <c:pt idx="7">
                  <c:v>1.18E-2</c:v>
                </c:pt>
                <c:pt idx="8">
                  <c:v>1.2200000000000001E-2</c:v>
                </c:pt>
                <c:pt idx="9">
                  <c:v>1.2500000000000001E-2</c:v>
                </c:pt>
                <c:pt idx="10">
                  <c:v>1.2800000000000001E-2</c:v>
                </c:pt>
                <c:pt idx="11">
                  <c:v>1.3100000000000001E-2</c:v>
                </c:pt>
                <c:pt idx="12">
                  <c:v>1.34E-2</c:v>
                </c:pt>
                <c:pt idx="13">
                  <c:v>1.37E-2</c:v>
                </c:pt>
                <c:pt idx="14">
                  <c:v>1.4E-2</c:v>
                </c:pt>
                <c:pt idx="15">
                  <c:v>1.43E-2</c:v>
                </c:pt>
                <c:pt idx="16">
                  <c:v>1.46E-2</c:v>
                </c:pt>
                <c:pt idx="17">
                  <c:v>1.4800000000000001E-2</c:v>
                </c:pt>
                <c:pt idx="18">
                  <c:v>1.5100000000000001E-2</c:v>
                </c:pt>
                <c:pt idx="19">
                  <c:v>1.5299999999999999E-2</c:v>
                </c:pt>
                <c:pt idx="20">
                  <c:v>1.5599999999999999E-2</c:v>
                </c:pt>
                <c:pt idx="21">
                  <c:v>1.5800000000000002E-2</c:v>
                </c:pt>
                <c:pt idx="22">
                  <c:v>1.6E-2</c:v>
                </c:pt>
                <c:pt idx="23">
                  <c:v>1.6199999999999999E-2</c:v>
                </c:pt>
                <c:pt idx="24">
                  <c:v>1.6500000000000001E-2</c:v>
                </c:pt>
                <c:pt idx="25">
                  <c:v>1.67E-2</c:v>
                </c:pt>
                <c:pt idx="26">
                  <c:v>1.6899999999999998E-2</c:v>
                </c:pt>
                <c:pt idx="27">
                  <c:v>1.7100000000000001E-2</c:v>
                </c:pt>
                <c:pt idx="28">
                  <c:v>1.72E-2</c:v>
                </c:pt>
                <c:pt idx="29">
                  <c:v>1.7399999999999999E-2</c:v>
                </c:pt>
                <c:pt idx="30">
                  <c:v>1.7600000000000001E-2</c:v>
                </c:pt>
                <c:pt idx="31">
                  <c:v>1.78E-2</c:v>
                </c:pt>
                <c:pt idx="32">
                  <c:v>1.7999999999999999E-2</c:v>
                </c:pt>
                <c:pt idx="33">
                  <c:v>1.8100000000000002E-2</c:v>
                </c:pt>
                <c:pt idx="34">
                  <c:v>1.83E-2</c:v>
                </c:pt>
                <c:pt idx="35">
                  <c:v>1.8499999999999999E-2</c:v>
                </c:pt>
                <c:pt idx="36">
                  <c:v>1.8599999999999998E-2</c:v>
                </c:pt>
                <c:pt idx="37">
                  <c:v>1.8800000000000001E-2</c:v>
                </c:pt>
                <c:pt idx="38">
                  <c:v>1.89E-2</c:v>
                </c:pt>
                <c:pt idx="39">
                  <c:v>1.9099999999999999E-2</c:v>
                </c:pt>
                <c:pt idx="40">
                  <c:v>1.9199999999999998E-2</c:v>
                </c:pt>
                <c:pt idx="41">
                  <c:v>1.9400000000000001E-2</c:v>
                </c:pt>
                <c:pt idx="42">
                  <c:v>1.95E-2</c:v>
                </c:pt>
                <c:pt idx="43">
                  <c:v>1.9599999999999999E-2</c:v>
                </c:pt>
                <c:pt idx="44">
                  <c:v>1.9800000000000002E-2</c:v>
                </c:pt>
                <c:pt idx="45">
                  <c:v>1.9900000000000001E-2</c:v>
                </c:pt>
                <c:pt idx="46">
                  <c:v>0.02</c:v>
                </c:pt>
                <c:pt idx="47">
                  <c:v>2.01E-2</c:v>
                </c:pt>
                <c:pt idx="48">
                  <c:v>2.0299999999999999E-2</c:v>
                </c:pt>
                <c:pt idx="49">
                  <c:v>2.0400000000000001E-2</c:v>
                </c:pt>
                <c:pt idx="50">
                  <c:v>2.0400000000000001E-2</c:v>
                </c:pt>
                <c:pt idx="51">
                  <c:v>2.0400000000000001E-2</c:v>
                </c:pt>
                <c:pt idx="52">
                  <c:v>2.0400000000000001E-2</c:v>
                </c:pt>
                <c:pt idx="53">
                  <c:v>2.0400000000000001E-2</c:v>
                </c:pt>
                <c:pt idx="54">
                  <c:v>2.0400000000000001E-2</c:v>
                </c:pt>
                <c:pt idx="55">
                  <c:v>2.0400000000000001E-2</c:v>
                </c:pt>
                <c:pt idx="56">
                  <c:v>2.0400000000000001E-2</c:v>
                </c:pt>
                <c:pt idx="57">
                  <c:v>2.0400000000000001E-2</c:v>
                </c:pt>
                <c:pt idx="58">
                  <c:v>2.0400000000000001E-2</c:v>
                </c:pt>
                <c:pt idx="59">
                  <c:v>2.0400000000000001E-2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E1-4B42-9D6A-E555A8521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039280"/>
        <c:axId val="489040960"/>
      </c:scatterChart>
      <c:valAx>
        <c:axId val="48903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1"/>
                  <a:t>W_0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9040960"/>
        <c:crosses val="autoZero"/>
        <c:crossBetween val="midCat"/>
      </c:valAx>
      <c:valAx>
        <c:axId val="48904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1"/>
                  <a:t>Rate of Spread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9039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52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1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1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8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598D-20C2-7744-B8B6-B7B72F6667AE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2CAB-EF99-FAE2-E4D0-860890827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LLNL Presentation</a:t>
            </a:r>
            <a:br>
              <a:rPr lang="en-US" dirty="0"/>
            </a:br>
            <a:r>
              <a:rPr lang="en-US" dirty="0"/>
              <a:t>09/09/2022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47663-BCDF-96F6-EF1D-7DF4E47BD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1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8380-2F72-A6D6-2FE6-CBB4FCAB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Balbi</a:t>
            </a:r>
            <a:r>
              <a:rPr lang="en-US" dirty="0"/>
              <a:t> w_0 sensitivity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B11C686-AE42-F3A3-6B73-D4761ADC3744}"/>
              </a:ext>
            </a:extLst>
          </p:cNvPr>
          <p:cNvGraphicFramePr>
            <a:graphicFrameLocks noGrp="1"/>
          </p:cNvGraphicFramePr>
          <p:nvPr/>
        </p:nvGraphicFramePr>
        <p:xfrm>
          <a:off x="2662061" y="1818290"/>
          <a:ext cx="6867877" cy="4889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379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E28B-8A0B-E770-6D1A-564ECB7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ff2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D24F-4938-136A-9448-A2644856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on Cheyenne, I’m running the final FF2 simulation	</a:t>
            </a:r>
          </a:p>
          <a:p>
            <a:pPr lvl="1"/>
            <a:r>
              <a:rPr lang="en-US" dirty="0"/>
              <a:t>Over the past few months, tests have been run on a modified version of the FF2 simulation to match initial conditions between the simulation and observations</a:t>
            </a:r>
          </a:p>
          <a:p>
            <a:pPr lvl="1"/>
            <a:r>
              <a:rPr lang="en-US" dirty="0"/>
              <a:t>Since this run is at 5m, it takes much longer to run, so the run is currently being done on Cheyenne at: /glade/scratch/</a:t>
            </a:r>
            <a:r>
              <a:rPr lang="en-US" dirty="0" err="1"/>
              <a:t>jbenik</a:t>
            </a:r>
            <a:r>
              <a:rPr lang="en-US" dirty="0"/>
              <a:t>/FF2_Final_Sim_09_08_22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3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80F-DD94-5394-807C-4ACFFA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B9AF-A685-B7A6-19DD-1E22F220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report on pressure sensors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Create a cross section of the winds to see how much the upper level winds are impacting the wind speeds </a:t>
            </a:r>
            <a:r>
              <a:rPr lang="en-US"/>
              <a:t>with the many waves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80C4-8271-364E-D1A2-AA2FC144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8C09-6125-8DAB-2DC1-087C25A25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Adding SODAR Data to the sounding</a:t>
            </a:r>
          </a:p>
          <a:p>
            <a:pPr lvl="1"/>
            <a:r>
              <a:rPr lang="en-US" dirty="0"/>
              <a:t>New simulation with SODAR data</a:t>
            </a:r>
          </a:p>
          <a:p>
            <a:pPr lvl="1"/>
            <a:r>
              <a:rPr lang="en-US" dirty="0"/>
              <a:t>Smoothing out the SODAR data</a:t>
            </a:r>
          </a:p>
          <a:p>
            <a:pPr lvl="1"/>
            <a:r>
              <a:rPr lang="en-US" dirty="0"/>
              <a:t>New simulation with smoothed out SODAR data</a:t>
            </a:r>
          </a:p>
          <a:p>
            <a:pPr lvl="1"/>
            <a:r>
              <a:rPr lang="en-US" dirty="0" err="1"/>
              <a:t>Balbi</a:t>
            </a:r>
            <a:r>
              <a:rPr lang="en-US" dirty="0"/>
              <a:t> ignition width sensitivity analysis</a:t>
            </a:r>
          </a:p>
          <a:p>
            <a:pPr lvl="1"/>
            <a:r>
              <a:rPr lang="en-US" dirty="0"/>
              <a:t>Final FF2 simulation</a:t>
            </a:r>
          </a:p>
          <a:p>
            <a:pPr lvl="1"/>
            <a:r>
              <a:rPr lang="en-US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205259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460F-5CFD-A084-7F14-A1B5A3CE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3" y="764373"/>
            <a:ext cx="9597887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0A10-D254-BD04-B389-F6F9001A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SODAR data to the sounding, I created a plot of the potential temperature and mixing ratio from 20m to 260m</a:t>
            </a:r>
          </a:p>
          <a:p>
            <a:r>
              <a:rPr lang="en-US" dirty="0"/>
              <a:t>With this plot I linearly fit the missing values</a:t>
            </a:r>
          </a:p>
          <a:p>
            <a:r>
              <a:rPr lang="en-US" dirty="0"/>
              <a:t>With these values, I input them into the </a:t>
            </a:r>
            <a:r>
              <a:rPr lang="en-US" dirty="0" err="1"/>
              <a:t>input_sounding</a:t>
            </a:r>
            <a:r>
              <a:rPr lang="en-US" dirty="0"/>
              <a:t> file</a:t>
            </a:r>
          </a:p>
          <a:p>
            <a:r>
              <a:rPr lang="en-US" dirty="0"/>
              <a:t>To decrease the upper level wind speeds, I decreased the upper level winds by 1m/s (accounting for direction)</a:t>
            </a:r>
          </a:p>
          <a:p>
            <a:r>
              <a:rPr lang="en-US" dirty="0"/>
              <a:t>I used </a:t>
            </a:r>
            <a:r>
              <a:rPr lang="en-US" dirty="0" err="1"/>
              <a:t>matlab</a:t>
            </a:r>
            <a:r>
              <a:rPr lang="en-US" dirty="0"/>
              <a:t> for this process as zooming in graphs is much easier on that platform</a:t>
            </a:r>
          </a:p>
        </p:txBody>
      </p:sp>
    </p:spTree>
    <p:extLst>
      <p:ext uri="{BB962C8B-B14F-4D97-AF65-F5344CB8AC3E}">
        <p14:creationId xmlns:p14="http://schemas.microsoft.com/office/powerpoint/2010/main" val="3129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98111-A6DE-30F7-A0A4-ADE3B5503F5F}"/>
              </a:ext>
            </a:extLst>
          </p:cNvPr>
          <p:cNvSpPr/>
          <p:nvPr/>
        </p:nvSpPr>
        <p:spPr>
          <a:xfrm>
            <a:off x="3122063" y="2057401"/>
            <a:ext cx="5947873" cy="4377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2D321-B5D0-CA7B-53AE-71B6B35A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67" y="764373"/>
            <a:ext cx="10728533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B1467-8758-638D-B592-8396A6FF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63" y="2310712"/>
            <a:ext cx="585450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70004F-8EE9-8081-BD0F-0BEE598949EC}"/>
              </a:ext>
            </a:extLst>
          </p:cNvPr>
          <p:cNvSpPr/>
          <p:nvPr/>
        </p:nvSpPr>
        <p:spPr>
          <a:xfrm>
            <a:off x="345689" y="2788442"/>
            <a:ext cx="9730832" cy="4069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E38B-F189-9245-2B2A-00768FFF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sim with SODAR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EC173-DF7E-6882-6B7C-2B4DCEAF8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88" y="2788443"/>
            <a:ext cx="4838219" cy="402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422E9-C69D-0AD7-E87E-7B0EF7DD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07" y="2788443"/>
            <a:ext cx="4892613" cy="40695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8886-C88A-3893-A33D-59081CAB4393}"/>
              </a:ext>
            </a:extLst>
          </p:cNvPr>
          <p:cNvSpPr/>
          <p:nvPr/>
        </p:nvSpPr>
        <p:spPr>
          <a:xfrm>
            <a:off x="7691173" y="5468983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E26B3-1304-DE56-3257-7E11FEFC5D06}"/>
              </a:ext>
            </a:extLst>
          </p:cNvPr>
          <p:cNvSpPr/>
          <p:nvPr/>
        </p:nvSpPr>
        <p:spPr>
          <a:xfrm>
            <a:off x="7691173" y="2788440"/>
            <a:ext cx="992777" cy="117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0C6102-AD81-7B42-83AF-704679D0507F}"/>
              </a:ext>
            </a:extLst>
          </p:cNvPr>
          <p:cNvSpPr/>
          <p:nvPr/>
        </p:nvSpPr>
        <p:spPr>
          <a:xfrm>
            <a:off x="7691173" y="4130890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2D9F-C496-43EA-706A-26D1E93B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out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C8AB-0C69-4369-EEED-39D02921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input_sounding</a:t>
            </a:r>
            <a:r>
              <a:rPr lang="en-US" dirty="0"/>
              <a:t>, the SODAR data had a few rough spots where the wind speeds changed rapidly with height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30601-0D67-61AB-F2B6-24F536F1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54" y="3227942"/>
            <a:ext cx="6995946" cy="36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65EBCE-A944-EA3E-694A-02261291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657"/>
            <a:ext cx="5089793" cy="38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75F-FCD7-863B-D331-153AC34E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4422-BE05-0AB6-6244-01C9C630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new smoothed out SODAR data, I ran another simulation and this simulation is by far the best simulation we currently have</a:t>
            </a:r>
          </a:p>
          <a:p>
            <a:r>
              <a:rPr lang="en-US" dirty="0"/>
              <a:t>We noticed 600 seconds into the simulation may be a point to start the run, so the </a:t>
            </a:r>
            <a:r>
              <a:rPr lang="en-US" dirty="0" err="1"/>
              <a:t>namelist.input</a:t>
            </a:r>
            <a:r>
              <a:rPr lang="en-US" dirty="0"/>
              <a:t> was adjusted (along with the ignition times) to change the initialization to 600 seconds instead of 1200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721-75F0-A13D-A45E-01087B4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501" y="764373"/>
            <a:ext cx="10525699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DAE8DA7-879A-EBAA-D42C-AD9FA143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0" y="2203372"/>
            <a:ext cx="5585554" cy="4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4A63CFE-E691-3302-29FD-FA43F328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48" y="2203373"/>
            <a:ext cx="5593095" cy="4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A676-8BE1-F427-69F3-69107329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Balbi</a:t>
            </a:r>
            <a:r>
              <a:rPr lang="en-US" dirty="0"/>
              <a:t> w_0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2E4F-7415-EB9E-DF13-0AAB4E6E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through the code and meeting with John and Dr. Kochanski, the w_0 can not be omitted and assumed to be 50</a:t>
            </a:r>
          </a:p>
          <a:p>
            <a:r>
              <a:rPr lang="en-US" dirty="0"/>
              <a:t>This mainly applies to ideal simulations with a small ignition line in the beginning as larger fires will likely have too large of an ignition line</a:t>
            </a:r>
          </a:p>
          <a:p>
            <a:r>
              <a:rPr lang="en-US" dirty="0"/>
              <a:t>The graph shows there’s a linear fit for w_0 which comes as a surprise since there is an exponential in the </a:t>
            </a:r>
            <a:r>
              <a:rPr lang="en-US" dirty="0" err="1"/>
              <a:t>r_c</a:t>
            </a:r>
            <a:r>
              <a:rPr lang="en-US" dirty="0"/>
              <a:t> equation</a:t>
            </a:r>
          </a:p>
          <a:p>
            <a:r>
              <a:rPr lang="en-US" dirty="0"/>
              <a:t>Testing was done on the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balbi</a:t>
            </a:r>
            <a:r>
              <a:rPr lang="en-US" dirty="0"/>
              <a:t> code (2021 update) with varying w_0 to see how much it change the ROS</a:t>
            </a:r>
          </a:p>
        </p:txBody>
      </p:sp>
    </p:spTree>
    <p:extLst>
      <p:ext uri="{BB962C8B-B14F-4D97-AF65-F5344CB8AC3E}">
        <p14:creationId xmlns:p14="http://schemas.microsoft.com/office/powerpoint/2010/main" val="7148589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358</TotalTime>
  <Words>506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Vapor Trail</vt:lpstr>
      <vt:lpstr>LLNL Presentation 09/09/2022</vt:lpstr>
      <vt:lpstr>outline</vt:lpstr>
      <vt:lpstr>Adding sodar data to sounding</vt:lpstr>
      <vt:lpstr>Adding sodar data to sounding</vt:lpstr>
      <vt:lpstr>New sim with SODAR data</vt:lpstr>
      <vt:lpstr>Smoothing out sodar data</vt:lpstr>
      <vt:lpstr>Simulation with modified sodar data</vt:lpstr>
      <vt:lpstr>Simulation with modified sodar data</vt:lpstr>
      <vt:lpstr>Balbi w_0 sensitivity</vt:lpstr>
      <vt:lpstr>Balbi w_0 sensitivity</vt:lpstr>
      <vt:lpstr>Final ff2 simulation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LLNL Presentation 08/19/2022</dc:title>
  <dc:creator>Jeremy Tyler Benik</dc:creator>
  <cp:lastModifiedBy>Jeremy Tyler Benik</cp:lastModifiedBy>
  <cp:revision>15</cp:revision>
  <dcterms:created xsi:type="dcterms:W3CDTF">2022-08-19T01:20:08Z</dcterms:created>
  <dcterms:modified xsi:type="dcterms:W3CDTF">2022-09-09T20:35:54Z</dcterms:modified>
</cp:coreProperties>
</file>