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76"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7"/>
    <p:restoredTop sz="94536"/>
  </p:normalViewPr>
  <p:slideViewPr>
    <p:cSldViewPr snapToGrid="0">
      <p:cViewPr varScale="1">
        <p:scale>
          <a:sx n="152" d="100"/>
          <a:sy n="152" d="100"/>
        </p:scale>
        <p:origin x="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D173B7-7D53-EC4F-BC6E-51CB49C43845}" type="datetimeFigureOut">
              <a:rPr lang="en-US" smtClean="0"/>
              <a:t>9/18/22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53875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37506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06858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58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98723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63652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247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269394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D173B7-7D53-EC4F-BC6E-51CB49C43845}" type="datetimeFigureOut">
              <a:rPr lang="en-US" smtClean="0"/>
              <a:t>9/18/22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87653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72940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9/18/22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67027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11926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173B7-7D53-EC4F-BC6E-51CB49C43845}" type="datetimeFigureOut">
              <a:rPr lang="en-US" smtClean="0"/>
              <a:t>9/18/22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05882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173B7-7D53-EC4F-BC6E-51CB49C43845}" type="datetimeFigureOut">
              <a:rPr lang="en-US" smtClean="0"/>
              <a:t>9/18/22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465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173B7-7D53-EC4F-BC6E-51CB49C43845}" type="datetimeFigureOut">
              <a:rPr lang="en-US" smtClean="0"/>
              <a:t>9/18/22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0706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16027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842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D173B7-7D53-EC4F-BC6E-51CB49C43845}" type="datetimeFigureOut">
              <a:rPr lang="en-US" smtClean="0"/>
              <a:t>9/18/22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A33C7D-0D52-B142-9A6D-1326AE1C9C50}" type="slidenum">
              <a:rPr lang="en-US" smtClean="0"/>
              <a:t>‹#›</a:t>
            </a:fld>
            <a:endParaRPr lang="en-US"/>
          </a:p>
        </p:txBody>
      </p:sp>
    </p:spTree>
    <p:extLst>
      <p:ext uri="{BB962C8B-B14F-4D97-AF65-F5344CB8AC3E}">
        <p14:creationId xmlns:p14="http://schemas.microsoft.com/office/powerpoint/2010/main" val="1160122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9217-4435-53F8-4FAC-348169831050}"/>
              </a:ext>
            </a:extLst>
          </p:cNvPr>
          <p:cNvSpPr>
            <a:spLocks noGrp="1"/>
          </p:cNvSpPr>
          <p:nvPr>
            <p:ph type="ctrTitle"/>
          </p:nvPr>
        </p:nvSpPr>
        <p:spPr/>
        <p:txBody>
          <a:bodyPr>
            <a:normAutofit fontScale="90000"/>
          </a:bodyPr>
          <a:lstStyle/>
          <a:p>
            <a:r>
              <a:rPr lang="en-US" sz="3200" dirty="0"/>
              <a:t>Extension of the </a:t>
            </a:r>
            <a:r>
              <a:rPr lang="en-US" sz="3200" dirty="0" err="1"/>
              <a:t>Balbi</a:t>
            </a:r>
            <a:r>
              <a:rPr lang="en-US" sz="3200" dirty="0"/>
              <a:t> fire spread model to include the field scale conditions of shrubland fires </a:t>
            </a:r>
            <a:br>
              <a:rPr lang="en-US" sz="3200" dirty="0"/>
            </a:br>
            <a:endParaRPr lang="en-US" sz="3200" dirty="0"/>
          </a:p>
        </p:txBody>
      </p:sp>
      <p:sp>
        <p:nvSpPr>
          <p:cNvPr id="3" name="Subtitle 2">
            <a:extLst>
              <a:ext uri="{FF2B5EF4-FFF2-40B4-BE49-F238E27FC236}">
                <a16:creationId xmlns:a16="http://schemas.microsoft.com/office/drawing/2014/main" id="{B5C7DA0C-A772-F550-9EEC-2F45E96109D4}"/>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323452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FB9C-F23A-5214-A4A8-B793DB83B5D4}"/>
              </a:ext>
            </a:extLst>
          </p:cNvPr>
          <p:cNvSpPr>
            <a:spLocks noGrp="1"/>
          </p:cNvSpPr>
          <p:nvPr>
            <p:ph type="title"/>
          </p:nvPr>
        </p:nvSpPr>
        <p:spPr/>
        <p:txBody>
          <a:bodyPr/>
          <a:lstStyle/>
          <a:p>
            <a:r>
              <a:rPr lang="en-US" dirty="0"/>
              <a:t>Testing the model</a:t>
            </a:r>
          </a:p>
        </p:txBody>
      </p:sp>
      <p:sp>
        <p:nvSpPr>
          <p:cNvPr id="3" name="Content Placeholder 2">
            <a:extLst>
              <a:ext uri="{FF2B5EF4-FFF2-40B4-BE49-F238E27FC236}">
                <a16:creationId xmlns:a16="http://schemas.microsoft.com/office/drawing/2014/main" id="{5DECAFC4-9780-579A-6C60-D0DD59046D08}"/>
              </a:ext>
            </a:extLst>
          </p:cNvPr>
          <p:cNvSpPr>
            <a:spLocks noGrp="1"/>
          </p:cNvSpPr>
          <p:nvPr>
            <p:ph idx="1"/>
          </p:nvPr>
        </p:nvSpPr>
        <p:spPr/>
        <p:txBody>
          <a:bodyPr/>
          <a:lstStyle/>
          <a:p>
            <a:r>
              <a:rPr lang="en-US" dirty="0"/>
              <a:t>To benchmark the data, the model was compared to other models using the same dataset</a:t>
            </a:r>
          </a:p>
          <a:p>
            <a:r>
              <a:rPr lang="en-US" dirty="0"/>
              <a:t>Some of these models are old </a:t>
            </a:r>
            <a:r>
              <a:rPr lang="en-US" dirty="0" err="1"/>
              <a:t>balbi</a:t>
            </a:r>
            <a:r>
              <a:rPr lang="en-US" dirty="0"/>
              <a:t> models and the Anderson model</a:t>
            </a:r>
          </a:p>
        </p:txBody>
      </p:sp>
    </p:spTree>
    <p:extLst>
      <p:ext uri="{BB962C8B-B14F-4D97-AF65-F5344CB8AC3E}">
        <p14:creationId xmlns:p14="http://schemas.microsoft.com/office/powerpoint/2010/main" val="165690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730C-D9E8-7B1D-BFC1-FC1949ADCB5E}"/>
              </a:ext>
            </a:extLst>
          </p:cNvPr>
          <p:cNvSpPr>
            <a:spLocks noGrp="1"/>
          </p:cNvSpPr>
          <p:nvPr>
            <p:ph type="title"/>
          </p:nvPr>
        </p:nvSpPr>
        <p:spPr/>
        <p:txBody>
          <a:bodyPr/>
          <a:lstStyle/>
          <a:p>
            <a:r>
              <a:rPr lang="en-US" dirty="0"/>
              <a:t>Numerical results</a:t>
            </a:r>
          </a:p>
        </p:txBody>
      </p:sp>
      <p:sp>
        <p:nvSpPr>
          <p:cNvPr id="3" name="Content Placeholder 2">
            <a:extLst>
              <a:ext uri="{FF2B5EF4-FFF2-40B4-BE49-F238E27FC236}">
                <a16:creationId xmlns:a16="http://schemas.microsoft.com/office/drawing/2014/main" id="{1C30D56A-588D-511E-0AEE-A5D53FCC8692}"/>
              </a:ext>
            </a:extLst>
          </p:cNvPr>
          <p:cNvSpPr>
            <a:spLocks noGrp="1"/>
          </p:cNvSpPr>
          <p:nvPr>
            <p:ph idx="1"/>
          </p:nvPr>
        </p:nvSpPr>
        <p:spPr/>
        <p:txBody>
          <a:bodyPr/>
          <a:lstStyle/>
          <a:p>
            <a:r>
              <a:rPr lang="en-US" dirty="0" err="1"/>
              <a:t>A_m</a:t>
            </a:r>
            <a:r>
              <a:rPr lang="en-US" dirty="0"/>
              <a:t> remains at 0.025</a:t>
            </a:r>
          </a:p>
          <a:p>
            <a:r>
              <a:rPr lang="en-US" dirty="0"/>
              <a:t>R increased linearly with wind speed for the lower fuel loads</a:t>
            </a:r>
          </a:p>
          <a:p>
            <a:r>
              <a:rPr lang="en-US" dirty="0"/>
              <a:t>For heavier fuel loads, slow increase in ROS with lower wind speeds, then past 2.5m/s there is a much steeper increase in ROS</a:t>
            </a:r>
          </a:p>
          <a:p>
            <a:r>
              <a:rPr lang="en-US" dirty="0"/>
              <a:t>With increasing fuel load, ROS increases</a:t>
            </a:r>
          </a:p>
          <a:p>
            <a:r>
              <a:rPr lang="en-US" dirty="0"/>
              <a:t>Fuel load, fuel height, bulk density are connected</a:t>
            </a:r>
          </a:p>
        </p:txBody>
      </p:sp>
      <p:pic>
        <p:nvPicPr>
          <p:cNvPr id="4" name="Picture 3">
            <a:extLst>
              <a:ext uri="{FF2B5EF4-FFF2-40B4-BE49-F238E27FC236}">
                <a16:creationId xmlns:a16="http://schemas.microsoft.com/office/drawing/2014/main" id="{D434C4C2-794C-5B16-731D-86F6BD225DA7}"/>
              </a:ext>
            </a:extLst>
          </p:cNvPr>
          <p:cNvPicPr>
            <a:picLocks noChangeAspect="1"/>
          </p:cNvPicPr>
          <p:nvPr/>
        </p:nvPicPr>
        <p:blipFill>
          <a:blip r:embed="rId2"/>
          <a:stretch>
            <a:fillRect/>
          </a:stretch>
        </p:blipFill>
        <p:spPr>
          <a:xfrm>
            <a:off x="8025568" y="4257675"/>
            <a:ext cx="4166431" cy="2600325"/>
          </a:xfrm>
          <a:prstGeom prst="rect">
            <a:avLst/>
          </a:prstGeom>
        </p:spPr>
      </p:pic>
    </p:spTree>
    <p:extLst>
      <p:ext uri="{BB962C8B-B14F-4D97-AF65-F5344CB8AC3E}">
        <p14:creationId xmlns:p14="http://schemas.microsoft.com/office/powerpoint/2010/main" val="401515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a:t>FMC on ROS</a:t>
            </a:r>
          </a:p>
          <a:p>
            <a:endParaRPr lang="en-US" sz="1600"/>
          </a:p>
        </p:txBody>
      </p:sp>
      <p:pic>
        <p:nvPicPr>
          <p:cNvPr id="4" name="Picture 3">
            <a:extLst>
              <a:ext uri="{FF2B5EF4-FFF2-40B4-BE49-F238E27FC236}">
                <a16:creationId xmlns:a16="http://schemas.microsoft.com/office/drawing/2014/main" id="{EDF663DF-914F-1779-595D-3D54D4F09382}"/>
              </a:ext>
            </a:extLst>
          </p:cNvPr>
          <p:cNvPicPr>
            <a:picLocks noChangeAspect="1"/>
          </p:cNvPicPr>
          <p:nvPr/>
        </p:nvPicPr>
        <p:blipFill>
          <a:blip r:embed="rId3"/>
          <a:stretch>
            <a:fillRect/>
          </a:stretch>
        </p:blipFill>
        <p:spPr>
          <a:xfrm>
            <a:off x="4972699" y="1285515"/>
            <a:ext cx="6533501" cy="4393779"/>
          </a:xfrm>
          <a:prstGeom prst="rect">
            <a:avLst/>
          </a:prstGeom>
        </p:spPr>
      </p:pic>
    </p:spTree>
    <p:extLst>
      <p:ext uri="{BB962C8B-B14F-4D97-AF65-F5344CB8AC3E}">
        <p14:creationId xmlns:p14="http://schemas.microsoft.com/office/powerpoint/2010/main" val="395282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dirty="0"/>
              <a:t>Fuel bed height on ROS</a:t>
            </a:r>
          </a:p>
          <a:p>
            <a:r>
              <a:rPr lang="en-US" sz="1600" dirty="0"/>
              <a:t>ROS is found to increase with fuel height independent of the wind speed</a:t>
            </a:r>
          </a:p>
          <a:p>
            <a:r>
              <a:rPr lang="en-US" sz="1600" dirty="0"/>
              <a:t>A doubling of fuel height 1m to 2m increased ROS by 31% (more pronounced for low </a:t>
            </a:r>
            <a:r>
              <a:rPr lang="en-US" sz="1600"/>
              <a:t>wind speeds)</a:t>
            </a:r>
            <a:endParaRPr lang="en-US" sz="1600" dirty="0"/>
          </a:p>
          <a:p>
            <a:endParaRPr lang="en-US" sz="1600" dirty="0"/>
          </a:p>
        </p:txBody>
      </p:sp>
      <p:pic>
        <p:nvPicPr>
          <p:cNvPr id="5" name="Picture 4">
            <a:extLst>
              <a:ext uri="{FF2B5EF4-FFF2-40B4-BE49-F238E27FC236}">
                <a16:creationId xmlns:a16="http://schemas.microsoft.com/office/drawing/2014/main" id="{AFD10E19-103F-773D-3CB4-1EF13FC58E39}"/>
              </a:ext>
            </a:extLst>
          </p:cNvPr>
          <p:cNvPicPr>
            <a:picLocks noChangeAspect="1"/>
          </p:cNvPicPr>
          <p:nvPr/>
        </p:nvPicPr>
        <p:blipFill>
          <a:blip r:embed="rId3"/>
          <a:stretch>
            <a:fillRect/>
          </a:stretch>
        </p:blipFill>
        <p:spPr>
          <a:xfrm>
            <a:off x="4972699" y="944599"/>
            <a:ext cx="6533501" cy="5075612"/>
          </a:xfrm>
          <a:prstGeom prst="rect">
            <a:avLst/>
          </a:prstGeom>
        </p:spPr>
      </p:pic>
    </p:spTree>
    <p:extLst>
      <p:ext uri="{BB962C8B-B14F-4D97-AF65-F5344CB8AC3E}">
        <p14:creationId xmlns:p14="http://schemas.microsoft.com/office/powerpoint/2010/main" val="167673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F8558B6-EDED-2481-70D9-1F805A5C74EE}"/>
              </a:ext>
            </a:extLst>
          </p:cNvPr>
          <p:cNvSpPr>
            <a:spLocks noGrp="1"/>
          </p:cNvSpPr>
          <p:nvPr>
            <p:ph type="title"/>
          </p:nvPr>
        </p:nvSpPr>
        <p:spPr>
          <a:xfrm>
            <a:off x="685799" y="764373"/>
            <a:ext cx="3977639" cy="1600200"/>
          </a:xfrm>
        </p:spPr>
        <p:txBody>
          <a:bodyPr anchor="b">
            <a:normAutofit/>
          </a:bodyPr>
          <a:lstStyle/>
          <a:p>
            <a:pPr algn="l"/>
            <a:r>
              <a:rPr lang="en-US" sz="3200"/>
              <a:t>results</a:t>
            </a:r>
          </a:p>
        </p:txBody>
      </p:sp>
      <p:sp>
        <p:nvSpPr>
          <p:cNvPr id="3" name="Content Placeholder 2">
            <a:extLst>
              <a:ext uri="{FF2B5EF4-FFF2-40B4-BE49-F238E27FC236}">
                <a16:creationId xmlns:a16="http://schemas.microsoft.com/office/drawing/2014/main" id="{467C6B33-D1D9-C6A2-6407-30B8314051B3}"/>
              </a:ext>
            </a:extLst>
          </p:cNvPr>
          <p:cNvSpPr>
            <a:spLocks noGrp="1"/>
          </p:cNvSpPr>
          <p:nvPr>
            <p:ph idx="1"/>
          </p:nvPr>
        </p:nvSpPr>
        <p:spPr>
          <a:xfrm>
            <a:off x="685800" y="2364573"/>
            <a:ext cx="3977639" cy="3854112"/>
          </a:xfrm>
        </p:spPr>
        <p:txBody>
          <a:bodyPr>
            <a:normAutofit/>
          </a:bodyPr>
          <a:lstStyle/>
          <a:p>
            <a:r>
              <a:rPr lang="en-US" sz="1600"/>
              <a:t>Tests were done in New Zealand, Australia, Portugal, Spain, and South Africa</a:t>
            </a:r>
          </a:p>
          <a:p>
            <a:r>
              <a:rPr lang="en-US" sz="1600"/>
              <a:t>Overall, there was a good agreement between the model and the observations with a NMSE of 0.132 and a sight underestimation of the predicted ROS (FB = -0.03)</a:t>
            </a:r>
          </a:p>
          <a:p>
            <a:r>
              <a:rPr lang="en-US" sz="1600"/>
              <a:t>The model tends to underpredict the ROS by about 0.05 to 0.3m/s</a:t>
            </a:r>
          </a:p>
          <a:p>
            <a:pPr lvl="1"/>
            <a:r>
              <a:rPr lang="en-US" sz="1600"/>
              <a:t>However, the percentage error is still the lowest of the four R classes (avg. -20%)</a:t>
            </a:r>
          </a:p>
          <a:p>
            <a:endParaRPr lang="en-US" sz="1600"/>
          </a:p>
        </p:txBody>
      </p:sp>
      <p:pic>
        <p:nvPicPr>
          <p:cNvPr id="4" name="Picture 3">
            <a:extLst>
              <a:ext uri="{FF2B5EF4-FFF2-40B4-BE49-F238E27FC236}">
                <a16:creationId xmlns:a16="http://schemas.microsoft.com/office/drawing/2014/main" id="{ED22FDED-62BB-EAC8-2D42-A45BDB10D0D8}"/>
              </a:ext>
            </a:extLst>
          </p:cNvPr>
          <p:cNvPicPr>
            <a:picLocks noChangeAspect="1"/>
          </p:cNvPicPr>
          <p:nvPr/>
        </p:nvPicPr>
        <p:blipFill>
          <a:blip r:embed="rId3"/>
          <a:stretch>
            <a:fillRect/>
          </a:stretch>
        </p:blipFill>
        <p:spPr>
          <a:xfrm>
            <a:off x="6720815" y="746126"/>
            <a:ext cx="3037268" cy="5472558"/>
          </a:xfrm>
          <a:prstGeom prst="rect">
            <a:avLst/>
          </a:prstGeom>
        </p:spPr>
      </p:pic>
    </p:spTree>
    <p:extLst>
      <p:ext uri="{BB962C8B-B14F-4D97-AF65-F5344CB8AC3E}">
        <p14:creationId xmlns:p14="http://schemas.microsoft.com/office/powerpoint/2010/main" val="48916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AFDD-5D14-4738-CCFF-7FDE928D496C}"/>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0C0B3107-8DF0-C719-0C0E-26BA27758981}"/>
              </a:ext>
            </a:extLst>
          </p:cNvPr>
          <p:cNvPicPr>
            <a:picLocks noGrp="1" noChangeAspect="1"/>
          </p:cNvPicPr>
          <p:nvPr>
            <p:ph idx="1"/>
          </p:nvPr>
        </p:nvPicPr>
        <p:blipFill>
          <a:blip r:embed="rId2"/>
          <a:stretch>
            <a:fillRect/>
          </a:stretch>
        </p:blipFill>
        <p:spPr>
          <a:xfrm>
            <a:off x="3943759" y="4116355"/>
            <a:ext cx="3822700" cy="2362200"/>
          </a:xfrm>
          <a:prstGeom prst="rect">
            <a:avLst/>
          </a:prstGeom>
        </p:spPr>
      </p:pic>
      <p:sp>
        <p:nvSpPr>
          <p:cNvPr id="5" name="TextBox 4">
            <a:extLst>
              <a:ext uri="{FF2B5EF4-FFF2-40B4-BE49-F238E27FC236}">
                <a16:creationId xmlns:a16="http://schemas.microsoft.com/office/drawing/2014/main" id="{67344835-72FC-64A2-E42A-A3D0B0BE3037}"/>
              </a:ext>
            </a:extLst>
          </p:cNvPr>
          <p:cNvSpPr txBox="1"/>
          <p:nvPr/>
        </p:nvSpPr>
        <p:spPr>
          <a:xfrm>
            <a:off x="589935" y="2625213"/>
            <a:ext cx="10530349" cy="923330"/>
          </a:xfrm>
          <a:prstGeom prst="rect">
            <a:avLst/>
          </a:prstGeom>
          <a:noFill/>
        </p:spPr>
        <p:txBody>
          <a:bodyPr wrap="square" rtlCol="0">
            <a:spAutoFit/>
          </a:bodyPr>
          <a:lstStyle/>
          <a:p>
            <a:r>
              <a:rPr lang="en-US" dirty="0"/>
              <a:t>Convection was the most influential heat transfer mechanism driving the fire propagation except for fires with little to no wind, then radiative heat transfer largely dominated fire propagation</a:t>
            </a:r>
          </a:p>
        </p:txBody>
      </p:sp>
    </p:spTree>
    <p:extLst>
      <p:ext uri="{BB962C8B-B14F-4D97-AF65-F5344CB8AC3E}">
        <p14:creationId xmlns:p14="http://schemas.microsoft.com/office/powerpoint/2010/main" val="207351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9218-ADE5-C878-8544-48FE2F202AD8}"/>
              </a:ext>
            </a:extLst>
          </p:cNvPr>
          <p:cNvSpPr>
            <a:spLocks noGrp="1"/>
          </p:cNvSpPr>
          <p:nvPr>
            <p:ph type="title"/>
          </p:nvPr>
        </p:nvSpPr>
        <p:spPr/>
        <p:txBody>
          <a:bodyPr/>
          <a:lstStyle/>
          <a:p>
            <a:r>
              <a:rPr lang="en-US" dirty="0"/>
              <a:t>Comparison of other models</a:t>
            </a:r>
          </a:p>
        </p:txBody>
      </p:sp>
      <p:pic>
        <p:nvPicPr>
          <p:cNvPr id="4" name="Content Placeholder 3">
            <a:extLst>
              <a:ext uri="{FF2B5EF4-FFF2-40B4-BE49-F238E27FC236}">
                <a16:creationId xmlns:a16="http://schemas.microsoft.com/office/drawing/2014/main" id="{D10FF7C4-09DF-EEBF-7665-131BEF47730C}"/>
              </a:ext>
            </a:extLst>
          </p:cNvPr>
          <p:cNvPicPr>
            <a:picLocks noGrp="1" noChangeAspect="1"/>
          </p:cNvPicPr>
          <p:nvPr>
            <p:ph idx="1"/>
          </p:nvPr>
        </p:nvPicPr>
        <p:blipFill>
          <a:blip r:embed="rId2"/>
          <a:stretch>
            <a:fillRect/>
          </a:stretch>
        </p:blipFill>
        <p:spPr>
          <a:xfrm>
            <a:off x="0" y="4000500"/>
            <a:ext cx="8382000" cy="2857500"/>
          </a:xfrm>
          <a:prstGeom prst="rect">
            <a:avLst/>
          </a:prstGeom>
        </p:spPr>
      </p:pic>
      <p:sp>
        <p:nvSpPr>
          <p:cNvPr id="5" name="TextBox 4">
            <a:extLst>
              <a:ext uri="{FF2B5EF4-FFF2-40B4-BE49-F238E27FC236}">
                <a16:creationId xmlns:a16="http://schemas.microsoft.com/office/drawing/2014/main" id="{1C9EA58D-4F54-E6F2-7C2D-D89272E8C908}"/>
              </a:ext>
            </a:extLst>
          </p:cNvPr>
          <p:cNvSpPr txBox="1"/>
          <p:nvPr/>
        </p:nvSpPr>
        <p:spPr>
          <a:xfrm>
            <a:off x="294968" y="2057401"/>
            <a:ext cx="11651226" cy="1477328"/>
          </a:xfrm>
          <a:prstGeom prst="rect">
            <a:avLst/>
          </a:prstGeom>
          <a:noFill/>
        </p:spPr>
        <p:txBody>
          <a:bodyPr wrap="square" rtlCol="0">
            <a:spAutoFit/>
          </a:bodyPr>
          <a:lstStyle/>
          <a:p>
            <a:r>
              <a:rPr lang="en-US" dirty="0"/>
              <a:t>Other models were tested against the dataset</a:t>
            </a:r>
          </a:p>
          <a:p>
            <a:r>
              <a:rPr lang="en-US" dirty="0"/>
              <a:t>This included the 2010 </a:t>
            </a:r>
            <a:r>
              <a:rPr lang="en-US" dirty="0" err="1"/>
              <a:t>balbi</a:t>
            </a:r>
            <a:r>
              <a:rPr lang="en-US" dirty="0"/>
              <a:t> model, the Anderson model, and the 2020 </a:t>
            </a:r>
            <a:r>
              <a:rPr lang="en-US" dirty="0" err="1"/>
              <a:t>balbi</a:t>
            </a:r>
            <a:r>
              <a:rPr lang="en-US" dirty="0"/>
              <a:t> model</a:t>
            </a:r>
          </a:p>
          <a:p>
            <a:endParaRPr lang="en-US" dirty="0"/>
          </a:p>
          <a:p>
            <a:r>
              <a:rPr lang="en-US" dirty="0"/>
              <a:t>The 2010 </a:t>
            </a:r>
            <a:r>
              <a:rPr lang="en-US" dirty="0" err="1"/>
              <a:t>Balbi</a:t>
            </a:r>
            <a:r>
              <a:rPr lang="en-US" dirty="0"/>
              <a:t> model performed the worst, Anderson model performed similar to the </a:t>
            </a:r>
            <a:r>
              <a:rPr lang="en-US" dirty="0" err="1"/>
              <a:t>curret</a:t>
            </a:r>
            <a:r>
              <a:rPr lang="en-US" dirty="0"/>
              <a:t> </a:t>
            </a:r>
            <a:r>
              <a:rPr lang="en-US" dirty="0" err="1"/>
              <a:t>Balbi</a:t>
            </a:r>
            <a:r>
              <a:rPr lang="en-US" dirty="0"/>
              <a:t> model (which makes sense since the Anderson model was used in developing the </a:t>
            </a:r>
            <a:r>
              <a:rPr lang="en-US" dirty="0" err="1"/>
              <a:t>Balbi</a:t>
            </a:r>
            <a:r>
              <a:rPr lang="en-US" dirty="0"/>
              <a:t> model)</a:t>
            </a:r>
          </a:p>
        </p:txBody>
      </p:sp>
      <p:pic>
        <p:nvPicPr>
          <p:cNvPr id="6" name="Picture 5">
            <a:extLst>
              <a:ext uri="{FF2B5EF4-FFF2-40B4-BE49-F238E27FC236}">
                <a16:creationId xmlns:a16="http://schemas.microsoft.com/office/drawing/2014/main" id="{0B40F024-B975-CF96-DE88-D78CCC1B62C9}"/>
              </a:ext>
            </a:extLst>
          </p:cNvPr>
          <p:cNvPicPr>
            <a:picLocks noChangeAspect="1"/>
          </p:cNvPicPr>
          <p:nvPr/>
        </p:nvPicPr>
        <p:blipFill>
          <a:blip r:embed="rId3"/>
          <a:stretch>
            <a:fillRect/>
          </a:stretch>
        </p:blipFill>
        <p:spPr>
          <a:xfrm>
            <a:off x="8657392" y="4424516"/>
            <a:ext cx="3534608" cy="2433484"/>
          </a:xfrm>
          <a:prstGeom prst="rect">
            <a:avLst/>
          </a:prstGeom>
        </p:spPr>
      </p:pic>
    </p:spTree>
    <p:extLst>
      <p:ext uri="{BB962C8B-B14F-4D97-AF65-F5344CB8AC3E}">
        <p14:creationId xmlns:p14="http://schemas.microsoft.com/office/powerpoint/2010/main" val="98869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2EAD-8833-2975-D719-1DDE8BDEADF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9B615A6-06B2-F7C0-4693-3F2F0141B152}"/>
              </a:ext>
            </a:extLst>
          </p:cNvPr>
          <p:cNvSpPr>
            <a:spLocks noGrp="1"/>
          </p:cNvSpPr>
          <p:nvPr>
            <p:ph idx="1"/>
          </p:nvPr>
        </p:nvSpPr>
        <p:spPr/>
        <p:txBody>
          <a:bodyPr/>
          <a:lstStyle/>
          <a:p>
            <a:r>
              <a:rPr lang="en-US" dirty="0"/>
              <a:t>With an increase in wind speed, yields an increase in ROS</a:t>
            </a:r>
          </a:p>
          <a:p>
            <a:r>
              <a:rPr lang="en-US" dirty="0"/>
              <a:t>However the wind speed effect depends on other fuel characteristics due to the effect of structural fuel characteristics on heat transfer processes</a:t>
            </a:r>
          </a:p>
          <a:p>
            <a:r>
              <a:rPr lang="en-US" dirty="0"/>
              <a:t>Ex: fuel load affects radiative coefficient which is dependent on the wind speed as well</a:t>
            </a:r>
          </a:p>
          <a:p>
            <a:r>
              <a:rPr lang="en-US" dirty="0"/>
              <a:t>With zero wind speed, the convective effect and radiative contribution are both zero on flat ground or close to zero on slopes, meaning the fire is driven by flame base radiation</a:t>
            </a:r>
          </a:p>
          <a:p>
            <a:r>
              <a:rPr lang="en-US" dirty="0"/>
              <a:t>With an increase in wind speed, the convective and radiative components contribution increases</a:t>
            </a:r>
          </a:p>
        </p:txBody>
      </p:sp>
    </p:spTree>
    <p:extLst>
      <p:ext uri="{BB962C8B-B14F-4D97-AF65-F5344CB8AC3E}">
        <p14:creationId xmlns:p14="http://schemas.microsoft.com/office/powerpoint/2010/main" val="424950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2DF2-BA3F-46A9-1CF3-A55038DD21E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446A714-4040-9C35-6860-B476031E6A62}"/>
              </a:ext>
            </a:extLst>
          </p:cNvPr>
          <p:cNvSpPr>
            <a:spLocks noGrp="1"/>
          </p:cNvSpPr>
          <p:nvPr>
            <p:ph idx="1"/>
          </p:nvPr>
        </p:nvSpPr>
        <p:spPr/>
        <p:txBody>
          <a:bodyPr/>
          <a:lstStyle/>
          <a:p>
            <a:r>
              <a:rPr lang="en-US" dirty="0"/>
              <a:t>Fuel height is dependent on other fire environmental variables</a:t>
            </a:r>
          </a:p>
          <a:p>
            <a:r>
              <a:rPr lang="en-US" dirty="0"/>
              <a:t>The model sensitivity with regards to the fuel characteristics show that the fuel characteristics don’t cause a large error on the ROS output, which is encouraging from an operational fire simulation setting</a:t>
            </a:r>
          </a:p>
          <a:p>
            <a:r>
              <a:rPr lang="en-US" dirty="0"/>
              <a:t>With the good agreement between predicted and observed ROS, this suggests the model is able to be used to calculate the ROS in an operational setting</a:t>
            </a:r>
          </a:p>
          <a:p>
            <a:endParaRPr lang="en-US" dirty="0"/>
          </a:p>
        </p:txBody>
      </p:sp>
    </p:spTree>
    <p:extLst>
      <p:ext uri="{BB962C8B-B14F-4D97-AF65-F5344CB8AC3E}">
        <p14:creationId xmlns:p14="http://schemas.microsoft.com/office/powerpoint/2010/main" val="338236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20FD-846C-F4FA-4955-6AE9466A67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A55200-9342-42D2-AA78-824A8D6A69E8}"/>
              </a:ext>
            </a:extLst>
          </p:cNvPr>
          <p:cNvSpPr>
            <a:spLocks noGrp="1"/>
          </p:cNvSpPr>
          <p:nvPr>
            <p:ph idx="1"/>
          </p:nvPr>
        </p:nvSpPr>
        <p:spPr/>
        <p:txBody>
          <a:bodyPr/>
          <a:lstStyle/>
          <a:p>
            <a:r>
              <a:rPr lang="en-US" dirty="0"/>
              <a:t>The ROS is calculated through a series of non linear equations that must go through iterations to be solved</a:t>
            </a:r>
          </a:p>
          <a:p>
            <a:r>
              <a:rPr lang="en-US" dirty="0"/>
              <a:t>Living part of the fuel is mainly taken into account through the contribution of live fuel load</a:t>
            </a:r>
          </a:p>
          <a:p>
            <a:r>
              <a:rPr lang="en-US" dirty="0"/>
              <a:t>The model is not able to be run with multiple layers of fuel</a:t>
            </a:r>
          </a:p>
          <a:p>
            <a:r>
              <a:rPr lang="en-US" dirty="0"/>
              <a:t>It can be used at an operational scale and with more data, more fuel parameters can be used in the future</a:t>
            </a:r>
          </a:p>
          <a:p>
            <a:endParaRPr lang="en-US" dirty="0"/>
          </a:p>
          <a:p>
            <a:endParaRPr lang="en-US" dirty="0"/>
          </a:p>
        </p:txBody>
      </p:sp>
    </p:spTree>
    <p:extLst>
      <p:ext uri="{BB962C8B-B14F-4D97-AF65-F5344CB8AC3E}">
        <p14:creationId xmlns:p14="http://schemas.microsoft.com/office/powerpoint/2010/main" val="318628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617-F0A9-AABB-525B-CA009A498355}"/>
              </a:ext>
            </a:extLst>
          </p:cNvPr>
          <p:cNvSpPr>
            <a:spLocks noGrp="1"/>
          </p:cNvSpPr>
          <p:nvPr>
            <p:ph type="title"/>
          </p:nvPr>
        </p:nvSpPr>
        <p:spPr/>
        <p:txBody>
          <a:bodyPr/>
          <a:lstStyle/>
          <a:p>
            <a:r>
              <a:rPr lang="en-US" dirty="0"/>
              <a:t>Goal of </a:t>
            </a:r>
            <a:r>
              <a:rPr lang="en-US" dirty="0" err="1"/>
              <a:t>balbi</a:t>
            </a:r>
            <a:r>
              <a:rPr lang="en-US" dirty="0"/>
              <a:t> model</a:t>
            </a:r>
          </a:p>
        </p:txBody>
      </p:sp>
      <p:sp>
        <p:nvSpPr>
          <p:cNvPr id="3" name="Content Placeholder 2">
            <a:extLst>
              <a:ext uri="{FF2B5EF4-FFF2-40B4-BE49-F238E27FC236}">
                <a16:creationId xmlns:a16="http://schemas.microsoft.com/office/drawing/2014/main" id="{CAF85605-43E5-0980-107D-0536F2765776}"/>
              </a:ext>
            </a:extLst>
          </p:cNvPr>
          <p:cNvSpPr>
            <a:spLocks noGrp="1"/>
          </p:cNvSpPr>
          <p:nvPr>
            <p:ph idx="1"/>
          </p:nvPr>
        </p:nvSpPr>
        <p:spPr/>
        <p:txBody>
          <a:bodyPr>
            <a:normAutofit fontScale="92500" lnSpcReduction="20000"/>
          </a:bodyPr>
          <a:lstStyle/>
          <a:p>
            <a:r>
              <a:rPr lang="en-US" dirty="0"/>
              <a:t>The goal of the </a:t>
            </a:r>
            <a:r>
              <a:rPr lang="en-US" dirty="0" err="1"/>
              <a:t>Balbi</a:t>
            </a:r>
            <a:r>
              <a:rPr lang="en-US" dirty="0"/>
              <a:t> model is to provide a simplified rate of spread model that can computed quickly and accurately for accurate simulations of fire propagation for fire managers use under operational conditions</a:t>
            </a:r>
          </a:p>
          <a:p>
            <a:r>
              <a:rPr lang="en-US" dirty="0"/>
              <a:t>The </a:t>
            </a:r>
            <a:r>
              <a:rPr lang="en-US" dirty="0" err="1"/>
              <a:t>balbi</a:t>
            </a:r>
            <a:r>
              <a:rPr lang="en-US" dirty="0"/>
              <a:t> model is a fully physics based model, and this version accounts for both radiation and convective heat transfer</a:t>
            </a:r>
          </a:p>
          <a:p>
            <a:r>
              <a:rPr lang="en-US" dirty="0"/>
              <a:t>This model accounts for outdoor fires</a:t>
            </a:r>
          </a:p>
          <a:p>
            <a:r>
              <a:rPr lang="en-US" dirty="0"/>
              <a:t>The goal of the </a:t>
            </a:r>
            <a:r>
              <a:rPr lang="en-US" dirty="0" err="1"/>
              <a:t>balbi</a:t>
            </a:r>
            <a:r>
              <a:rPr lang="en-US" dirty="0"/>
              <a:t> model is to provide a “simplified rate of spread model aimed at providing computationally fast and accurate simulations of fire propagation that can be used by fire managers under operational conditions” (</a:t>
            </a:r>
            <a:r>
              <a:rPr lang="en-US" dirty="0" err="1"/>
              <a:t>Balbi</a:t>
            </a:r>
            <a:r>
              <a:rPr lang="en-US" dirty="0"/>
              <a:t> 2022, abstract)</a:t>
            </a:r>
          </a:p>
          <a:p>
            <a:r>
              <a:rPr lang="en-US" dirty="0"/>
              <a:t>This version accounts for both radiation and convective heat transfer </a:t>
            </a:r>
          </a:p>
          <a:p>
            <a:r>
              <a:rPr lang="en-US" dirty="0"/>
              <a:t>The difference between this paper and the 2021 paper is this accounts for outdoor fires rather than just laboratory fires</a:t>
            </a:r>
          </a:p>
          <a:p>
            <a:r>
              <a:rPr lang="en-US" dirty="0"/>
              <a:t>This model remains “physics-based and is faster than real time and fully predictive” (</a:t>
            </a:r>
            <a:r>
              <a:rPr lang="en-US" dirty="0" err="1"/>
              <a:t>Balbi</a:t>
            </a:r>
            <a:r>
              <a:rPr lang="en-US" dirty="0"/>
              <a:t> 2022, abstract)</a:t>
            </a:r>
          </a:p>
        </p:txBody>
      </p:sp>
    </p:spTree>
    <p:extLst>
      <p:ext uri="{BB962C8B-B14F-4D97-AF65-F5344CB8AC3E}">
        <p14:creationId xmlns:p14="http://schemas.microsoft.com/office/powerpoint/2010/main" val="277359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D8DC-5E84-9131-85F5-B1617D2DC9F9}"/>
              </a:ext>
            </a:extLst>
          </p:cNvPr>
          <p:cNvSpPr>
            <a:spLocks noGrp="1"/>
          </p:cNvSpPr>
          <p:nvPr>
            <p:ph type="title"/>
          </p:nvPr>
        </p:nvSpPr>
        <p:spPr/>
        <p:txBody>
          <a:bodyPr/>
          <a:lstStyle/>
          <a:p>
            <a:r>
              <a:rPr lang="en-US" dirty="0"/>
              <a:t>History of the </a:t>
            </a:r>
            <a:r>
              <a:rPr lang="en-US" dirty="0" err="1"/>
              <a:t>balbi</a:t>
            </a:r>
            <a:r>
              <a:rPr lang="en-US" dirty="0"/>
              <a:t> model</a:t>
            </a:r>
          </a:p>
        </p:txBody>
      </p:sp>
      <p:sp>
        <p:nvSpPr>
          <p:cNvPr id="3" name="Content Placeholder 2">
            <a:extLst>
              <a:ext uri="{FF2B5EF4-FFF2-40B4-BE49-F238E27FC236}">
                <a16:creationId xmlns:a16="http://schemas.microsoft.com/office/drawing/2014/main" id="{13164D12-8343-75A4-566A-86D01D9BA56C}"/>
              </a:ext>
            </a:extLst>
          </p:cNvPr>
          <p:cNvSpPr>
            <a:spLocks noGrp="1"/>
          </p:cNvSpPr>
          <p:nvPr>
            <p:ph idx="1"/>
          </p:nvPr>
        </p:nvSpPr>
        <p:spPr/>
        <p:txBody>
          <a:bodyPr/>
          <a:lstStyle/>
          <a:p>
            <a:r>
              <a:rPr lang="en-US" dirty="0"/>
              <a:t>The first </a:t>
            </a:r>
            <a:r>
              <a:rPr lang="en-US" dirty="0" err="1"/>
              <a:t>balbi</a:t>
            </a:r>
            <a:r>
              <a:rPr lang="en-US" dirty="0"/>
              <a:t> model was presented in 2007 and followed the assumptions that radiation was the main heat transfer mode</a:t>
            </a:r>
          </a:p>
          <a:p>
            <a:r>
              <a:rPr lang="en-US" dirty="0"/>
              <a:t>With the next two versions of the model, there were improvements in the physical basis of the model</a:t>
            </a:r>
          </a:p>
          <a:p>
            <a:pPr lvl="1"/>
            <a:r>
              <a:rPr lang="en-US" dirty="0"/>
              <a:t>Incorporating the equation for vertical momentum applied to the flame and introduction of a fresh cooling air provided better modeling of the radiative fraction</a:t>
            </a:r>
          </a:p>
          <a:p>
            <a:r>
              <a:rPr lang="en-US" dirty="0"/>
              <a:t>Then </a:t>
            </a:r>
            <a:r>
              <a:rPr lang="en-US" dirty="0" err="1"/>
              <a:t>Chatelon</a:t>
            </a:r>
            <a:r>
              <a:rPr lang="en-US" dirty="0"/>
              <a:t> developed a convective model for well ordered and vertically oriented fuel beds</a:t>
            </a:r>
          </a:p>
        </p:txBody>
      </p:sp>
    </p:spTree>
    <p:extLst>
      <p:ext uri="{BB962C8B-B14F-4D97-AF65-F5344CB8AC3E}">
        <p14:creationId xmlns:p14="http://schemas.microsoft.com/office/powerpoint/2010/main" val="33090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1FD8-B24F-0609-E2E0-410FF3651469}"/>
              </a:ext>
            </a:extLst>
          </p:cNvPr>
          <p:cNvSpPr>
            <a:spLocks noGrp="1"/>
          </p:cNvSpPr>
          <p:nvPr>
            <p:ph type="title"/>
          </p:nvPr>
        </p:nvSpPr>
        <p:spPr/>
        <p:txBody>
          <a:bodyPr/>
          <a:lstStyle/>
          <a:p>
            <a:r>
              <a:rPr lang="en-US" dirty="0"/>
              <a:t>Model </a:t>
            </a:r>
            <a:r>
              <a:rPr lang="en-US" dirty="0" err="1"/>
              <a:t>idealisation</a:t>
            </a:r>
            <a:endParaRPr lang="en-US" dirty="0"/>
          </a:p>
        </p:txBody>
      </p:sp>
      <p:sp>
        <p:nvSpPr>
          <p:cNvPr id="3" name="Content Placeholder 2">
            <a:extLst>
              <a:ext uri="{FF2B5EF4-FFF2-40B4-BE49-F238E27FC236}">
                <a16:creationId xmlns:a16="http://schemas.microsoft.com/office/drawing/2014/main" id="{E177001C-2277-03C4-9E5B-46756D40F3A8}"/>
              </a:ext>
            </a:extLst>
          </p:cNvPr>
          <p:cNvSpPr>
            <a:spLocks noGrp="1"/>
          </p:cNvSpPr>
          <p:nvPr>
            <p:ph idx="1"/>
          </p:nvPr>
        </p:nvSpPr>
        <p:spPr/>
        <p:txBody>
          <a:bodyPr/>
          <a:lstStyle/>
          <a:p>
            <a:r>
              <a:rPr lang="en-US" dirty="0"/>
              <a:t>Some of the 2020 assumptions kept are</a:t>
            </a:r>
          </a:p>
          <a:p>
            <a:pPr lvl="1"/>
            <a:r>
              <a:rPr lang="en-US" dirty="0"/>
              <a:t>Fresh airstream enters the flame base</a:t>
            </a:r>
          </a:p>
          <a:p>
            <a:pPr lvl="1"/>
            <a:r>
              <a:rPr lang="en-US" dirty="0"/>
              <a:t>Hot gasses from the upper layer are driven to the top of the flame base and create the free flame structure above the vegetal stratum</a:t>
            </a:r>
          </a:p>
          <a:p>
            <a:pPr lvl="1"/>
            <a:r>
              <a:rPr lang="en-US" dirty="0"/>
              <a:t>Mixed air pyrolysis gases from the lower layer go out through the front panel of the fuel-burning particles area and create an internal, or combustion zone, flame that directly contacts the unburnt fuel</a:t>
            </a:r>
          </a:p>
          <a:p>
            <a:pPr lvl="1"/>
            <a:r>
              <a:rPr lang="en-US" dirty="0"/>
              <a:t>Energy contributions</a:t>
            </a:r>
          </a:p>
          <a:p>
            <a:pPr lvl="2"/>
            <a:r>
              <a:rPr lang="en-US" dirty="0"/>
              <a:t>Flame base radiation, flame radiation, convective cooling, convective heating</a:t>
            </a:r>
          </a:p>
        </p:txBody>
      </p:sp>
    </p:spTree>
    <p:extLst>
      <p:ext uri="{BB962C8B-B14F-4D97-AF65-F5344CB8AC3E}">
        <p14:creationId xmlns:p14="http://schemas.microsoft.com/office/powerpoint/2010/main" val="381867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FF6C-894A-39EF-3443-F05E04CD208D}"/>
              </a:ext>
            </a:extLst>
          </p:cNvPr>
          <p:cNvSpPr>
            <a:spLocks noGrp="1"/>
          </p:cNvSpPr>
          <p:nvPr>
            <p:ph type="title"/>
          </p:nvPr>
        </p:nvSpPr>
        <p:spPr/>
        <p:txBody>
          <a:bodyPr/>
          <a:lstStyle/>
          <a:p>
            <a:r>
              <a:rPr lang="en-US" dirty="0"/>
              <a:t>Main equation</a:t>
            </a:r>
          </a:p>
        </p:txBody>
      </p:sp>
      <p:pic>
        <p:nvPicPr>
          <p:cNvPr id="3" name="Picture 2">
            <a:extLst>
              <a:ext uri="{FF2B5EF4-FFF2-40B4-BE49-F238E27FC236}">
                <a16:creationId xmlns:a16="http://schemas.microsoft.com/office/drawing/2014/main" id="{A818A7F6-6DE2-4E2D-0C5B-06F37D74A169}"/>
              </a:ext>
            </a:extLst>
          </p:cNvPr>
          <p:cNvPicPr>
            <a:picLocks noChangeAspect="1"/>
          </p:cNvPicPr>
          <p:nvPr/>
        </p:nvPicPr>
        <p:blipFill>
          <a:blip r:embed="rId2"/>
          <a:stretch>
            <a:fillRect/>
          </a:stretch>
        </p:blipFill>
        <p:spPr>
          <a:xfrm>
            <a:off x="0" y="2006600"/>
            <a:ext cx="6311900" cy="4851400"/>
          </a:xfrm>
          <a:prstGeom prst="rect">
            <a:avLst/>
          </a:prstGeom>
        </p:spPr>
      </p:pic>
      <p:sp>
        <p:nvSpPr>
          <p:cNvPr id="4" name="TextBox 3">
            <a:extLst>
              <a:ext uri="{FF2B5EF4-FFF2-40B4-BE49-F238E27FC236}">
                <a16:creationId xmlns:a16="http://schemas.microsoft.com/office/drawing/2014/main" id="{F485EC67-AF7B-E7D8-FB29-40013C4351A8}"/>
              </a:ext>
            </a:extLst>
          </p:cNvPr>
          <p:cNvSpPr txBox="1"/>
          <p:nvPr/>
        </p:nvSpPr>
        <p:spPr>
          <a:xfrm>
            <a:off x="7730836" y="2701636"/>
            <a:ext cx="3117273" cy="369332"/>
          </a:xfrm>
          <a:prstGeom prst="rect">
            <a:avLst/>
          </a:prstGeom>
          <a:noFill/>
        </p:spPr>
        <p:txBody>
          <a:bodyPr wrap="square" rtlCol="0">
            <a:spAutoFit/>
          </a:bodyPr>
          <a:lstStyle/>
          <a:p>
            <a:r>
              <a:rPr lang="en-US" dirty="0"/>
              <a:t>R = </a:t>
            </a:r>
            <a:r>
              <a:rPr lang="en-US" dirty="0" err="1"/>
              <a:t>R_b</a:t>
            </a:r>
            <a:r>
              <a:rPr lang="en-US" dirty="0"/>
              <a:t> + </a:t>
            </a:r>
            <a:r>
              <a:rPr lang="en-US" dirty="0" err="1"/>
              <a:t>R_c</a:t>
            </a:r>
            <a:r>
              <a:rPr lang="en-US" dirty="0"/>
              <a:t> + </a:t>
            </a:r>
            <a:r>
              <a:rPr lang="en-US" dirty="0" err="1"/>
              <a:t>R_r</a:t>
            </a:r>
            <a:endParaRPr lang="en-US" dirty="0"/>
          </a:p>
        </p:txBody>
      </p:sp>
      <p:pic>
        <p:nvPicPr>
          <p:cNvPr id="5" name="Picture 4">
            <a:extLst>
              <a:ext uri="{FF2B5EF4-FFF2-40B4-BE49-F238E27FC236}">
                <a16:creationId xmlns:a16="http://schemas.microsoft.com/office/drawing/2014/main" id="{3039DD21-AF48-7625-9F4F-9C9CECCD020A}"/>
              </a:ext>
            </a:extLst>
          </p:cNvPr>
          <p:cNvPicPr>
            <a:picLocks noChangeAspect="1"/>
          </p:cNvPicPr>
          <p:nvPr/>
        </p:nvPicPr>
        <p:blipFill>
          <a:blip r:embed="rId3"/>
          <a:stretch>
            <a:fillRect/>
          </a:stretch>
        </p:blipFill>
        <p:spPr>
          <a:xfrm>
            <a:off x="7165109" y="3429000"/>
            <a:ext cx="3683000" cy="1562100"/>
          </a:xfrm>
          <a:prstGeom prst="rect">
            <a:avLst/>
          </a:prstGeom>
        </p:spPr>
      </p:pic>
    </p:spTree>
    <p:extLst>
      <p:ext uri="{BB962C8B-B14F-4D97-AF65-F5344CB8AC3E}">
        <p14:creationId xmlns:p14="http://schemas.microsoft.com/office/powerpoint/2010/main" val="140215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97B7-B2E7-767B-05E5-1B392B6AA66F}"/>
              </a:ext>
            </a:extLst>
          </p:cNvPr>
          <p:cNvSpPr>
            <a:spLocks noGrp="1"/>
          </p:cNvSpPr>
          <p:nvPr>
            <p:ph type="title"/>
          </p:nvPr>
        </p:nvSpPr>
        <p:spPr/>
        <p:txBody>
          <a:bodyPr/>
          <a:lstStyle/>
          <a:p>
            <a:r>
              <a:rPr lang="en-US" dirty="0"/>
              <a:t>Changes from lab</a:t>
            </a:r>
          </a:p>
        </p:txBody>
      </p:sp>
      <p:sp>
        <p:nvSpPr>
          <p:cNvPr id="3" name="Content Placeholder 2">
            <a:extLst>
              <a:ext uri="{FF2B5EF4-FFF2-40B4-BE49-F238E27FC236}">
                <a16:creationId xmlns:a16="http://schemas.microsoft.com/office/drawing/2014/main" id="{0AADB23C-9BF2-E478-7BB1-343B7D05C5A0}"/>
              </a:ext>
            </a:extLst>
          </p:cNvPr>
          <p:cNvSpPr>
            <a:spLocks noGrp="1"/>
          </p:cNvSpPr>
          <p:nvPr>
            <p:ph idx="1"/>
          </p:nvPr>
        </p:nvSpPr>
        <p:spPr/>
        <p:txBody>
          <a:bodyPr/>
          <a:lstStyle/>
          <a:p>
            <a:r>
              <a:rPr lang="en-US" dirty="0"/>
              <a:t>In eq6, the factor 2 is removed since it is assumed that at a field scale the soil absorbs a part of the flame base radiative flux</a:t>
            </a:r>
          </a:p>
          <a:p>
            <a:r>
              <a:rPr lang="en-US" dirty="0"/>
              <a:t>The optical depth is inversely proportional to the fuel porosity</a:t>
            </a:r>
          </a:p>
          <a:p>
            <a:r>
              <a:rPr lang="en-US" dirty="0"/>
              <a:t>The leaf areas ratio is added to the scaling factor </a:t>
            </a:r>
            <a:r>
              <a:rPr lang="en-US" dirty="0" err="1"/>
              <a:t>a_b</a:t>
            </a:r>
            <a:r>
              <a:rPr lang="en-US" dirty="0"/>
              <a:t> since the heat release affects the live fuel and spread of ignition mainly depends on the catalytic effect of dead fuel</a:t>
            </a:r>
          </a:p>
          <a:p>
            <a:r>
              <a:rPr lang="en-US" dirty="0"/>
              <a:t>Combustion of live fuels does not directly contribute to movement of the ignition interface and so does not create the fire dynamics but takes part in the flame base combustion anyway. Its contribution is added in the model as a ratio between dead and total packing ratio</a:t>
            </a:r>
          </a:p>
          <a:p>
            <a:pPr marL="0" indent="0">
              <a:buNone/>
            </a:pPr>
            <a:endParaRPr lang="en-US" dirty="0"/>
          </a:p>
          <a:p>
            <a:endParaRPr lang="en-US" dirty="0"/>
          </a:p>
        </p:txBody>
      </p:sp>
      <p:pic>
        <p:nvPicPr>
          <p:cNvPr id="4" name="Picture 3">
            <a:extLst>
              <a:ext uri="{FF2B5EF4-FFF2-40B4-BE49-F238E27FC236}">
                <a16:creationId xmlns:a16="http://schemas.microsoft.com/office/drawing/2014/main" id="{ABA931A6-6A47-2DA0-1B42-8D82E3344A9E}"/>
              </a:ext>
            </a:extLst>
          </p:cNvPr>
          <p:cNvPicPr>
            <a:picLocks noChangeAspect="1"/>
          </p:cNvPicPr>
          <p:nvPr/>
        </p:nvPicPr>
        <p:blipFill>
          <a:blip r:embed="rId2"/>
          <a:stretch>
            <a:fillRect/>
          </a:stretch>
        </p:blipFill>
        <p:spPr>
          <a:xfrm>
            <a:off x="7584325" y="2533881"/>
            <a:ext cx="2476500" cy="393700"/>
          </a:xfrm>
          <a:prstGeom prst="rect">
            <a:avLst/>
          </a:prstGeom>
        </p:spPr>
      </p:pic>
    </p:spTree>
    <p:extLst>
      <p:ext uri="{BB962C8B-B14F-4D97-AF65-F5344CB8AC3E}">
        <p14:creationId xmlns:p14="http://schemas.microsoft.com/office/powerpoint/2010/main" val="406396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6124-64D8-7065-7A83-2B4A4C0150D8}"/>
              </a:ext>
            </a:extLst>
          </p:cNvPr>
          <p:cNvSpPr>
            <a:spLocks noGrp="1"/>
          </p:cNvSpPr>
          <p:nvPr>
            <p:ph type="title"/>
          </p:nvPr>
        </p:nvSpPr>
        <p:spPr/>
        <p:txBody>
          <a:bodyPr/>
          <a:lstStyle/>
          <a:p>
            <a:r>
              <a:rPr lang="en-US" dirty="0" err="1"/>
              <a:t>A_r</a:t>
            </a:r>
            <a:r>
              <a:rPr lang="en-US" dirty="0"/>
              <a:t> &amp; </a:t>
            </a:r>
            <a:r>
              <a:rPr lang="en-US" dirty="0" err="1"/>
              <a:t>a_c</a:t>
            </a:r>
            <a:endParaRPr lang="en-US" dirty="0"/>
          </a:p>
        </p:txBody>
      </p:sp>
      <p:sp>
        <p:nvSpPr>
          <p:cNvPr id="3" name="Content Placeholder 2">
            <a:extLst>
              <a:ext uri="{FF2B5EF4-FFF2-40B4-BE49-F238E27FC236}">
                <a16:creationId xmlns:a16="http://schemas.microsoft.com/office/drawing/2014/main" id="{39E61B83-D1F9-A271-B5CE-1B6DD5D11A8D}"/>
              </a:ext>
            </a:extLst>
          </p:cNvPr>
          <p:cNvSpPr>
            <a:spLocks noGrp="1"/>
          </p:cNvSpPr>
          <p:nvPr>
            <p:ph idx="1"/>
          </p:nvPr>
        </p:nvSpPr>
        <p:spPr/>
        <p:txBody>
          <a:bodyPr/>
          <a:lstStyle/>
          <a:p>
            <a:r>
              <a:rPr lang="en-US" dirty="0"/>
              <a:t>This is related to the flame radiation heat flux</a:t>
            </a:r>
          </a:p>
          <a:p>
            <a:r>
              <a:rPr lang="en-US" dirty="0"/>
              <a:t>Only the absorption of this heat flux by the unburnt fuel is concerned</a:t>
            </a:r>
          </a:p>
          <a:p>
            <a:r>
              <a:rPr lang="en-US" dirty="0" err="1"/>
              <a:t>A_c</a:t>
            </a:r>
            <a:r>
              <a:rPr lang="en-US" dirty="0"/>
              <a:t> is related to the convective heat flux is now in three contributions which are mostly energy losses</a:t>
            </a:r>
          </a:p>
          <a:p>
            <a:pPr lvl="1"/>
            <a:r>
              <a:rPr lang="en-US" dirty="0"/>
              <a:t>These factors are the heat provided to the unburnt live fuel </a:t>
            </a:r>
            <a:r>
              <a:rPr lang="en-US" dirty="0" err="1"/>
              <a:t>a_liv</a:t>
            </a:r>
            <a:endParaRPr lang="en-US" dirty="0"/>
          </a:p>
          <a:p>
            <a:pPr lvl="1"/>
            <a:r>
              <a:rPr lang="en-US" dirty="0" err="1"/>
              <a:t>A_lat</a:t>
            </a:r>
            <a:r>
              <a:rPr lang="en-US" dirty="0"/>
              <a:t> are heat losses on lateral edges of the fire front</a:t>
            </a:r>
          </a:p>
          <a:p>
            <a:pPr lvl="2"/>
            <a:r>
              <a:rPr lang="en-US" dirty="0"/>
              <a:t>This depends on the </a:t>
            </a:r>
            <a:r>
              <a:rPr lang="en-US" dirty="0" err="1"/>
              <a:t>fireline</a:t>
            </a:r>
            <a:r>
              <a:rPr lang="en-US" dirty="0"/>
              <a:t> width w_0</a:t>
            </a:r>
          </a:p>
          <a:p>
            <a:pPr lvl="1"/>
            <a:r>
              <a:rPr lang="en-US" dirty="0" err="1"/>
              <a:t>A_up</a:t>
            </a:r>
            <a:r>
              <a:rPr lang="en-US" dirty="0"/>
              <a:t> amount of pyrolysis gases produced by the air stream below the streamline that enters the flame base at E</a:t>
            </a:r>
          </a:p>
          <a:p>
            <a:pPr lvl="2"/>
            <a:r>
              <a:rPr lang="en-US" dirty="0"/>
              <a:t>The second part is the heat remaining in the fuel-burning particles when the hear is released to the upper part of the fuel is removed</a:t>
            </a:r>
          </a:p>
        </p:txBody>
      </p:sp>
    </p:spTree>
    <p:extLst>
      <p:ext uri="{BB962C8B-B14F-4D97-AF65-F5344CB8AC3E}">
        <p14:creationId xmlns:p14="http://schemas.microsoft.com/office/powerpoint/2010/main" val="393712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7DD-893C-AE3E-8C1E-6BF2BCAF27D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9CC9981-BA6E-8895-35F6-14316EF21FD6}"/>
              </a:ext>
            </a:extLst>
          </p:cNvPr>
          <p:cNvSpPr>
            <a:spLocks noGrp="1"/>
          </p:cNvSpPr>
          <p:nvPr>
            <p:ph idx="1"/>
          </p:nvPr>
        </p:nvSpPr>
        <p:spPr/>
        <p:txBody>
          <a:bodyPr/>
          <a:lstStyle/>
          <a:p>
            <a:r>
              <a:rPr lang="en-US" dirty="0"/>
              <a:t>To calibrate the model, shrublands in Turkey were used to estimate the </a:t>
            </a:r>
            <a:r>
              <a:rPr lang="en-US" dirty="0" err="1"/>
              <a:t>a_m</a:t>
            </a:r>
            <a:r>
              <a:rPr lang="en-US" dirty="0"/>
              <a:t> parameter (fitted model parameter)</a:t>
            </a:r>
          </a:p>
          <a:p>
            <a:r>
              <a:rPr lang="en-US" dirty="0"/>
              <a:t>The </a:t>
            </a:r>
            <a:r>
              <a:rPr lang="en-US" dirty="0" err="1"/>
              <a:t>a_m</a:t>
            </a:r>
            <a:r>
              <a:rPr lang="en-US" dirty="0"/>
              <a:t> parameter is among the 4 model parameters needed for the total ROS equation</a:t>
            </a:r>
          </a:p>
          <a:p>
            <a:r>
              <a:rPr lang="en-US" dirty="0"/>
              <a:t>Since everything else is known from </a:t>
            </a:r>
            <a:r>
              <a:rPr lang="en-US" dirty="0" err="1"/>
              <a:t>Balbi</a:t>
            </a:r>
            <a:r>
              <a:rPr lang="en-US" dirty="0"/>
              <a:t> 2020, this is the last parameter that needs to be fit for the ROS equation to be used at field scales</a:t>
            </a:r>
          </a:p>
          <a:p>
            <a:r>
              <a:rPr lang="en-US" dirty="0"/>
              <a:t>For a sensitivity analysis, different fuel parameters were tested on the model R, which allows an analysis of the most influential variables in the R output</a:t>
            </a:r>
          </a:p>
          <a:p>
            <a:pPr marL="0" indent="0">
              <a:buNone/>
            </a:pPr>
            <a:endParaRPr lang="en-US" dirty="0"/>
          </a:p>
        </p:txBody>
      </p:sp>
    </p:spTree>
    <p:extLst>
      <p:ext uri="{BB962C8B-B14F-4D97-AF65-F5344CB8AC3E}">
        <p14:creationId xmlns:p14="http://schemas.microsoft.com/office/powerpoint/2010/main" val="335670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84BC-4DE6-6566-27E6-6C9EF8BC1E7C}"/>
              </a:ext>
            </a:extLst>
          </p:cNvPr>
          <p:cNvSpPr>
            <a:spLocks noGrp="1"/>
          </p:cNvSpPr>
          <p:nvPr>
            <p:ph type="title"/>
          </p:nvPr>
        </p:nvSpPr>
        <p:spPr/>
        <p:txBody>
          <a:bodyPr/>
          <a:lstStyle/>
          <a:p>
            <a:r>
              <a:rPr lang="en-US" dirty="0"/>
              <a:t>Data</a:t>
            </a:r>
          </a:p>
        </p:txBody>
      </p:sp>
      <p:pic>
        <p:nvPicPr>
          <p:cNvPr id="3" name="Picture 2">
            <a:extLst>
              <a:ext uri="{FF2B5EF4-FFF2-40B4-BE49-F238E27FC236}">
                <a16:creationId xmlns:a16="http://schemas.microsoft.com/office/drawing/2014/main" id="{9349457C-CBD6-DFEF-F09E-5C52B1317E31}"/>
              </a:ext>
            </a:extLst>
          </p:cNvPr>
          <p:cNvPicPr>
            <a:picLocks noChangeAspect="1"/>
          </p:cNvPicPr>
          <p:nvPr/>
        </p:nvPicPr>
        <p:blipFill>
          <a:blip r:embed="rId2"/>
          <a:stretch>
            <a:fillRect/>
          </a:stretch>
        </p:blipFill>
        <p:spPr>
          <a:xfrm>
            <a:off x="742950" y="3260001"/>
            <a:ext cx="4305300" cy="2350860"/>
          </a:xfrm>
          <a:prstGeom prst="rect">
            <a:avLst/>
          </a:prstGeom>
        </p:spPr>
      </p:pic>
      <p:pic>
        <p:nvPicPr>
          <p:cNvPr id="4" name="Picture 3">
            <a:extLst>
              <a:ext uri="{FF2B5EF4-FFF2-40B4-BE49-F238E27FC236}">
                <a16:creationId xmlns:a16="http://schemas.microsoft.com/office/drawing/2014/main" id="{BABF550F-E6D9-2DB7-5B61-76070CCAB9A0}"/>
              </a:ext>
            </a:extLst>
          </p:cNvPr>
          <p:cNvPicPr>
            <a:picLocks noChangeAspect="1"/>
          </p:cNvPicPr>
          <p:nvPr/>
        </p:nvPicPr>
        <p:blipFill>
          <a:blip r:embed="rId3"/>
          <a:stretch>
            <a:fillRect/>
          </a:stretch>
        </p:blipFill>
        <p:spPr>
          <a:xfrm>
            <a:off x="6642100" y="3660731"/>
            <a:ext cx="3670300" cy="1549400"/>
          </a:xfrm>
          <a:prstGeom prst="rect">
            <a:avLst/>
          </a:prstGeom>
        </p:spPr>
      </p:pic>
    </p:spTree>
    <p:extLst>
      <p:ext uri="{BB962C8B-B14F-4D97-AF65-F5344CB8AC3E}">
        <p14:creationId xmlns:p14="http://schemas.microsoft.com/office/powerpoint/2010/main" val="9788592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1718</TotalTime>
  <Words>1273</Words>
  <Application>Microsoft Macintosh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Extension of the Balbi fire spread model to include the field scale conditions of shrubland fires  </vt:lpstr>
      <vt:lpstr>Goal of balbi model</vt:lpstr>
      <vt:lpstr>History of the balbi model</vt:lpstr>
      <vt:lpstr>Model idealisation</vt:lpstr>
      <vt:lpstr>Main equation</vt:lpstr>
      <vt:lpstr>Changes from lab</vt:lpstr>
      <vt:lpstr>A_r &amp; a_c</vt:lpstr>
      <vt:lpstr>data</vt:lpstr>
      <vt:lpstr>Data</vt:lpstr>
      <vt:lpstr>Testing the model</vt:lpstr>
      <vt:lpstr>Numerical results</vt:lpstr>
      <vt:lpstr>Numerical results</vt:lpstr>
      <vt:lpstr>Numerical results</vt:lpstr>
      <vt:lpstr>results</vt:lpstr>
      <vt:lpstr>results</vt:lpstr>
      <vt:lpstr>Comparison of other models</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of the Balbi fire spread model to include the field scale conditions of shrubland fires  </dc:title>
  <dc:creator>Jeremy Tyler Benik</dc:creator>
  <cp:lastModifiedBy>Jeremy Tyler Benik</cp:lastModifiedBy>
  <cp:revision>32</cp:revision>
  <dcterms:created xsi:type="dcterms:W3CDTF">2022-09-08T21:03:49Z</dcterms:created>
  <dcterms:modified xsi:type="dcterms:W3CDTF">2022-09-18T21:29:09Z</dcterms:modified>
</cp:coreProperties>
</file>