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4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6327"/>
  </p:normalViewPr>
  <p:slideViewPr>
    <p:cSldViewPr snapToGrid="0">
      <p:cViewPr varScale="1">
        <p:scale>
          <a:sx n="118" d="100"/>
          <a:sy n="118" d="100"/>
        </p:scale>
        <p:origin x="20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02:23:23.498"/>
    </inkml:context>
    <inkml:brush xml:id="br0">
      <inkml:brushProperty name="width" value="0.05" units="cm"/>
      <inkml:brushProperty name="height" value="0.05" units="cm"/>
      <inkml:brushProperty name="color" value="#DF2E28"/>
    </inkml:brush>
  </inkml:definitions>
  <inkml:trace contextRef="#ctx0" brushRef="#br0">1487 122 24575,'-10'0'0,"4"0"0,-3 0 0,-66-36 0,53 26 0,-54-26 0,71 36 0,0 0 0,1 0 0,0 0 0,-1 0 0,-1-1 0,0-1 0,-1 0 0,1 1 0,-1-1 0,1 1 0,-1-1 0,1 0 0,-1 2 0,1 0 0,-1-1 0,1-1 0,0-1 0,0 0 0,0 1 0,2 1 0,0 1 0,0 0 0,-2 0 0,-2 0 0,-2 0 0,0 0 0,1-1 0,2 0 0,0-1 0,1 0 0,-1 1 0,1 1 0,0 0 0,1 0 0,-1 0 0,-1 0 0,-1 0 0,-1 0 0,-2 0 0,0 0 0,0 0 0,1 0 0,1 0 0,0 0 0,1 0 0,-1 0 0,1 0 0,-3 0 0,0 0 0,-1 0 0,0 0 0,0 0 0,0 0 0,0 0 0,1 0 0,0 0 0,-2-1 0,2-1 0,-2 0 0,1 0 0,1 2 0,-2 0 0,1 0 0,1 0 0,-2 0 0,0 0 0,0 0 0,-2 0 0,0 0 0,1 0 0,1 0 0,0 0 0,1 0 0,-2 0 0,-1 1 0,0 1 0,-1 2 0,-1 0 0,-2 2 0,-1 0 0,1 0 0,0 2 0,1 0 0,1-1 0,2 1 0,1-1 0,3 0 0,-1 0 0,-1 0 0,2 1 0,-2 2 0,2 0 0,-1 1 0,1 0 0,0 0 0,-1 0 0,-1 2 0,-1 0 0,1 0 0,2-2 0,2-2 0,1-2 0,1 1 0,-2 1 0,0 0 0,0-1 0,2-1 0,3-1 0,0 0 0,1 1 0,0-1 0,0-1 0,-1-1 0,1-1 0,-1-1 0,0 1 0,-1 1 0,-1 4 0,-1-1 0,-1 1 0,2-1 0,1-2 0,1 2 0,1-1 0,-1 2 0,2-3 0,1 1 0,1-3 0,-1 2 0,-1 0 0,-1 1 0,-2 0 0,1 1 0,0-1 0,0 1 0,1-1 0,0 0 0,1 1 0,1-1 0,-1 1 0,0 3 0,-3 2 0,0 6 0,0 3 0,0 1 0,-2 1 0,0-1 0,0-1 0,2 0 0,1-3 0,1-3 0,1-3 0,0 0 0,2-2 0,0 2 0,-1 0 0,-1-1 0,0 4 0,1 0 0,-1 2 0,0-1 0,0-3 0,0-2 0,2-2 0,0-1 0,0-3 0,0 0 0,0 1 0,0 4 0,0 3 0,4 10 0,3 1 0,2-1 0,2 0 0,-2-8 0,1 1 0,-1-1 0,-1-2 0,0 0 0,-1 0 0,0-1 0,0 0 0,0-1 0,-2-1 0,0-1 0,-1 1 0,-1 1 0,0-2 0,0-1 0,1 1 0,-1-1 0,0 1 0,0-1 0,2-1 0,-1-1 0,1 2 0,0 1 0,0 1 0,0 1 0,2 0 0,0-1 0,0 1 0,0-1 0,-1 1 0,-1-1 0,0-1 0,0 1 0,-1-1 0,0 2 0,0-2 0,0-1 0,-1 0 0,0-1 0,1-1 0,-1 1 0,-1-1 0,1 0 0,-1 1 0,0-1 0,0 1 0,0-1 0,1 0 0,1 1 0,0-1 0,0 2 0,1 0 0,-1 1 0,1 1 0,0-1 0,0 1 0,0 1 0,0 1 0,0 0 0,1 1 0,-1-2 0,0 0 0,0-1 0,1-1 0,-1 0 0,0 1 0,-1-2 0,-1 1 0,2-1 0,0-1 0,1-1 0,-1 2 0,0 3 0,0 2 0,0 0 0,2-1 0,1 0 0,-1 0 0,2 0 0,0 0 0,0-1 0,1 0 0,-1-1 0,0-1 0,-1 0 0,-1-1 0,-1-2 0,1 1 0,-1-1 0,-2-1 0,-1-1 0,-1-2 0,0 1 0,0-1 0,1 0 0,-1 1 0,2 2 0,1 0 0,1 2 0,0-1 0,1 1 0,-1 0 0,1 2 0,-1-1 0,1 2 0,0-1 0,0 1 0,0 2 0,1 0 0,3 0 0,0 1 0,4-1 0,0 1 0,1 0 0,3-1 0,-2 0 0,1 1 0,7 1 0,-12-2 0,12 3 0,-11-3 0,6 3 0,0-1 0,-3-2 0,3-1 0,-3-1 0,0 0 0,-2-3 0,-3-3 0,-2-3 0,-2-1 0,-1 0 0,-3 0 0,0 0 0,0 0 0,2 0 0,1 2 0,0-1 0,-1 1 0,-1-1 0,-1-1 0,0 1 0,1 0 0,0 1 0,1-1 0,0 1 0,0-1 0,1 1 0,-1-1 0,0 0 0,0 0 0,0 1 0,1-1 0,-1 1 0,1-1 0,-1 1 0,0 0 0,1-1 0,-1-1 0,0 0 0,-1 0 0,0 0 0,-1 0 0,1 0 0,0 0 0,-1 0 0,1 1 0,0 0 0,1 1 0,1-1 0,-1 0 0,0 0 0,-1 1 0,-1-1 0,1 1 0,1-2 0,0 0 0,0 0 0,0 0 0,1 0 0,-1 0 0,1 0 0,-1 0 0,1 0 0,-1 0 0,0 0 0,1 0 0,-2 0 0,-1 0 0,0 0 0,3 0 0,-2 0 0,2 0 0,-2 0 0,2 0 0,-1 0 0,0 0 0,1 0 0,-1 0 0,0 0 0,-1 0 0,0 0 0,-2 0 0,0 0 0,0 0 0,0 0 0,0 0 0,0 0 0,1 0 0,2 0 0,-1 0 0,0 0 0,-1 0 0,0 0 0,0 0 0,0 0 0,-1 0 0,0 0 0,0 0 0,2 0 0,-1 0 0,0 0 0,0 0 0,-2 0 0,2 0 0,-2 0 0,1 0 0,1 0 0,-1 0 0,1 0 0,-1-1 0,-1-1 0,0 1 0,2 0 0,-1 0 0,1 1 0,0 0 0,0 0 0,0 0 0,-1 0 0,0 0 0,0 0 0,0 0 0,0 0 0,-2 0 0,1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4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13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1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8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6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A84-4D02-C142-9A9B-28EDE53A8157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3CEF-2255-274D-96F6-C512941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-Benik/164/blob/main/Assignments/draft/Rough_Draft.te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-Benik/FireFlux2/blob/main/FireFlux2-main/Codes/ROS_Codes/fuels_mod.m" TargetMode="External"/><Relationship Id="rId2" Type="http://schemas.openxmlformats.org/officeDocument/2006/relationships/hyperlink" Target="https://github.com/Jeremy-Benik/FireFlux2/blob/main/FireFlux2-main/Data/ROS_Files/Kogelberg%20Fires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remy-Benik/FireFlux2/blob/main/FireFlux2-main/Codes/ROS_Codes/ros_balbi_kolgerberg_mod.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UyLDvxIrN9w5RV9439ka19G-Do0ME705IbqF1NmYmu4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0F75-4AAE-CAD9-52CF-153ED12AB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on </a:t>
            </a:r>
            <a:r>
              <a:rPr lang="en-US" dirty="0" err="1"/>
              <a:t>Balbi</a:t>
            </a:r>
            <a:r>
              <a:rPr lang="en-US" dirty="0"/>
              <a:t> Implementation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14692-989B-7091-1D00-3C060DEB9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0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F872-9725-1F48-CECE-228D962D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Backfire ROS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5CF0A-B231-3D3A-EA43-AA6B22E8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2867"/>
            <a:ext cx="5323114" cy="3475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29E2E9-5C82-6617-B3A4-C520699CB194}"/>
              </a:ext>
            </a:extLst>
          </p:cNvPr>
          <p:cNvSpPr txBox="1"/>
          <p:nvPr/>
        </p:nvSpPr>
        <p:spPr>
          <a:xfrm>
            <a:off x="1251857" y="301353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Balbi</a:t>
            </a:r>
            <a:r>
              <a:rPr lang="en-US" dirty="0"/>
              <a:t>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59C59-DCBB-9E4F-DD0D-342AFC49E0EE}"/>
              </a:ext>
            </a:extLst>
          </p:cNvPr>
          <p:cNvSpPr/>
          <p:nvPr/>
        </p:nvSpPr>
        <p:spPr>
          <a:xfrm>
            <a:off x="7445829" y="4905286"/>
            <a:ext cx="1467435" cy="74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BBF65-02F1-3E0C-E79E-896C3671B772}"/>
              </a:ext>
            </a:extLst>
          </p:cNvPr>
          <p:cNvCxnSpPr>
            <a:cxnSpLocks/>
          </p:cNvCxnSpPr>
          <p:nvPr/>
        </p:nvCxnSpPr>
        <p:spPr>
          <a:xfrm flipH="1">
            <a:off x="8913264" y="2828658"/>
            <a:ext cx="1230594" cy="207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7F14B4-3C66-20CB-58B0-756BD61AFBAB}"/>
              </a:ext>
            </a:extLst>
          </p:cNvPr>
          <p:cNvCxnSpPr/>
          <p:nvPr/>
        </p:nvCxnSpPr>
        <p:spPr>
          <a:xfrm flipV="1">
            <a:off x="7445829" y="2828658"/>
            <a:ext cx="2698029" cy="207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459543-9378-2F46-DC29-4F063DE1AA80}"/>
                  </a:ext>
                </a:extLst>
              </p14:cNvPr>
              <p14:cNvContentPartPr/>
              <p14:nvPr/>
            </p14:nvContentPartPr>
            <p14:xfrm>
              <a:off x="6920021" y="4868516"/>
              <a:ext cx="546120" cy="799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459543-9378-2F46-DC29-4F063DE1AA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381" y="4859876"/>
                <a:ext cx="563760" cy="817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511F59-ABA3-9E75-A1F6-11F223D753B2}"/>
              </a:ext>
            </a:extLst>
          </p:cNvPr>
          <p:cNvSpPr txBox="1"/>
          <p:nvPr/>
        </p:nvSpPr>
        <p:spPr>
          <a:xfrm>
            <a:off x="8913264" y="508363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fuel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760E4D-8D3E-20DC-496B-FBCFFA28520F}"/>
              </a:ext>
            </a:extLst>
          </p:cNvPr>
          <p:cNvSpPr txBox="1"/>
          <p:nvPr/>
        </p:nvSpPr>
        <p:spPr>
          <a:xfrm>
            <a:off x="6585857" y="6161314"/>
            <a:ext cx="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345223-8493-E38E-4CBB-10E2723BD889}"/>
              </a:ext>
            </a:extLst>
          </p:cNvPr>
          <p:cNvCxnSpPr/>
          <p:nvPr/>
        </p:nvCxnSpPr>
        <p:spPr>
          <a:xfrm flipV="1">
            <a:off x="6814457" y="5452962"/>
            <a:ext cx="201386" cy="61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2FA190-2309-55D6-B9DE-12F7B1D937A7}"/>
              </a:ext>
            </a:extLst>
          </p:cNvPr>
          <p:cNvSpPr txBox="1"/>
          <p:nvPr/>
        </p:nvSpPr>
        <p:spPr>
          <a:xfrm>
            <a:off x="7906335" y="5878677"/>
            <a:ext cx="201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Flame base radiation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0D3F2-A0A4-B856-ADE5-A081DF1C2D43}"/>
              </a:ext>
            </a:extLst>
          </p:cNvPr>
          <p:cNvCxnSpPr/>
          <p:nvPr/>
        </p:nvCxnSpPr>
        <p:spPr>
          <a:xfrm flipH="1">
            <a:off x="7200900" y="5277486"/>
            <a:ext cx="7130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7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AD74-1511-1B9F-1894-CE33C12C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Backfire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4C1C-B656-08E3-9F1D-FE7416EB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backfire ROS should mostly be spread by the radiative component of the fire since the flame tilt angle (gamma) should never become negative</a:t>
            </a:r>
          </a:p>
          <a:p>
            <a:r>
              <a:rPr lang="en-US" dirty="0"/>
              <a:t>With gamma remaining positive, and there being a lack/no fuel ahead of the fire front, then the convective component would not be contributing to the backfire ROS since it’s still contributing to the burnt fuel</a:t>
            </a:r>
          </a:p>
          <a:p>
            <a:r>
              <a:rPr lang="en-US" dirty="0"/>
              <a:t>The flame tilt parameter would also remain closer to the burnt fuel with a positive flame tilt angle</a:t>
            </a:r>
          </a:p>
          <a:p>
            <a:r>
              <a:rPr lang="en-US" dirty="0"/>
              <a:t>This indicates the </a:t>
            </a:r>
            <a:r>
              <a:rPr lang="en-US" dirty="0" err="1"/>
              <a:t>Balbi</a:t>
            </a:r>
            <a:r>
              <a:rPr lang="en-US" dirty="0"/>
              <a:t> model may not be able to properly calculate the backfire ROS with negative inputs</a:t>
            </a:r>
          </a:p>
          <a:p>
            <a:r>
              <a:rPr lang="en-US" dirty="0"/>
              <a:t>This problem has been noted in the previous slides as with the iterative process, the model has a much more difficult time converging with a negative ROS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E3F9-BB04-BDC5-6728-ADFE330B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64373"/>
            <a:ext cx="10526486" cy="1293028"/>
          </a:xfrm>
        </p:spPr>
        <p:txBody>
          <a:bodyPr/>
          <a:lstStyle/>
          <a:p>
            <a:r>
              <a:rPr lang="en-US" dirty="0"/>
              <a:t>Comparison between the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A87D-B7AC-4EA2-D081-C5FB608F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part of a class project but it’s still relevant for my research, so I figured I’d include it here</a:t>
            </a:r>
          </a:p>
          <a:p>
            <a:r>
              <a:rPr lang="en-US" dirty="0"/>
              <a:t>This document is still in the works, but it compares the underlying assumptions from the </a:t>
            </a:r>
            <a:r>
              <a:rPr lang="en-US" dirty="0" err="1"/>
              <a:t>Rothermel</a:t>
            </a:r>
            <a:r>
              <a:rPr lang="en-US" dirty="0"/>
              <a:t> model to the </a:t>
            </a:r>
            <a:r>
              <a:rPr lang="en-US" dirty="0" err="1"/>
              <a:t>Balbi</a:t>
            </a:r>
            <a:r>
              <a:rPr lang="en-US" dirty="0"/>
              <a:t> model and goes over how they were created</a:t>
            </a:r>
          </a:p>
          <a:p>
            <a:pPr lvl="1"/>
            <a:r>
              <a:rPr lang="en-US" dirty="0">
                <a:hlinkClick r:id="rId2"/>
              </a:rPr>
              <a:t>https://github.com/Jeremy-Benik/164/blob/main/Assignments/draft/Rough_Draft.tex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00E3-C564-E4A9-07D3-DD1BD2DE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thus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CF49-D563-C694-B2A4-E5F7C79E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code that matches the given dataset</a:t>
            </a:r>
          </a:p>
          <a:p>
            <a:r>
              <a:rPr lang="en-US" dirty="0"/>
              <a:t>Sensitivity analysis on w_0</a:t>
            </a:r>
          </a:p>
          <a:p>
            <a:r>
              <a:rPr lang="en-US" dirty="0"/>
              <a:t>Testing the </a:t>
            </a:r>
            <a:r>
              <a:rPr lang="en-US" dirty="0" err="1"/>
              <a:t>Balbi</a:t>
            </a:r>
            <a:r>
              <a:rPr lang="en-US" dirty="0"/>
              <a:t> model in WRF-SFIRE</a:t>
            </a:r>
          </a:p>
          <a:p>
            <a:r>
              <a:rPr lang="en-US" dirty="0"/>
              <a:t>Identifying the issue and running multiple experiments to determine how the model reacts in negative slope/wind environments</a:t>
            </a:r>
          </a:p>
          <a:p>
            <a:r>
              <a:rPr lang="en-US" dirty="0"/>
              <a:t>Comparison to the </a:t>
            </a:r>
            <a:r>
              <a:rPr lang="en-US" dirty="0" err="1"/>
              <a:t>Rothermel</a:t>
            </a:r>
            <a:r>
              <a:rPr lang="en-US" dirty="0"/>
              <a:t> model (class project but still useful)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5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BC02-C9A3-8106-D7E4-9D3624B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code that matches the given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D292-3DB3-228B-39E7-192B5491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task was to modify and verify our </a:t>
            </a:r>
            <a:r>
              <a:rPr lang="en-US" dirty="0" err="1"/>
              <a:t>Balbi</a:t>
            </a:r>
            <a:r>
              <a:rPr lang="en-US" dirty="0"/>
              <a:t> code</a:t>
            </a:r>
          </a:p>
          <a:p>
            <a:r>
              <a:rPr lang="en-US" dirty="0"/>
              <a:t>To do this, we obtained the </a:t>
            </a:r>
            <a:r>
              <a:rPr lang="en-US" dirty="0" err="1"/>
              <a:t>Kolgerberg</a:t>
            </a:r>
            <a:r>
              <a:rPr lang="en-US" dirty="0"/>
              <a:t> dataset and the ROS values the developers of the code obtained</a:t>
            </a:r>
          </a:p>
          <a:p>
            <a:r>
              <a:rPr lang="en-US" dirty="0"/>
              <a:t>We created a new fuels category for testing our code based on the fuel data given to us in the </a:t>
            </a:r>
            <a:r>
              <a:rPr lang="en-US" dirty="0" err="1"/>
              <a:t>Kolgerberg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Their fuel consisted of South African Fynbos</a:t>
            </a:r>
          </a:p>
          <a:p>
            <a:r>
              <a:rPr lang="en-US" dirty="0"/>
              <a:t>After modifying the code extensively and meeting with the developers of the </a:t>
            </a:r>
            <a:r>
              <a:rPr lang="en-US" dirty="0" err="1"/>
              <a:t>Balbi</a:t>
            </a:r>
            <a:r>
              <a:rPr lang="en-US" dirty="0"/>
              <a:t> model, we were able to get matching values</a:t>
            </a:r>
          </a:p>
        </p:txBody>
      </p:sp>
    </p:spTree>
    <p:extLst>
      <p:ext uri="{BB962C8B-B14F-4D97-AF65-F5344CB8AC3E}">
        <p14:creationId xmlns:p14="http://schemas.microsoft.com/office/powerpoint/2010/main" val="29305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5124-2E85-87D1-3B0B-5C0DFCA2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the codes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7A79-C85E-79BD-02A1-41FC2B1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Kolgerberg</a:t>
            </a:r>
            <a:r>
              <a:rPr lang="en-US" dirty="0"/>
              <a:t> dataset</a:t>
            </a:r>
          </a:p>
          <a:p>
            <a:pPr lvl="1"/>
            <a:r>
              <a:rPr lang="en-US" dirty="0">
                <a:hlinkClick r:id="rId2"/>
              </a:rPr>
              <a:t>https://github.com/Jeremy-Benik/FireFlux2/blob/main/FireFlux2-main/Data/ROS_Files/Kogelberg%20Fires.xlsx</a:t>
            </a:r>
            <a:endParaRPr lang="en-US" dirty="0"/>
          </a:p>
          <a:p>
            <a:r>
              <a:rPr lang="en-US" dirty="0"/>
              <a:t>Fuels code containing the new fuels parameter</a:t>
            </a:r>
          </a:p>
          <a:p>
            <a:pPr lvl="1"/>
            <a:r>
              <a:rPr lang="en-US" dirty="0">
                <a:hlinkClick r:id="rId3"/>
              </a:rPr>
              <a:t>https://github.com/Jeremy-Benik/FireFlux2/blob/main/FireFlux2-main/Codes/ROS_Codes/fuels_mod.m</a:t>
            </a:r>
            <a:endParaRPr lang="en-US" dirty="0"/>
          </a:p>
          <a:p>
            <a:r>
              <a:rPr lang="en-US" dirty="0" err="1"/>
              <a:t>Balbi</a:t>
            </a:r>
            <a:r>
              <a:rPr lang="en-US" dirty="0"/>
              <a:t> code after modifications</a:t>
            </a:r>
          </a:p>
          <a:p>
            <a:pPr lvl="1"/>
            <a:r>
              <a:rPr lang="en-US" dirty="0">
                <a:hlinkClick r:id="rId4"/>
              </a:rPr>
              <a:t>https://github.com/Jeremy-Benik/FireFlux2/blob/main/FireFlux2-main/Codes/ROS_Codes/ros_balbi_kolgerberg_mod.m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8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262A-D175-D215-F809-801E42A4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on w_0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593E-85EE-AEEB-9CB1-930B4150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W_0 is the ignition line width in the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r>
              <a:rPr lang="en-US" dirty="0"/>
              <a:t>This was by far the hardest part of implementing the </a:t>
            </a:r>
            <a:r>
              <a:rPr lang="en-US" dirty="0" err="1"/>
              <a:t>Balbi</a:t>
            </a:r>
            <a:r>
              <a:rPr lang="en-US" dirty="0"/>
              <a:t> model into WRF-SFIRE as calculating the fire line width in the model is complicated</a:t>
            </a:r>
          </a:p>
          <a:p>
            <a:r>
              <a:rPr lang="en-US" dirty="0"/>
              <a:t>To determine if the parameter is necessary in smaller scales, a sensitivity analysis was performed with the different input parameters to see if it changed the output by a significant amount</a:t>
            </a:r>
          </a:p>
        </p:txBody>
      </p:sp>
    </p:spTree>
    <p:extLst>
      <p:ext uri="{BB962C8B-B14F-4D97-AF65-F5344CB8AC3E}">
        <p14:creationId xmlns:p14="http://schemas.microsoft.com/office/powerpoint/2010/main" val="39665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87A2-B9B7-28EC-B507-67CF8C28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on w_0</a:t>
            </a:r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188BF25F-2748-26E9-DF5D-6CD6E3CA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8"/>
            <a:ext cx="5718628" cy="4288971"/>
          </a:xfrm>
          <a:prstGeom prst="rect">
            <a:avLst/>
          </a:prstGeom>
        </p:spPr>
      </p:pic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8A703878-C7E6-D889-E57E-34A8D9AFC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70" y="2569028"/>
            <a:ext cx="5718629" cy="42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D257-35AC-832A-46C6-20745B7A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on w_0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CD75-44C5-46AD-3303-21401991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the surface plots, it’s evident the parameter influences the ROS</a:t>
            </a:r>
          </a:p>
          <a:p>
            <a:r>
              <a:rPr lang="en-US" dirty="0"/>
              <a:t>That is until the new </a:t>
            </a:r>
            <a:r>
              <a:rPr lang="en-US" dirty="0" err="1"/>
              <a:t>Balbi</a:t>
            </a:r>
            <a:r>
              <a:rPr lang="en-US" dirty="0"/>
              <a:t> model paper (2022) came about and the authors always assumed w_0 = 50, which simplifies implementing the model into WRF-SFIRE</a:t>
            </a:r>
          </a:p>
        </p:txBody>
      </p:sp>
    </p:spTree>
    <p:extLst>
      <p:ext uri="{BB962C8B-B14F-4D97-AF65-F5344CB8AC3E}">
        <p14:creationId xmlns:p14="http://schemas.microsoft.com/office/powerpoint/2010/main" val="180480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7A6E-CE44-0257-32F2-2F756360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Develop-45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9CF4-3A3A-5899-CC36-17DF1354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the </a:t>
            </a:r>
            <a:r>
              <a:rPr lang="en-US" dirty="0" err="1"/>
              <a:t>Balbi</a:t>
            </a:r>
            <a:r>
              <a:rPr lang="en-US" dirty="0"/>
              <a:t> model was converted into </a:t>
            </a:r>
            <a:r>
              <a:rPr lang="en-US" dirty="0" err="1"/>
              <a:t>fortran</a:t>
            </a:r>
            <a:r>
              <a:rPr lang="en-US" dirty="0"/>
              <a:t>, it was implemented into WRF-SFIRE in the develop-45 branch</a:t>
            </a:r>
          </a:p>
          <a:p>
            <a:r>
              <a:rPr lang="en-US" dirty="0"/>
              <a:t>In this branch, I compiled the code and ran the small hill test case on the model</a:t>
            </a:r>
          </a:p>
          <a:p>
            <a:r>
              <a:rPr lang="en-US" dirty="0"/>
              <a:t>It unfortunately crashed</a:t>
            </a:r>
          </a:p>
          <a:p>
            <a:pPr lvl="1"/>
            <a:r>
              <a:rPr lang="en-US" dirty="0"/>
              <a:t>The reason behind this crash is due to the iterative method in the model</a:t>
            </a:r>
          </a:p>
          <a:p>
            <a:pPr lvl="1"/>
            <a:r>
              <a:rPr lang="en-US" dirty="0"/>
              <a:t>To keep the model faster than real time and to make it as accurate as possible, the developers implemented an iterative method in the model which requires a first guess for the rate of spread before it can run the full model</a:t>
            </a:r>
          </a:p>
          <a:p>
            <a:pPr lvl="1"/>
            <a:r>
              <a:rPr lang="en-US" dirty="0"/>
              <a:t>This model uses the base radiation as the first guess then the model iterates off that</a:t>
            </a:r>
          </a:p>
          <a:p>
            <a:pPr lvl="1"/>
            <a:r>
              <a:rPr lang="en-US" dirty="0"/>
              <a:t>To combat this, efforts are currently underway to not only remove the iterative method (which is accomplished in the newest </a:t>
            </a:r>
            <a:r>
              <a:rPr lang="en-US" dirty="0" err="1"/>
              <a:t>Balbi</a:t>
            </a:r>
            <a:r>
              <a:rPr lang="en-US" dirty="0"/>
              <a:t> model), but improve the model in terms of backfire ROS calculations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8DAA10-79C3-ABD2-75C9-E2E305078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92" y="-6185"/>
            <a:ext cx="2016332" cy="220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9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A176-741A-D989-A13D-9D04D81C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slope and 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46E3-F3A5-30F4-3650-1A33920A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how the model handles these conditions, experiments were conducted on the model</a:t>
            </a:r>
          </a:p>
          <a:p>
            <a:r>
              <a:rPr lang="en-US" dirty="0"/>
              <a:t>The full sheet can be found at:</a:t>
            </a:r>
          </a:p>
          <a:p>
            <a:pPr lvl="1"/>
            <a:r>
              <a:rPr lang="en-US" dirty="0">
                <a:hlinkClick r:id="rId2"/>
              </a:rPr>
              <a:t>https://docs.google.com/spreadsheets/d/1UyLDvxIrN9w5RV9439ka19G-Do0ME705IbqF1NmYmu4/edit?usp=sharing</a:t>
            </a:r>
            <a:endParaRPr lang="en-US" dirty="0"/>
          </a:p>
          <a:p>
            <a:pPr lvl="1"/>
            <a:r>
              <a:rPr lang="en-US" dirty="0"/>
              <a:t>We found that in normal and extreme conditions, the flame tilt is not tilting toward the unburnt fuel behind the fire</a:t>
            </a:r>
          </a:p>
          <a:p>
            <a:r>
              <a:rPr lang="en-US" dirty="0"/>
              <a:t>The convective component appears to be the main contributor to the backfire ROS, however conceptually this does not make sense</a:t>
            </a:r>
          </a:p>
        </p:txBody>
      </p:sp>
    </p:spTree>
    <p:extLst>
      <p:ext uri="{BB962C8B-B14F-4D97-AF65-F5344CB8AC3E}">
        <p14:creationId xmlns:p14="http://schemas.microsoft.com/office/powerpoint/2010/main" val="2271929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301</TotalTime>
  <Words>845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Progress on Balbi Implementation </vt:lpstr>
      <vt:lpstr>Accomplishments thus far</vt:lpstr>
      <vt:lpstr>Creating a code that matches the given dataset</vt:lpstr>
      <vt:lpstr>Links to the codes and data</vt:lpstr>
      <vt:lpstr>Sensitivity analysis on w_0</vt:lpstr>
      <vt:lpstr>Sensitivity analysis on w_0</vt:lpstr>
      <vt:lpstr>Sensitivity analysis on w_0</vt:lpstr>
      <vt:lpstr>Develop-45</vt:lpstr>
      <vt:lpstr>Negative slope and wind</vt:lpstr>
      <vt:lpstr>Backfire ROS diagram</vt:lpstr>
      <vt:lpstr>Backfire ROS</vt:lpstr>
      <vt:lpstr>Comparison between the Rothermel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Balbi Implementation</dc:title>
  <dc:creator>Jeremy Tyler Benik</dc:creator>
  <cp:lastModifiedBy>Jeremy Tyler Benik</cp:lastModifiedBy>
  <cp:revision>6</cp:revision>
  <dcterms:created xsi:type="dcterms:W3CDTF">2022-11-06T01:12:28Z</dcterms:created>
  <dcterms:modified xsi:type="dcterms:W3CDTF">2022-11-06T06:14:24Z</dcterms:modified>
</cp:coreProperties>
</file>