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07"/>
    <p:restoredTop sz="94620"/>
  </p:normalViewPr>
  <p:slideViewPr>
    <p:cSldViewPr snapToGrid="0">
      <p:cViewPr varScale="1">
        <p:scale>
          <a:sx n="45" d="100"/>
          <a:sy n="45" d="100"/>
        </p:scale>
        <p:origin x="192" y="2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BD173B7-7D53-EC4F-BC6E-51CB49C43845}" type="datetimeFigureOut">
              <a:rPr lang="en-US" smtClean="0"/>
              <a:t>9/11/22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53875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173B7-7D53-EC4F-BC6E-51CB49C43845}" type="datetimeFigureOut">
              <a:rPr lang="en-US" smtClean="0"/>
              <a:t>9/11/22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37506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D173B7-7D53-EC4F-BC6E-51CB49C43845}" type="datetimeFigureOut">
              <a:rPr lang="en-US" smtClean="0"/>
              <a:t>9/11/22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06858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D173B7-7D53-EC4F-BC6E-51CB49C43845}" type="datetimeFigureOut">
              <a:rPr lang="en-US" smtClean="0"/>
              <a:t>9/11/22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5851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BD173B7-7D53-EC4F-BC6E-51CB49C43845}" type="datetimeFigureOut">
              <a:rPr lang="en-US" smtClean="0"/>
              <a:t>9/11/22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2987231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D173B7-7D53-EC4F-BC6E-51CB49C43845}" type="datetimeFigureOut">
              <a:rPr lang="en-US" smtClean="0"/>
              <a:t>9/11/22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363652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D173B7-7D53-EC4F-BC6E-51CB49C43845}" type="datetimeFigureOut">
              <a:rPr lang="en-US" smtClean="0"/>
              <a:t>9/11/22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2475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173B7-7D53-EC4F-BC6E-51CB49C43845}" type="datetimeFigureOut">
              <a:rPr lang="en-US" smtClean="0"/>
              <a:t>9/11/22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4269394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BD173B7-7D53-EC4F-BC6E-51CB49C43845}" type="datetimeFigureOut">
              <a:rPr lang="en-US" smtClean="0"/>
              <a:t>9/11/22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87653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173B7-7D53-EC4F-BC6E-51CB49C43845}" type="datetimeFigureOut">
              <a:rPr lang="en-US" smtClean="0"/>
              <a:t>9/11/22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72940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BD173B7-7D53-EC4F-BC6E-51CB49C43845}" type="datetimeFigureOut">
              <a:rPr lang="en-US" smtClean="0"/>
              <a:t>9/11/22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67027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D173B7-7D53-EC4F-BC6E-51CB49C43845}" type="datetimeFigureOut">
              <a:rPr lang="en-US" smtClean="0"/>
              <a:t>9/11/22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11926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173B7-7D53-EC4F-BC6E-51CB49C43845}" type="datetimeFigureOut">
              <a:rPr lang="en-US" smtClean="0"/>
              <a:t>9/11/22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05882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173B7-7D53-EC4F-BC6E-51CB49C43845}" type="datetimeFigureOut">
              <a:rPr lang="en-US" smtClean="0"/>
              <a:t>9/11/22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24654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173B7-7D53-EC4F-BC6E-51CB49C43845}" type="datetimeFigureOut">
              <a:rPr lang="en-US" smtClean="0"/>
              <a:t>9/11/22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407061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173B7-7D53-EC4F-BC6E-51CB49C43845}" type="datetimeFigureOut">
              <a:rPr lang="en-US" smtClean="0"/>
              <a:t>9/11/22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216027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173B7-7D53-EC4F-BC6E-51CB49C43845}" type="datetimeFigureOut">
              <a:rPr lang="en-US" smtClean="0"/>
              <a:t>9/11/22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3842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D173B7-7D53-EC4F-BC6E-51CB49C43845}" type="datetimeFigureOut">
              <a:rPr lang="en-US" smtClean="0"/>
              <a:t>9/11/22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A33C7D-0D52-B142-9A6D-1326AE1C9C50}" type="slidenum">
              <a:rPr lang="en-US" smtClean="0"/>
              <a:t>‹#›</a:t>
            </a:fld>
            <a:endParaRPr lang="en-US"/>
          </a:p>
        </p:txBody>
      </p:sp>
    </p:spTree>
    <p:extLst>
      <p:ext uri="{BB962C8B-B14F-4D97-AF65-F5344CB8AC3E}">
        <p14:creationId xmlns:p14="http://schemas.microsoft.com/office/powerpoint/2010/main" val="11601220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9217-4435-53F8-4FAC-348169831050}"/>
              </a:ext>
            </a:extLst>
          </p:cNvPr>
          <p:cNvSpPr>
            <a:spLocks noGrp="1"/>
          </p:cNvSpPr>
          <p:nvPr>
            <p:ph type="ctrTitle"/>
          </p:nvPr>
        </p:nvSpPr>
        <p:spPr/>
        <p:txBody>
          <a:bodyPr>
            <a:normAutofit fontScale="90000"/>
          </a:bodyPr>
          <a:lstStyle/>
          <a:p>
            <a:r>
              <a:rPr lang="en-US" sz="3200" dirty="0"/>
              <a:t>Extension of the </a:t>
            </a:r>
            <a:r>
              <a:rPr lang="en-US" sz="3200" dirty="0" err="1"/>
              <a:t>Balbi</a:t>
            </a:r>
            <a:r>
              <a:rPr lang="en-US" sz="3200" dirty="0"/>
              <a:t> fire spread model to include the field scale conditions of shrubland fires </a:t>
            </a:r>
            <a:br>
              <a:rPr lang="en-US" sz="3200" dirty="0"/>
            </a:br>
            <a:endParaRPr lang="en-US" sz="3200" dirty="0"/>
          </a:p>
        </p:txBody>
      </p:sp>
      <p:sp>
        <p:nvSpPr>
          <p:cNvPr id="3" name="Subtitle 2">
            <a:extLst>
              <a:ext uri="{FF2B5EF4-FFF2-40B4-BE49-F238E27FC236}">
                <a16:creationId xmlns:a16="http://schemas.microsoft.com/office/drawing/2014/main" id="{B5C7DA0C-A772-F550-9EEC-2F45E96109D4}"/>
              </a:ext>
            </a:extLst>
          </p:cNvPr>
          <p:cNvSpPr>
            <a:spLocks noGrp="1"/>
          </p:cNvSpPr>
          <p:nvPr>
            <p:ph type="subTitle" idx="1"/>
          </p:nvPr>
        </p:nvSpPr>
        <p:spPr/>
        <p:txBody>
          <a:bodyPr/>
          <a:lstStyle/>
          <a:p>
            <a:r>
              <a:rPr lang="en-US" dirty="0"/>
              <a:t>By: Jeremy </a:t>
            </a:r>
            <a:r>
              <a:rPr lang="en-US" dirty="0" err="1"/>
              <a:t>Benik</a:t>
            </a:r>
            <a:endParaRPr lang="en-US" dirty="0"/>
          </a:p>
        </p:txBody>
      </p:sp>
    </p:spTree>
    <p:extLst>
      <p:ext uri="{BB962C8B-B14F-4D97-AF65-F5344CB8AC3E}">
        <p14:creationId xmlns:p14="http://schemas.microsoft.com/office/powerpoint/2010/main" val="323452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FB9C-F23A-5214-A4A8-B793DB83B5D4}"/>
              </a:ext>
            </a:extLst>
          </p:cNvPr>
          <p:cNvSpPr>
            <a:spLocks noGrp="1"/>
          </p:cNvSpPr>
          <p:nvPr>
            <p:ph type="title"/>
          </p:nvPr>
        </p:nvSpPr>
        <p:spPr/>
        <p:txBody>
          <a:bodyPr/>
          <a:lstStyle/>
          <a:p>
            <a:r>
              <a:rPr lang="en-US" dirty="0"/>
              <a:t>Testing the model</a:t>
            </a:r>
          </a:p>
        </p:txBody>
      </p:sp>
      <p:sp>
        <p:nvSpPr>
          <p:cNvPr id="3" name="Content Placeholder 2">
            <a:extLst>
              <a:ext uri="{FF2B5EF4-FFF2-40B4-BE49-F238E27FC236}">
                <a16:creationId xmlns:a16="http://schemas.microsoft.com/office/drawing/2014/main" id="{5DECAFC4-9780-579A-6C60-D0DD59046D08}"/>
              </a:ext>
            </a:extLst>
          </p:cNvPr>
          <p:cNvSpPr>
            <a:spLocks noGrp="1"/>
          </p:cNvSpPr>
          <p:nvPr>
            <p:ph idx="1"/>
          </p:nvPr>
        </p:nvSpPr>
        <p:spPr/>
        <p:txBody>
          <a:bodyPr/>
          <a:lstStyle/>
          <a:p>
            <a:r>
              <a:rPr lang="en-US" dirty="0"/>
              <a:t>To benchmark the data, the model was compared to other models using the same dataset</a:t>
            </a:r>
          </a:p>
          <a:p>
            <a:r>
              <a:rPr lang="en-US" dirty="0"/>
              <a:t>Some of these models are old </a:t>
            </a:r>
            <a:r>
              <a:rPr lang="en-US" dirty="0" err="1"/>
              <a:t>balbi</a:t>
            </a:r>
            <a:r>
              <a:rPr lang="en-US" dirty="0"/>
              <a:t> models and the Anderson model</a:t>
            </a:r>
          </a:p>
        </p:txBody>
      </p:sp>
    </p:spTree>
    <p:extLst>
      <p:ext uri="{BB962C8B-B14F-4D97-AF65-F5344CB8AC3E}">
        <p14:creationId xmlns:p14="http://schemas.microsoft.com/office/powerpoint/2010/main" val="1656908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730C-D9E8-7B1D-BFC1-FC1949ADCB5E}"/>
              </a:ext>
            </a:extLst>
          </p:cNvPr>
          <p:cNvSpPr>
            <a:spLocks noGrp="1"/>
          </p:cNvSpPr>
          <p:nvPr>
            <p:ph type="title"/>
          </p:nvPr>
        </p:nvSpPr>
        <p:spPr/>
        <p:txBody>
          <a:bodyPr/>
          <a:lstStyle/>
          <a:p>
            <a:r>
              <a:rPr lang="en-US" dirty="0"/>
              <a:t>Numerical results</a:t>
            </a:r>
          </a:p>
        </p:txBody>
      </p:sp>
      <p:sp>
        <p:nvSpPr>
          <p:cNvPr id="3" name="Content Placeholder 2">
            <a:extLst>
              <a:ext uri="{FF2B5EF4-FFF2-40B4-BE49-F238E27FC236}">
                <a16:creationId xmlns:a16="http://schemas.microsoft.com/office/drawing/2014/main" id="{1C30D56A-588D-511E-0AEE-A5D53FCC8692}"/>
              </a:ext>
            </a:extLst>
          </p:cNvPr>
          <p:cNvSpPr>
            <a:spLocks noGrp="1"/>
          </p:cNvSpPr>
          <p:nvPr>
            <p:ph idx="1"/>
          </p:nvPr>
        </p:nvSpPr>
        <p:spPr/>
        <p:txBody>
          <a:bodyPr/>
          <a:lstStyle/>
          <a:p>
            <a:r>
              <a:rPr lang="en-US" dirty="0" err="1"/>
              <a:t>A_m</a:t>
            </a:r>
            <a:r>
              <a:rPr lang="en-US" dirty="0"/>
              <a:t> remains at 0.025</a:t>
            </a:r>
          </a:p>
          <a:p>
            <a:r>
              <a:rPr lang="en-US" dirty="0"/>
              <a:t>R increased linearly with wind speed for the lower fuel loads</a:t>
            </a:r>
          </a:p>
          <a:p>
            <a:r>
              <a:rPr lang="en-US" dirty="0"/>
              <a:t>For heavier fuel loads, slow increase in ROS with lower wind speeds, then past 2.5m/s there is a much steeper increase in ROS</a:t>
            </a:r>
          </a:p>
          <a:p>
            <a:r>
              <a:rPr lang="en-US" dirty="0"/>
              <a:t>With increasing fuel load, ROS increases</a:t>
            </a:r>
          </a:p>
          <a:p>
            <a:r>
              <a:rPr lang="en-US" dirty="0"/>
              <a:t>Fuel load, fuel height, bulk density are connected</a:t>
            </a:r>
          </a:p>
        </p:txBody>
      </p:sp>
      <p:pic>
        <p:nvPicPr>
          <p:cNvPr id="4" name="Picture 3">
            <a:extLst>
              <a:ext uri="{FF2B5EF4-FFF2-40B4-BE49-F238E27FC236}">
                <a16:creationId xmlns:a16="http://schemas.microsoft.com/office/drawing/2014/main" id="{D434C4C2-794C-5B16-731D-86F6BD225DA7}"/>
              </a:ext>
            </a:extLst>
          </p:cNvPr>
          <p:cNvPicPr>
            <a:picLocks noChangeAspect="1"/>
          </p:cNvPicPr>
          <p:nvPr/>
        </p:nvPicPr>
        <p:blipFill>
          <a:blip r:embed="rId2"/>
          <a:stretch>
            <a:fillRect/>
          </a:stretch>
        </p:blipFill>
        <p:spPr>
          <a:xfrm>
            <a:off x="8025568" y="4257675"/>
            <a:ext cx="4166431" cy="2600325"/>
          </a:xfrm>
          <a:prstGeom prst="rect">
            <a:avLst/>
          </a:prstGeom>
        </p:spPr>
      </p:pic>
    </p:spTree>
    <p:extLst>
      <p:ext uri="{BB962C8B-B14F-4D97-AF65-F5344CB8AC3E}">
        <p14:creationId xmlns:p14="http://schemas.microsoft.com/office/powerpoint/2010/main" val="4015154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054F41C-C6A8-4C44-2AB1-DA07FCDD1B90}"/>
              </a:ext>
            </a:extLst>
          </p:cNvPr>
          <p:cNvSpPr>
            <a:spLocks noGrp="1"/>
          </p:cNvSpPr>
          <p:nvPr>
            <p:ph type="title"/>
          </p:nvPr>
        </p:nvSpPr>
        <p:spPr>
          <a:xfrm>
            <a:off x="685799" y="764373"/>
            <a:ext cx="3977639" cy="1600200"/>
          </a:xfrm>
        </p:spPr>
        <p:txBody>
          <a:bodyPr anchor="b">
            <a:normAutofit/>
          </a:bodyPr>
          <a:lstStyle/>
          <a:p>
            <a:pPr algn="l"/>
            <a:r>
              <a:rPr lang="en-US" sz="3200"/>
              <a:t>Numerical results</a:t>
            </a:r>
          </a:p>
        </p:txBody>
      </p:sp>
      <p:sp>
        <p:nvSpPr>
          <p:cNvPr id="3" name="Content Placeholder 2">
            <a:extLst>
              <a:ext uri="{FF2B5EF4-FFF2-40B4-BE49-F238E27FC236}">
                <a16:creationId xmlns:a16="http://schemas.microsoft.com/office/drawing/2014/main" id="{58E1EBFD-EB19-A5D4-6E5A-5540F713B27D}"/>
              </a:ext>
            </a:extLst>
          </p:cNvPr>
          <p:cNvSpPr>
            <a:spLocks noGrp="1"/>
          </p:cNvSpPr>
          <p:nvPr>
            <p:ph idx="1"/>
          </p:nvPr>
        </p:nvSpPr>
        <p:spPr>
          <a:xfrm>
            <a:off x="685800" y="2364573"/>
            <a:ext cx="3977639" cy="3854112"/>
          </a:xfrm>
        </p:spPr>
        <p:txBody>
          <a:bodyPr>
            <a:normAutofit/>
          </a:bodyPr>
          <a:lstStyle/>
          <a:p>
            <a:r>
              <a:rPr lang="en-US" sz="1600"/>
              <a:t>FMC on ROS</a:t>
            </a:r>
          </a:p>
          <a:p>
            <a:endParaRPr lang="en-US" sz="1600"/>
          </a:p>
        </p:txBody>
      </p:sp>
      <p:pic>
        <p:nvPicPr>
          <p:cNvPr id="4" name="Picture 3">
            <a:extLst>
              <a:ext uri="{FF2B5EF4-FFF2-40B4-BE49-F238E27FC236}">
                <a16:creationId xmlns:a16="http://schemas.microsoft.com/office/drawing/2014/main" id="{EDF663DF-914F-1779-595D-3D54D4F09382}"/>
              </a:ext>
            </a:extLst>
          </p:cNvPr>
          <p:cNvPicPr>
            <a:picLocks noChangeAspect="1"/>
          </p:cNvPicPr>
          <p:nvPr/>
        </p:nvPicPr>
        <p:blipFill>
          <a:blip r:embed="rId3"/>
          <a:stretch>
            <a:fillRect/>
          </a:stretch>
        </p:blipFill>
        <p:spPr>
          <a:xfrm>
            <a:off x="4972699" y="1285515"/>
            <a:ext cx="6533501" cy="4393779"/>
          </a:xfrm>
          <a:prstGeom prst="rect">
            <a:avLst/>
          </a:prstGeom>
        </p:spPr>
      </p:pic>
    </p:spTree>
    <p:extLst>
      <p:ext uri="{BB962C8B-B14F-4D97-AF65-F5344CB8AC3E}">
        <p14:creationId xmlns:p14="http://schemas.microsoft.com/office/powerpoint/2010/main" val="3952829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054F41C-C6A8-4C44-2AB1-DA07FCDD1B90}"/>
              </a:ext>
            </a:extLst>
          </p:cNvPr>
          <p:cNvSpPr>
            <a:spLocks noGrp="1"/>
          </p:cNvSpPr>
          <p:nvPr>
            <p:ph type="title"/>
          </p:nvPr>
        </p:nvSpPr>
        <p:spPr>
          <a:xfrm>
            <a:off x="685799" y="764373"/>
            <a:ext cx="3977639" cy="1600200"/>
          </a:xfrm>
        </p:spPr>
        <p:txBody>
          <a:bodyPr anchor="b">
            <a:normAutofit/>
          </a:bodyPr>
          <a:lstStyle/>
          <a:p>
            <a:pPr algn="l"/>
            <a:r>
              <a:rPr lang="en-US" sz="3200"/>
              <a:t>Numerical results</a:t>
            </a:r>
          </a:p>
        </p:txBody>
      </p:sp>
      <p:sp>
        <p:nvSpPr>
          <p:cNvPr id="3" name="Content Placeholder 2">
            <a:extLst>
              <a:ext uri="{FF2B5EF4-FFF2-40B4-BE49-F238E27FC236}">
                <a16:creationId xmlns:a16="http://schemas.microsoft.com/office/drawing/2014/main" id="{58E1EBFD-EB19-A5D4-6E5A-5540F713B27D}"/>
              </a:ext>
            </a:extLst>
          </p:cNvPr>
          <p:cNvSpPr>
            <a:spLocks noGrp="1"/>
          </p:cNvSpPr>
          <p:nvPr>
            <p:ph idx="1"/>
          </p:nvPr>
        </p:nvSpPr>
        <p:spPr>
          <a:xfrm>
            <a:off x="685800" y="2364573"/>
            <a:ext cx="3977639" cy="3854112"/>
          </a:xfrm>
        </p:spPr>
        <p:txBody>
          <a:bodyPr>
            <a:normAutofit/>
          </a:bodyPr>
          <a:lstStyle/>
          <a:p>
            <a:r>
              <a:rPr lang="en-US" sz="1600" dirty="0"/>
              <a:t>Fuel bed height on ROS</a:t>
            </a:r>
          </a:p>
          <a:p>
            <a:r>
              <a:rPr lang="en-US" sz="1600" dirty="0"/>
              <a:t>ROS is found to increase with fuel height independent of the wind speed</a:t>
            </a:r>
          </a:p>
          <a:p>
            <a:r>
              <a:rPr lang="en-US" sz="1600" dirty="0"/>
              <a:t>A doubling of fuel height 1m to 2m increased ROS by 31% (more pronounced for low </a:t>
            </a:r>
            <a:r>
              <a:rPr lang="en-US" sz="1600"/>
              <a:t>wind speeds)</a:t>
            </a:r>
            <a:endParaRPr lang="en-US" sz="1600" dirty="0"/>
          </a:p>
          <a:p>
            <a:endParaRPr lang="en-US" sz="1600" dirty="0"/>
          </a:p>
        </p:txBody>
      </p:sp>
      <p:pic>
        <p:nvPicPr>
          <p:cNvPr id="5" name="Picture 4">
            <a:extLst>
              <a:ext uri="{FF2B5EF4-FFF2-40B4-BE49-F238E27FC236}">
                <a16:creationId xmlns:a16="http://schemas.microsoft.com/office/drawing/2014/main" id="{AFD10E19-103F-773D-3CB4-1EF13FC58E39}"/>
              </a:ext>
            </a:extLst>
          </p:cNvPr>
          <p:cNvPicPr>
            <a:picLocks noChangeAspect="1"/>
          </p:cNvPicPr>
          <p:nvPr/>
        </p:nvPicPr>
        <p:blipFill>
          <a:blip r:embed="rId3"/>
          <a:stretch>
            <a:fillRect/>
          </a:stretch>
        </p:blipFill>
        <p:spPr>
          <a:xfrm>
            <a:off x="4972699" y="944599"/>
            <a:ext cx="6533501" cy="5075612"/>
          </a:xfrm>
          <a:prstGeom prst="rect">
            <a:avLst/>
          </a:prstGeom>
        </p:spPr>
      </p:pic>
    </p:spTree>
    <p:extLst>
      <p:ext uri="{BB962C8B-B14F-4D97-AF65-F5344CB8AC3E}">
        <p14:creationId xmlns:p14="http://schemas.microsoft.com/office/powerpoint/2010/main" val="167673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3617-F0A9-AABB-525B-CA009A498355}"/>
              </a:ext>
            </a:extLst>
          </p:cNvPr>
          <p:cNvSpPr>
            <a:spLocks noGrp="1"/>
          </p:cNvSpPr>
          <p:nvPr>
            <p:ph type="title"/>
          </p:nvPr>
        </p:nvSpPr>
        <p:spPr/>
        <p:txBody>
          <a:bodyPr/>
          <a:lstStyle/>
          <a:p>
            <a:r>
              <a:rPr lang="en-US" dirty="0"/>
              <a:t>Goal of </a:t>
            </a:r>
            <a:r>
              <a:rPr lang="en-US" dirty="0" err="1"/>
              <a:t>balbi</a:t>
            </a:r>
            <a:r>
              <a:rPr lang="en-US" dirty="0"/>
              <a:t> model</a:t>
            </a:r>
          </a:p>
        </p:txBody>
      </p:sp>
      <p:sp>
        <p:nvSpPr>
          <p:cNvPr id="3" name="Content Placeholder 2">
            <a:extLst>
              <a:ext uri="{FF2B5EF4-FFF2-40B4-BE49-F238E27FC236}">
                <a16:creationId xmlns:a16="http://schemas.microsoft.com/office/drawing/2014/main" id="{CAF85605-43E5-0980-107D-0536F2765776}"/>
              </a:ext>
            </a:extLst>
          </p:cNvPr>
          <p:cNvSpPr>
            <a:spLocks noGrp="1"/>
          </p:cNvSpPr>
          <p:nvPr>
            <p:ph idx="1"/>
          </p:nvPr>
        </p:nvSpPr>
        <p:spPr/>
        <p:txBody>
          <a:bodyPr/>
          <a:lstStyle/>
          <a:p>
            <a:r>
              <a:rPr lang="en-US" dirty="0"/>
              <a:t>The goal of the </a:t>
            </a:r>
            <a:r>
              <a:rPr lang="en-US" dirty="0" err="1"/>
              <a:t>balbi</a:t>
            </a:r>
            <a:r>
              <a:rPr lang="en-US" dirty="0"/>
              <a:t> model is to provide a “simplified rate of spread model aimed at providing computationally fast and accurate simulations of fire propagation that can be used by fire managers under operational conditions” (</a:t>
            </a:r>
            <a:r>
              <a:rPr lang="en-US" dirty="0" err="1"/>
              <a:t>Balbi</a:t>
            </a:r>
            <a:r>
              <a:rPr lang="en-US" dirty="0"/>
              <a:t> 2022, abstract)</a:t>
            </a:r>
          </a:p>
          <a:p>
            <a:r>
              <a:rPr lang="en-US" dirty="0"/>
              <a:t>This version accounts for both radiation and convective heat transfer </a:t>
            </a:r>
          </a:p>
          <a:p>
            <a:r>
              <a:rPr lang="en-US" dirty="0"/>
              <a:t>The difference between this paper and the 2021 paper is this accounts for outdoor fires rather than just laboratory fires</a:t>
            </a:r>
          </a:p>
          <a:p>
            <a:r>
              <a:rPr lang="en-US" dirty="0"/>
              <a:t>This model remains “physics-based and is faster than real time and fully predictive” (</a:t>
            </a:r>
            <a:r>
              <a:rPr lang="en-US" dirty="0" err="1"/>
              <a:t>Balbi</a:t>
            </a:r>
            <a:r>
              <a:rPr lang="en-US" dirty="0"/>
              <a:t> 2022, abstract)</a:t>
            </a:r>
          </a:p>
        </p:txBody>
      </p:sp>
    </p:spTree>
    <p:extLst>
      <p:ext uri="{BB962C8B-B14F-4D97-AF65-F5344CB8AC3E}">
        <p14:creationId xmlns:p14="http://schemas.microsoft.com/office/powerpoint/2010/main" val="277359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D8DC-5E84-9131-85F5-B1617D2DC9F9}"/>
              </a:ext>
            </a:extLst>
          </p:cNvPr>
          <p:cNvSpPr>
            <a:spLocks noGrp="1"/>
          </p:cNvSpPr>
          <p:nvPr>
            <p:ph type="title"/>
          </p:nvPr>
        </p:nvSpPr>
        <p:spPr/>
        <p:txBody>
          <a:bodyPr/>
          <a:lstStyle/>
          <a:p>
            <a:r>
              <a:rPr lang="en-US" dirty="0"/>
              <a:t>History of the </a:t>
            </a:r>
            <a:r>
              <a:rPr lang="en-US" dirty="0" err="1"/>
              <a:t>balbi</a:t>
            </a:r>
            <a:r>
              <a:rPr lang="en-US" dirty="0"/>
              <a:t> model</a:t>
            </a:r>
          </a:p>
        </p:txBody>
      </p:sp>
      <p:sp>
        <p:nvSpPr>
          <p:cNvPr id="3" name="Content Placeholder 2">
            <a:extLst>
              <a:ext uri="{FF2B5EF4-FFF2-40B4-BE49-F238E27FC236}">
                <a16:creationId xmlns:a16="http://schemas.microsoft.com/office/drawing/2014/main" id="{13164D12-8343-75A4-566A-86D01D9BA56C}"/>
              </a:ext>
            </a:extLst>
          </p:cNvPr>
          <p:cNvSpPr>
            <a:spLocks noGrp="1"/>
          </p:cNvSpPr>
          <p:nvPr>
            <p:ph idx="1"/>
          </p:nvPr>
        </p:nvSpPr>
        <p:spPr/>
        <p:txBody>
          <a:bodyPr/>
          <a:lstStyle/>
          <a:p>
            <a:r>
              <a:rPr lang="en-US" dirty="0"/>
              <a:t>The first </a:t>
            </a:r>
            <a:r>
              <a:rPr lang="en-US" dirty="0" err="1"/>
              <a:t>balbi</a:t>
            </a:r>
            <a:r>
              <a:rPr lang="en-US" dirty="0"/>
              <a:t> model was presented in 2007 and followed the assumptions that radiation was the main heat transfer mode</a:t>
            </a:r>
          </a:p>
          <a:p>
            <a:r>
              <a:rPr lang="en-US" dirty="0"/>
              <a:t>With the next two versions of the mode, there were improvements in the physical basis of the model</a:t>
            </a:r>
          </a:p>
          <a:p>
            <a:pPr lvl="1"/>
            <a:r>
              <a:rPr lang="en-US" dirty="0"/>
              <a:t>Incorporating the </a:t>
            </a:r>
            <a:r>
              <a:rPr lang="en-US" dirty="0" err="1"/>
              <a:t>euation</a:t>
            </a:r>
            <a:r>
              <a:rPr lang="en-US" dirty="0"/>
              <a:t> for vertical momentum applied to the flame and introduction of a fresh cooling air provided better modeling of the radiative fraction</a:t>
            </a:r>
          </a:p>
          <a:p>
            <a:r>
              <a:rPr lang="en-US" dirty="0"/>
              <a:t>Then </a:t>
            </a:r>
            <a:r>
              <a:rPr lang="en-US" dirty="0" err="1"/>
              <a:t>Chatelon</a:t>
            </a:r>
            <a:r>
              <a:rPr lang="en-US" dirty="0"/>
              <a:t> developed a convective model for well ordered and vertically oriented fuel beds</a:t>
            </a:r>
          </a:p>
        </p:txBody>
      </p:sp>
    </p:spTree>
    <p:extLst>
      <p:ext uri="{BB962C8B-B14F-4D97-AF65-F5344CB8AC3E}">
        <p14:creationId xmlns:p14="http://schemas.microsoft.com/office/powerpoint/2010/main" val="330904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1FD8-B24F-0609-E2E0-410FF3651469}"/>
              </a:ext>
            </a:extLst>
          </p:cNvPr>
          <p:cNvSpPr>
            <a:spLocks noGrp="1"/>
          </p:cNvSpPr>
          <p:nvPr>
            <p:ph type="title"/>
          </p:nvPr>
        </p:nvSpPr>
        <p:spPr/>
        <p:txBody>
          <a:bodyPr/>
          <a:lstStyle/>
          <a:p>
            <a:r>
              <a:rPr lang="en-US" dirty="0"/>
              <a:t>Model </a:t>
            </a:r>
            <a:r>
              <a:rPr lang="en-US" dirty="0" err="1"/>
              <a:t>idealisation</a:t>
            </a:r>
            <a:endParaRPr lang="en-US" dirty="0"/>
          </a:p>
        </p:txBody>
      </p:sp>
      <p:sp>
        <p:nvSpPr>
          <p:cNvPr id="3" name="Content Placeholder 2">
            <a:extLst>
              <a:ext uri="{FF2B5EF4-FFF2-40B4-BE49-F238E27FC236}">
                <a16:creationId xmlns:a16="http://schemas.microsoft.com/office/drawing/2014/main" id="{E177001C-2277-03C4-9E5B-46756D40F3A8}"/>
              </a:ext>
            </a:extLst>
          </p:cNvPr>
          <p:cNvSpPr>
            <a:spLocks noGrp="1"/>
          </p:cNvSpPr>
          <p:nvPr>
            <p:ph idx="1"/>
          </p:nvPr>
        </p:nvSpPr>
        <p:spPr/>
        <p:txBody>
          <a:bodyPr/>
          <a:lstStyle/>
          <a:p>
            <a:r>
              <a:rPr lang="en-US" dirty="0"/>
              <a:t>Some of the 2020 concepts were kept</a:t>
            </a:r>
          </a:p>
          <a:p>
            <a:r>
              <a:rPr lang="en-US" dirty="0"/>
              <a:t>Some assumptions kept are</a:t>
            </a:r>
          </a:p>
          <a:p>
            <a:pPr lvl="1"/>
            <a:r>
              <a:rPr lang="en-US" dirty="0"/>
              <a:t>Fresh airstream enters the flame base</a:t>
            </a:r>
          </a:p>
          <a:p>
            <a:pPr lvl="1"/>
            <a:r>
              <a:rPr lang="en-US" dirty="0"/>
              <a:t>Hot gasses from the upper layer are driven to the top of the flame base and create the free flame structure above the vegetal stratum</a:t>
            </a:r>
          </a:p>
          <a:p>
            <a:pPr lvl="1"/>
            <a:r>
              <a:rPr lang="en-US" dirty="0"/>
              <a:t>Mixed air pyrolysis gases from the lower layer go out through the front panel of the fuel-burning particles area and create an internal, or combustion zone, flame that directly contacts the unburnt fuel</a:t>
            </a:r>
          </a:p>
          <a:p>
            <a:r>
              <a:rPr lang="en-US" dirty="0"/>
              <a:t>4 energy contributions suggested by </a:t>
            </a:r>
            <a:r>
              <a:rPr lang="en-US" dirty="0" err="1"/>
              <a:t>Balbi</a:t>
            </a:r>
            <a:r>
              <a:rPr lang="en-US" dirty="0"/>
              <a:t> in 2020 are kept</a:t>
            </a:r>
          </a:p>
          <a:p>
            <a:pPr lvl="1"/>
            <a:r>
              <a:rPr lang="en-US" dirty="0"/>
              <a:t>Flame base radiation, flame radiation, convective cooling, convective heating</a:t>
            </a:r>
          </a:p>
        </p:txBody>
      </p:sp>
    </p:spTree>
    <p:extLst>
      <p:ext uri="{BB962C8B-B14F-4D97-AF65-F5344CB8AC3E}">
        <p14:creationId xmlns:p14="http://schemas.microsoft.com/office/powerpoint/2010/main" val="381867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FF6C-894A-39EF-3443-F05E04CD208D}"/>
              </a:ext>
            </a:extLst>
          </p:cNvPr>
          <p:cNvSpPr>
            <a:spLocks noGrp="1"/>
          </p:cNvSpPr>
          <p:nvPr>
            <p:ph type="title"/>
          </p:nvPr>
        </p:nvSpPr>
        <p:spPr/>
        <p:txBody>
          <a:bodyPr/>
          <a:lstStyle/>
          <a:p>
            <a:r>
              <a:rPr lang="en-US" dirty="0"/>
              <a:t>Main equation</a:t>
            </a:r>
          </a:p>
        </p:txBody>
      </p:sp>
      <p:pic>
        <p:nvPicPr>
          <p:cNvPr id="3" name="Picture 2">
            <a:extLst>
              <a:ext uri="{FF2B5EF4-FFF2-40B4-BE49-F238E27FC236}">
                <a16:creationId xmlns:a16="http://schemas.microsoft.com/office/drawing/2014/main" id="{A818A7F6-6DE2-4E2D-0C5B-06F37D74A169}"/>
              </a:ext>
            </a:extLst>
          </p:cNvPr>
          <p:cNvPicPr>
            <a:picLocks noChangeAspect="1"/>
          </p:cNvPicPr>
          <p:nvPr/>
        </p:nvPicPr>
        <p:blipFill>
          <a:blip r:embed="rId2"/>
          <a:stretch>
            <a:fillRect/>
          </a:stretch>
        </p:blipFill>
        <p:spPr>
          <a:xfrm>
            <a:off x="0" y="2006600"/>
            <a:ext cx="6311900" cy="4851400"/>
          </a:xfrm>
          <a:prstGeom prst="rect">
            <a:avLst/>
          </a:prstGeom>
        </p:spPr>
      </p:pic>
      <p:sp>
        <p:nvSpPr>
          <p:cNvPr id="4" name="TextBox 3">
            <a:extLst>
              <a:ext uri="{FF2B5EF4-FFF2-40B4-BE49-F238E27FC236}">
                <a16:creationId xmlns:a16="http://schemas.microsoft.com/office/drawing/2014/main" id="{F485EC67-AF7B-E7D8-FB29-40013C4351A8}"/>
              </a:ext>
            </a:extLst>
          </p:cNvPr>
          <p:cNvSpPr txBox="1"/>
          <p:nvPr/>
        </p:nvSpPr>
        <p:spPr>
          <a:xfrm>
            <a:off x="7730836" y="2701636"/>
            <a:ext cx="3117273" cy="369332"/>
          </a:xfrm>
          <a:prstGeom prst="rect">
            <a:avLst/>
          </a:prstGeom>
          <a:noFill/>
        </p:spPr>
        <p:txBody>
          <a:bodyPr wrap="square" rtlCol="0">
            <a:spAutoFit/>
          </a:bodyPr>
          <a:lstStyle/>
          <a:p>
            <a:r>
              <a:rPr lang="en-US" dirty="0"/>
              <a:t>R = </a:t>
            </a:r>
            <a:r>
              <a:rPr lang="en-US" dirty="0" err="1"/>
              <a:t>R_b</a:t>
            </a:r>
            <a:r>
              <a:rPr lang="en-US" dirty="0"/>
              <a:t> + </a:t>
            </a:r>
            <a:r>
              <a:rPr lang="en-US" dirty="0" err="1"/>
              <a:t>R_c</a:t>
            </a:r>
            <a:r>
              <a:rPr lang="en-US" dirty="0"/>
              <a:t> + </a:t>
            </a:r>
            <a:r>
              <a:rPr lang="en-US" dirty="0" err="1"/>
              <a:t>R_r</a:t>
            </a:r>
            <a:endParaRPr lang="en-US" dirty="0"/>
          </a:p>
        </p:txBody>
      </p:sp>
    </p:spTree>
    <p:extLst>
      <p:ext uri="{BB962C8B-B14F-4D97-AF65-F5344CB8AC3E}">
        <p14:creationId xmlns:p14="http://schemas.microsoft.com/office/powerpoint/2010/main" val="140215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97B7-B2E7-767B-05E5-1B392B6AA66F}"/>
              </a:ext>
            </a:extLst>
          </p:cNvPr>
          <p:cNvSpPr>
            <a:spLocks noGrp="1"/>
          </p:cNvSpPr>
          <p:nvPr>
            <p:ph type="title"/>
          </p:nvPr>
        </p:nvSpPr>
        <p:spPr/>
        <p:txBody>
          <a:bodyPr/>
          <a:lstStyle/>
          <a:p>
            <a:r>
              <a:rPr lang="en-US" dirty="0"/>
              <a:t>Changes from lab</a:t>
            </a:r>
          </a:p>
        </p:txBody>
      </p:sp>
      <p:sp>
        <p:nvSpPr>
          <p:cNvPr id="3" name="Content Placeholder 2">
            <a:extLst>
              <a:ext uri="{FF2B5EF4-FFF2-40B4-BE49-F238E27FC236}">
                <a16:creationId xmlns:a16="http://schemas.microsoft.com/office/drawing/2014/main" id="{0AADB23C-9BF2-E478-7BB1-343B7D05C5A0}"/>
              </a:ext>
            </a:extLst>
          </p:cNvPr>
          <p:cNvSpPr>
            <a:spLocks noGrp="1"/>
          </p:cNvSpPr>
          <p:nvPr>
            <p:ph idx="1"/>
          </p:nvPr>
        </p:nvSpPr>
        <p:spPr/>
        <p:txBody>
          <a:bodyPr/>
          <a:lstStyle/>
          <a:p>
            <a:r>
              <a:rPr lang="en-US" dirty="0"/>
              <a:t>In eq6, the factor 2 is removed since it is assumed that at a field scale the soil absorbs a part of the flame base radiative flux</a:t>
            </a:r>
          </a:p>
          <a:p>
            <a:r>
              <a:rPr lang="en-US" dirty="0"/>
              <a:t>The optical depth is inversely proportional to the fuel porosity</a:t>
            </a:r>
          </a:p>
          <a:p>
            <a:r>
              <a:rPr lang="en-US" dirty="0"/>
              <a:t>The leaf areas ratio is added to the scaling factor </a:t>
            </a:r>
            <a:r>
              <a:rPr lang="en-US" dirty="0" err="1"/>
              <a:t>a_b</a:t>
            </a:r>
            <a:r>
              <a:rPr lang="en-US" dirty="0"/>
              <a:t> since the heat release affects the live fuel and spread of ignition mainly depends on the catalytic effect of dead fuel</a:t>
            </a:r>
          </a:p>
          <a:p>
            <a:r>
              <a:rPr lang="en-US" dirty="0"/>
              <a:t>Combustion of live </a:t>
            </a:r>
            <a:r>
              <a:rPr lang="en-US" dirty="0" err="1"/>
              <a:t>fuelsdoes</a:t>
            </a:r>
            <a:r>
              <a:rPr lang="en-US" dirty="0"/>
              <a:t> not directly contribute to movement of the ignition interface and so does not create the fire dynamics but takes part in the flame base combustion anyway. Its contribution is added in the model as a ratio between dead and total packing ratio</a:t>
            </a:r>
          </a:p>
          <a:p>
            <a:pPr marL="0" indent="0">
              <a:buNone/>
            </a:pPr>
            <a:endParaRPr lang="en-US" dirty="0"/>
          </a:p>
          <a:p>
            <a:endParaRPr lang="en-US" dirty="0"/>
          </a:p>
        </p:txBody>
      </p:sp>
    </p:spTree>
    <p:extLst>
      <p:ext uri="{BB962C8B-B14F-4D97-AF65-F5344CB8AC3E}">
        <p14:creationId xmlns:p14="http://schemas.microsoft.com/office/powerpoint/2010/main" val="406396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6124-64D8-7065-7A83-2B4A4C0150D8}"/>
              </a:ext>
            </a:extLst>
          </p:cNvPr>
          <p:cNvSpPr>
            <a:spLocks noGrp="1"/>
          </p:cNvSpPr>
          <p:nvPr>
            <p:ph type="title"/>
          </p:nvPr>
        </p:nvSpPr>
        <p:spPr/>
        <p:txBody>
          <a:bodyPr/>
          <a:lstStyle/>
          <a:p>
            <a:r>
              <a:rPr lang="en-US" dirty="0" err="1"/>
              <a:t>A_r</a:t>
            </a:r>
            <a:r>
              <a:rPr lang="en-US" dirty="0"/>
              <a:t> &amp; </a:t>
            </a:r>
            <a:r>
              <a:rPr lang="en-US" dirty="0" err="1"/>
              <a:t>a_c</a:t>
            </a:r>
            <a:endParaRPr lang="en-US" dirty="0"/>
          </a:p>
        </p:txBody>
      </p:sp>
      <p:sp>
        <p:nvSpPr>
          <p:cNvPr id="3" name="Content Placeholder 2">
            <a:extLst>
              <a:ext uri="{FF2B5EF4-FFF2-40B4-BE49-F238E27FC236}">
                <a16:creationId xmlns:a16="http://schemas.microsoft.com/office/drawing/2014/main" id="{39E61B83-D1F9-A271-B5CE-1B6DD5D11A8D}"/>
              </a:ext>
            </a:extLst>
          </p:cNvPr>
          <p:cNvSpPr>
            <a:spLocks noGrp="1"/>
          </p:cNvSpPr>
          <p:nvPr>
            <p:ph idx="1"/>
          </p:nvPr>
        </p:nvSpPr>
        <p:spPr/>
        <p:txBody>
          <a:bodyPr/>
          <a:lstStyle/>
          <a:p>
            <a:r>
              <a:rPr lang="en-US" dirty="0"/>
              <a:t>This is related to the flame radiation heat flux</a:t>
            </a:r>
          </a:p>
          <a:p>
            <a:r>
              <a:rPr lang="en-US" dirty="0"/>
              <a:t>Only the absorption of this heat flux by the unburnt fuel is concerned</a:t>
            </a:r>
          </a:p>
          <a:p>
            <a:r>
              <a:rPr lang="en-US" dirty="0" err="1"/>
              <a:t>A_c</a:t>
            </a:r>
            <a:r>
              <a:rPr lang="en-US" dirty="0"/>
              <a:t> is related to the convective heat flux is now in three contributions which are mostly energy losses</a:t>
            </a:r>
          </a:p>
          <a:p>
            <a:pPr lvl="1"/>
            <a:r>
              <a:rPr lang="en-US" dirty="0"/>
              <a:t>These factors are the heat provided to the unburnt live fuel </a:t>
            </a:r>
            <a:r>
              <a:rPr lang="en-US" dirty="0" err="1"/>
              <a:t>a_liv</a:t>
            </a:r>
            <a:endParaRPr lang="en-US" dirty="0"/>
          </a:p>
          <a:p>
            <a:pPr lvl="1"/>
            <a:r>
              <a:rPr lang="en-US" dirty="0" err="1"/>
              <a:t>A_lat</a:t>
            </a:r>
            <a:r>
              <a:rPr lang="en-US" dirty="0"/>
              <a:t> are heat losses on lateral edges of the fire front</a:t>
            </a:r>
          </a:p>
          <a:p>
            <a:pPr lvl="2"/>
            <a:r>
              <a:rPr lang="en-US" dirty="0"/>
              <a:t>This depends on the </a:t>
            </a:r>
            <a:r>
              <a:rPr lang="en-US" dirty="0" err="1"/>
              <a:t>fireline</a:t>
            </a:r>
            <a:r>
              <a:rPr lang="en-US" dirty="0"/>
              <a:t> width w_0</a:t>
            </a:r>
          </a:p>
          <a:p>
            <a:pPr lvl="1"/>
            <a:r>
              <a:rPr lang="en-US" dirty="0" err="1"/>
              <a:t>A_up</a:t>
            </a:r>
            <a:r>
              <a:rPr lang="en-US" dirty="0"/>
              <a:t> amount of pyrolysis gases produced by the air stream below the streamline that enters the flame base at E</a:t>
            </a:r>
          </a:p>
          <a:p>
            <a:pPr lvl="2"/>
            <a:r>
              <a:rPr lang="en-US" dirty="0"/>
              <a:t>The second part is the heat remaining in the fuel-burning particles when the hear is released to the upper part of the fuel is removed</a:t>
            </a:r>
          </a:p>
        </p:txBody>
      </p:sp>
    </p:spTree>
    <p:extLst>
      <p:ext uri="{BB962C8B-B14F-4D97-AF65-F5344CB8AC3E}">
        <p14:creationId xmlns:p14="http://schemas.microsoft.com/office/powerpoint/2010/main" val="3937125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762A-A21A-F3AB-B115-4BDF11C430CA}"/>
              </a:ext>
            </a:extLst>
          </p:cNvPr>
          <p:cNvSpPr>
            <a:spLocks noGrp="1"/>
          </p:cNvSpPr>
          <p:nvPr>
            <p:ph type="title"/>
          </p:nvPr>
        </p:nvSpPr>
        <p:spPr/>
        <p:txBody>
          <a:bodyPr/>
          <a:lstStyle/>
          <a:p>
            <a:r>
              <a:rPr lang="en-US" dirty="0"/>
              <a:t>Iterative method</a:t>
            </a:r>
          </a:p>
        </p:txBody>
      </p:sp>
      <p:sp>
        <p:nvSpPr>
          <p:cNvPr id="3" name="Content Placeholder 2">
            <a:extLst>
              <a:ext uri="{FF2B5EF4-FFF2-40B4-BE49-F238E27FC236}">
                <a16:creationId xmlns:a16="http://schemas.microsoft.com/office/drawing/2014/main" id="{03F36CCC-29DA-61A4-41A6-0E8033497D1D}"/>
              </a:ext>
            </a:extLst>
          </p:cNvPr>
          <p:cNvSpPr>
            <a:spLocks noGrp="1"/>
          </p:cNvSpPr>
          <p:nvPr>
            <p:ph idx="1"/>
          </p:nvPr>
        </p:nvSpPr>
        <p:spPr/>
        <p:txBody>
          <a:bodyPr/>
          <a:lstStyle/>
          <a:p>
            <a:r>
              <a:rPr lang="en-US" dirty="0"/>
              <a:t>Since there are so many factors involved in calculating the ROS, this leads to a nonlinear algebraic equation, an iterative method is necessary to numerically </a:t>
            </a:r>
            <a:r>
              <a:rPr lang="en-US" dirty="0" err="1"/>
              <a:t>solce</a:t>
            </a:r>
            <a:r>
              <a:rPr lang="en-US" dirty="0"/>
              <a:t> this equation by using the first term as the solution (</a:t>
            </a:r>
            <a:r>
              <a:rPr lang="en-US" dirty="0" err="1"/>
              <a:t>R_c</a:t>
            </a:r>
            <a:r>
              <a:rPr lang="en-US" dirty="0"/>
              <a:t>) to then loop through and converge to a value</a:t>
            </a:r>
          </a:p>
        </p:txBody>
      </p:sp>
    </p:spTree>
    <p:extLst>
      <p:ext uri="{BB962C8B-B14F-4D97-AF65-F5344CB8AC3E}">
        <p14:creationId xmlns:p14="http://schemas.microsoft.com/office/powerpoint/2010/main" val="138425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97DD-893C-AE3E-8C1E-6BF2BCAF27D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9CC9981-BA6E-8895-35F6-14316EF21FD6}"/>
              </a:ext>
            </a:extLst>
          </p:cNvPr>
          <p:cNvSpPr>
            <a:spLocks noGrp="1"/>
          </p:cNvSpPr>
          <p:nvPr>
            <p:ph idx="1"/>
          </p:nvPr>
        </p:nvSpPr>
        <p:spPr/>
        <p:txBody>
          <a:bodyPr/>
          <a:lstStyle/>
          <a:p>
            <a:r>
              <a:rPr lang="en-US" dirty="0"/>
              <a:t>To calibrate the model, shrublands in Turkey were used to estimate the </a:t>
            </a:r>
            <a:r>
              <a:rPr lang="en-US" dirty="0" err="1"/>
              <a:t>a_m</a:t>
            </a:r>
            <a:r>
              <a:rPr lang="en-US" dirty="0"/>
              <a:t> parameter (fitted model parameter)</a:t>
            </a:r>
          </a:p>
          <a:p>
            <a:r>
              <a:rPr lang="en-US" dirty="0"/>
              <a:t>Using this data (more mentioned in the paper), the am parameter was calculated</a:t>
            </a:r>
          </a:p>
          <a:p>
            <a:r>
              <a:rPr lang="en-US" dirty="0"/>
              <a:t>For a sensitivity analysis, different fuel parameters were tested on the model R, which allows an analysis of the most influential variables in the R output</a:t>
            </a:r>
          </a:p>
          <a:p>
            <a:pPr marL="0" indent="0">
              <a:buNone/>
            </a:pPr>
            <a:endParaRPr lang="en-US" dirty="0"/>
          </a:p>
        </p:txBody>
      </p:sp>
      <p:pic>
        <p:nvPicPr>
          <p:cNvPr id="4" name="Picture 3">
            <a:extLst>
              <a:ext uri="{FF2B5EF4-FFF2-40B4-BE49-F238E27FC236}">
                <a16:creationId xmlns:a16="http://schemas.microsoft.com/office/drawing/2014/main" id="{F74F3293-3888-186C-2E2C-2AB9CE49F40B}"/>
              </a:ext>
            </a:extLst>
          </p:cNvPr>
          <p:cNvPicPr>
            <a:picLocks noChangeAspect="1"/>
          </p:cNvPicPr>
          <p:nvPr/>
        </p:nvPicPr>
        <p:blipFill>
          <a:blip r:embed="rId2"/>
          <a:stretch>
            <a:fillRect/>
          </a:stretch>
        </p:blipFill>
        <p:spPr>
          <a:xfrm>
            <a:off x="742950" y="4507140"/>
            <a:ext cx="4305300" cy="2350860"/>
          </a:xfrm>
          <a:prstGeom prst="rect">
            <a:avLst/>
          </a:prstGeom>
        </p:spPr>
      </p:pic>
    </p:spTree>
    <p:extLst>
      <p:ext uri="{BB962C8B-B14F-4D97-AF65-F5344CB8AC3E}">
        <p14:creationId xmlns:p14="http://schemas.microsoft.com/office/powerpoint/2010/main" val="335670460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{9BB63E24-31AE-D04B-B9D4-72014934D565}tf10001079</Template>
  <TotalTime>503</TotalTime>
  <Words>832</Words>
  <Application>Microsoft Macintosh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Extension of the Balbi fire spread model to include the field scale conditions of shrubland fires  </vt:lpstr>
      <vt:lpstr>Goal of balbi model</vt:lpstr>
      <vt:lpstr>History of the balbi model</vt:lpstr>
      <vt:lpstr>Model idealisation</vt:lpstr>
      <vt:lpstr>Main equation</vt:lpstr>
      <vt:lpstr>Changes from lab</vt:lpstr>
      <vt:lpstr>A_r &amp; a_c</vt:lpstr>
      <vt:lpstr>Iterative method</vt:lpstr>
      <vt:lpstr>data</vt:lpstr>
      <vt:lpstr>Testing the model</vt:lpstr>
      <vt:lpstr>Numerical results</vt:lpstr>
      <vt:lpstr>Numerical results</vt:lpstr>
      <vt:lpstr>Numerical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of the Balbi fire spread model to include the field scale conditions of shrubland fires  </dc:title>
  <dc:creator>Jeremy Tyler Benik</dc:creator>
  <cp:lastModifiedBy>Jeremy Tyler Benik</cp:lastModifiedBy>
  <cp:revision>14</cp:revision>
  <dcterms:created xsi:type="dcterms:W3CDTF">2022-09-08T21:03:49Z</dcterms:created>
  <dcterms:modified xsi:type="dcterms:W3CDTF">2022-09-12T05:51:31Z</dcterms:modified>
</cp:coreProperties>
</file>