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62" r:id="rId4"/>
    <p:sldId id="261" r:id="rId5"/>
    <p:sldId id="263" r:id="rId6"/>
    <p:sldId id="264" r:id="rId7"/>
    <p:sldId id="265" r:id="rId8"/>
    <p:sldId id="260"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p:restoredTop sz="96327"/>
  </p:normalViewPr>
  <p:slideViewPr>
    <p:cSldViewPr snapToGrid="0">
      <p:cViewPr varScale="1">
        <p:scale>
          <a:sx n="151" d="100"/>
          <a:sy n="151" d="100"/>
        </p:scale>
        <p:origin x="10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64EF15B-D387-DC4B-B0C1-05FE8AC02CCA}" type="datetimeFigureOut">
              <a:rPr lang="en-US" smtClean="0"/>
              <a:t>8/26/22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03107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EF15B-D387-DC4B-B0C1-05FE8AC02CCA}" type="datetimeFigureOut">
              <a:rPr lang="en-US" smtClean="0"/>
              <a:t>8/26/22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34249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64EF15B-D387-DC4B-B0C1-05FE8AC02CCA}" type="datetimeFigureOut">
              <a:rPr lang="en-US" smtClean="0"/>
              <a:t>8/26/22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3850425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64EF15B-D387-DC4B-B0C1-05FE8AC02CCA}" type="datetimeFigureOut">
              <a:rPr lang="en-US" smtClean="0"/>
              <a:t>8/26/22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7367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64EF15B-D387-DC4B-B0C1-05FE8AC02CCA}" type="datetimeFigureOut">
              <a:rPr lang="en-US" smtClean="0"/>
              <a:t>8/26/22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434668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4EF15B-D387-DC4B-B0C1-05FE8AC02CCA}" type="datetimeFigureOut">
              <a:rPr lang="en-US" smtClean="0"/>
              <a:t>8/26/22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685995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4EF15B-D387-DC4B-B0C1-05FE8AC02CCA}" type="datetimeFigureOut">
              <a:rPr lang="en-US" smtClean="0"/>
              <a:t>8/26/22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455659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4EF15B-D387-DC4B-B0C1-05FE8AC02CCA}" type="datetimeFigureOut">
              <a:rPr lang="en-US" smtClean="0"/>
              <a:t>8/26/22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718065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64EF15B-D387-DC4B-B0C1-05FE8AC02CCA}" type="datetimeFigureOut">
              <a:rPr lang="en-US" smtClean="0"/>
              <a:t>8/26/22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6588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4EF15B-D387-DC4B-B0C1-05FE8AC02CCA}" type="datetimeFigureOut">
              <a:rPr lang="en-US" smtClean="0"/>
              <a:t>8/26/22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98312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64EF15B-D387-DC4B-B0C1-05FE8AC02CCA}" type="datetimeFigureOut">
              <a:rPr lang="en-US" smtClean="0"/>
              <a:t>8/26/22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51727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4EF15B-D387-DC4B-B0C1-05FE8AC02CCA}" type="datetimeFigureOut">
              <a:rPr lang="en-US" smtClean="0"/>
              <a:t>8/26/22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310379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4EF15B-D387-DC4B-B0C1-05FE8AC02CCA}" type="datetimeFigureOut">
              <a:rPr lang="en-US" smtClean="0"/>
              <a:t>8/26/22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26907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4EF15B-D387-DC4B-B0C1-05FE8AC02CCA}" type="datetimeFigureOut">
              <a:rPr lang="en-US" smtClean="0"/>
              <a:t>8/26/22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63392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EF15B-D387-DC4B-B0C1-05FE8AC02CCA}" type="datetimeFigureOut">
              <a:rPr lang="en-US" smtClean="0"/>
              <a:t>8/26/22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033875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EF15B-D387-DC4B-B0C1-05FE8AC02CCA}" type="datetimeFigureOut">
              <a:rPr lang="en-US" smtClean="0"/>
              <a:t>8/26/22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19491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EF15B-D387-DC4B-B0C1-05FE8AC02CCA}" type="datetimeFigureOut">
              <a:rPr lang="en-US" smtClean="0"/>
              <a:t>8/26/22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55482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4EF15B-D387-DC4B-B0C1-05FE8AC02CCA}" type="datetimeFigureOut">
              <a:rPr lang="en-US" smtClean="0"/>
              <a:t>8/26/22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577C52-7202-E34A-AA0F-B53D192EDD89}" type="slidenum">
              <a:rPr lang="en-US" smtClean="0"/>
              <a:t>‹#›</a:t>
            </a:fld>
            <a:endParaRPr lang="en-US"/>
          </a:p>
        </p:txBody>
      </p:sp>
    </p:spTree>
    <p:extLst>
      <p:ext uri="{BB962C8B-B14F-4D97-AF65-F5344CB8AC3E}">
        <p14:creationId xmlns:p14="http://schemas.microsoft.com/office/powerpoint/2010/main" val="57590561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FFB5-2BEE-E048-4BB3-95E3C2281AD9}"/>
              </a:ext>
            </a:extLst>
          </p:cNvPr>
          <p:cNvSpPr>
            <a:spLocks noGrp="1"/>
          </p:cNvSpPr>
          <p:nvPr>
            <p:ph type="ctrTitle"/>
          </p:nvPr>
        </p:nvSpPr>
        <p:spPr/>
        <p:txBody>
          <a:bodyPr/>
          <a:lstStyle/>
          <a:p>
            <a:r>
              <a:rPr lang="en-US" dirty="0"/>
              <a:t>Weekly Meeting 08/26/22</a:t>
            </a:r>
          </a:p>
        </p:txBody>
      </p:sp>
      <p:sp>
        <p:nvSpPr>
          <p:cNvPr id="3" name="Subtitle 2">
            <a:extLst>
              <a:ext uri="{FF2B5EF4-FFF2-40B4-BE49-F238E27FC236}">
                <a16:creationId xmlns:a16="http://schemas.microsoft.com/office/drawing/2014/main" id="{4ECE0494-B98C-12CC-0E57-1D1B9AA7E083}"/>
              </a:ext>
            </a:extLst>
          </p:cNvPr>
          <p:cNvSpPr>
            <a:spLocks noGrp="1"/>
          </p:cNvSpPr>
          <p:nvPr>
            <p:ph type="subTitle" idx="1"/>
          </p:nvPr>
        </p:nvSpPr>
        <p:spPr/>
        <p:txBody>
          <a:bodyPr/>
          <a:lstStyle/>
          <a:p>
            <a:r>
              <a:rPr lang="en-US" dirty="0"/>
              <a:t>By: Jeremy </a:t>
            </a:r>
            <a:r>
              <a:rPr lang="en-US" dirty="0" err="1"/>
              <a:t>Benik</a:t>
            </a:r>
            <a:endParaRPr lang="en-US" dirty="0"/>
          </a:p>
        </p:txBody>
      </p:sp>
    </p:spTree>
    <p:extLst>
      <p:ext uri="{BB962C8B-B14F-4D97-AF65-F5344CB8AC3E}">
        <p14:creationId xmlns:p14="http://schemas.microsoft.com/office/powerpoint/2010/main" val="149555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D479-5201-1019-9BD9-09C9CB267EA3}"/>
              </a:ext>
            </a:extLst>
          </p:cNvPr>
          <p:cNvSpPr>
            <a:spLocks noGrp="1"/>
          </p:cNvSpPr>
          <p:nvPr>
            <p:ph type="title"/>
          </p:nvPr>
        </p:nvSpPr>
        <p:spPr/>
        <p:txBody>
          <a:bodyPr/>
          <a:lstStyle/>
          <a:p>
            <a:r>
              <a:rPr lang="en-US" dirty="0"/>
              <a:t>Last week to do</a:t>
            </a:r>
          </a:p>
        </p:txBody>
      </p:sp>
      <p:sp>
        <p:nvSpPr>
          <p:cNvPr id="3" name="Content Placeholder 2">
            <a:extLst>
              <a:ext uri="{FF2B5EF4-FFF2-40B4-BE49-F238E27FC236}">
                <a16:creationId xmlns:a16="http://schemas.microsoft.com/office/drawing/2014/main" id="{3335F961-7C18-A4B1-8C9E-551E2F6B27F0}"/>
              </a:ext>
            </a:extLst>
          </p:cNvPr>
          <p:cNvSpPr>
            <a:spLocks noGrp="1"/>
          </p:cNvSpPr>
          <p:nvPr>
            <p:ph idx="1"/>
          </p:nvPr>
        </p:nvSpPr>
        <p:spPr/>
        <p:txBody>
          <a:bodyPr>
            <a:normAutofit fontScale="85000" lnSpcReduction="20000"/>
          </a:bodyPr>
          <a:lstStyle/>
          <a:p>
            <a:r>
              <a:rPr lang="en-US" sz="1900" dirty="0"/>
              <a:t>Write my abstract</a:t>
            </a:r>
          </a:p>
          <a:p>
            <a:pPr lvl="1"/>
            <a:r>
              <a:rPr lang="en-US" sz="1700" dirty="0"/>
              <a:t>Submitted</a:t>
            </a:r>
          </a:p>
          <a:p>
            <a:r>
              <a:rPr lang="en-US" dirty="0"/>
              <a:t>Finish Z_0 calculation</a:t>
            </a:r>
          </a:p>
          <a:p>
            <a:pPr lvl="1"/>
            <a:r>
              <a:rPr lang="en-US" sz="1700" dirty="0"/>
              <a:t>Finished and implemented</a:t>
            </a:r>
          </a:p>
          <a:p>
            <a:r>
              <a:rPr lang="en-US" sz="1900" dirty="0"/>
              <a:t>Modify the </a:t>
            </a:r>
            <a:r>
              <a:rPr lang="en-US" sz="1900" dirty="0" err="1"/>
              <a:t>input_sounding</a:t>
            </a:r>
            <a:endParaRPr lang="en-US" sz="1900" dirty="0"/>
          </a:p>
          <a:p>
            <a:pPr lvl="1"/>
            <a:r>
              <a:rPr lang="en-US" sz="1900" dirty="0"/>
              <a:t>Verify the </a:t>
            </a:r>
            <a:r>
              <a:rPr lang="en-US" sz="1900" dirty="0" err="1"/>
              <a:t>wrfinput</a:t>
            </a:r>
            <a:r>
              <a:rPr lang="en-US" sz="1900" dirty="0"/>
              <a:t> file</a:t>
            </a:r>
          </a:p>
          <a:p>
            <a:pPr lvl="2"/>
            <a:r>
              <a:rPr lang="en-US" sz="1700" dirty="0"/>
              <a:t>Finished, awaiting to see if sounding needs changes</a:t>
            </a:r>
          </a:p>
          <a:p>
            <a:r>
              <a:rPr lang="en-US" sz="1900" dirty="0"/>
              <a:t>Run the new sounding with open and cyclic boundary conditions</a:t>
            </a:r>
          </a:p>
          <a:p>
            <a:pPr lvl="1"/>
            <a:r>
              <a:rPr lang="en-US" sz="1900" dirty="0"/>
              <a:t>Simulation run </a:t>
            </a:r>
          </a:p>
          <a:p>
            <a:r>
              <a:rPr lang="en-US" sz="2300" dirty="0"/>
              <a:t>Interpolate pot. temperatures for the SODAR data for the sounding</a:t>
            </a:r>
          </a:p>
          <a:p>
            <a:pPr lvl="1"/>
            <a:r>
              <a:rPr lang="en-US" sz="2100" dirty="0"/>
              <a:t>SODAR data doesn’t have any temperature data, it’s all 999.99</a:t>
            </a:r>
          </a:p>
          <a:p>
            <a:r>
              <a:rPr lang="en-US" sz="1900" dirty="0"/>
              <a:t>Finish </a:t>
            </a:r>
            <a:r>
              <a:rPr lang="en-US" sz="1900" dirty="0" err="1"/>
              <a:t>powerpoint</a:t>
            </a:r>
            <a:r>
              <a:rPr lang="en-US" sz="1900" dirty="0"/>
              <a:t> for Jan</a:t>
            </a:r>
          </a:p>
          <a:p>
            <a:pPr lvl="1"/>
            <a:r>
              <a:rPr lang="en-US" sz="1700" dirty="0"/>
              <a:t>In progress and can be found at: </a:t>
            </a:r>
          </a:p>
          <a:p>
            <a:r>
              <a:rPr lang="en-US" sz="1900" dirty="0"/>
              <a:t>Write report on pressure sensors</a:t>
            </a:r>
          </a:p>
          <a:p>
            <a:pPr lvl="1"/>
            <a:r>
              <a:rPr lang="en-US" sz="1900" dirty="0"/>
              <a:t>Waiting for final FF2 simulation before I can write the report</a:t>
            </a:r>
          </a:p>
          <a:p>
            <a:endParaRPr lang="en-US" dirty="0"/>
          </a:p>
        </p:txBody>
      </p:sp>
    </p:spTree>
    <p:extLst>
      <p:ext uri="{BB962C8B-B14F-4D97-AF65-F5344CB8AC3E}">
        <p14:creationId xmlns:p14="http://schemas.microsoft.com/office/powerpoint/2010/main" val="324655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8396-D9E5-887C-6F1C-60B1FC5307D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8F7AC0B-C02B-ECE6-9C10-E06E84E167B0}"/>
              </a:ext>
            </a:extLst>
          </p:cNvPr>
          <p:cNvSpPr>
            <a:spLocks noGrp="1"/>
          </p:cNvSpPr>
          <p:nvPr>
            <p:ph idx="1"/>
          </p:nvPr>
        </p:nvSpPr>
        <p:spPr/>
        <p:txBody>
          <a:bodyPr>
            <a:normAutofit fontScale="55000" lnSpcReduction="20000"/>
          </a:bodyPr>
          <a:lstStyle/>
          <a:p>
            <a:pPr marL="0" indent="0">
              <a:buNone/>
            </a:pPr>
            <a:r>
              <a:rPr lang="en-US" dirty="0"/>
              <a:t>Analysis of Fire-Induced Circulation during the </a:t>
            </a:r>
            <a:r>
              <a:rPr lang="en-US" dirty="0" err="1"/>
              <a:t>FireFlux</a:t>
            </a:r>
            <a:r>
              <a:rPr lang="en-US" dirty="0"/>
              <a:t> 2 Experimental Burn</a:t>
            </a:r>
          </a:p>
          <a:p>
            <a:pPr marL="0" indent="0">
              <a:buNone/>
            </a:pPr>
            <a:r>
              <a:rPr lang="en-US" b="1" dirty="0"/>
              <a:t>Jeremy </a:t>
            </a:r>
            <a:r>
              <a:rPr lang="en-US" b="1" dirty="0" err="1"/>
              <a:t>Benik</a:t>
            </a:r>
            <a:r>
              <a:rPr lang="en-US" b="1" dirty="0"/>
              <a:t>, Adam Kochanski, Angel </a:t>
            </a:r>
            <a:r>
              <a:rPr lang="en-US" b="1" dirty="0" err="1"/>
              <a:t>Farguell</a:t>
            </a:r>
            <a:r>
              <a:rPr lang="en-US" b="1" dirty="0"/>
              <a:t> </a:t>
            </a:r>
            <a:r>
              <a:rPr lang="en-US" b="1" dirty="0" err="1"/>
              <a:t>Caus</a:t>
            </a:r>
            <a:r>
              <a:rPr lang="en-US" b="1" dirty="0"/>
              <a:t>, Craig Clements, Jeff </a:t>
            </a:r>
            <a:r>
              <a:rPr lang="en-US" b="1" dirty="0" err="1"/>
              <a:t>Mirocha</a:t>
            </a:r>
            <a:endParaRPr lang="en-US" dirty="0"/>
          </a:p>
          <a:p>
            <a:pPr marL="0" indent="0">
              <a:buNone/>
            </a:pPr>
            <a:r>
              <a:rPr lang="en-US" dirty="0"/>
              <a:t>Despite the recent increase in fire activity associated with larger and more intense fires, the fire-atmosphere mechanisms that lead to fast propagating wildfires are not being systematically studied. This knowledge gap adversely affects fire management by surprising civilian fire management crews when wildland fires propagate unexpectedly fast. In this work, we utilized observational data and numerical simulations performed with a coupled fire-atmosphere model WRF-SFIRE. This data comes from the </a:t>
            </a:r>
            <a:r>
              <a:rPr lang="en-US" dirty="0" err="1"/>
              <a:t>FireFlux</a:t>
            </a:r>
            <a:r>
              <a:rPr lang="en-US" dirty="0"/>
              <a:t> 2 prescribed burn which occurred in Texas in 2013. The experiment provided a comprehensive observational dataset including fire front mapping, local in-situ micrometeorology sampled by multiple towers equipped with sonic anemometers and thermocouples, as well as sodar and a radiosonde providing vertical profiles of winds, temperature, and moisture. The sensors deployed within the experimental burn plot provided the fire micrometeorology impacted both by the ambient conditions and the fire activity itself. However, this data does not allow us to directly quantify the effects of the fire atmospheric interactions. To assess the small-scale impacts of fire on local micrometeorology, we used a set of coupled fire-atmosphere simulations using WRF-SFIRE coupled fire-atmosphere model. The model was run in idealized mode, at 5 m horizontal resolution with initialization based on the tower and SODAR wind measurements, and the radiosonde vertical profiles. The baseline simulation was executed in a coupled mode in which the heat and moisture fluxes emitted from the fire were injected into the atmosphere. In the second, no-coupled scenario, the atmosphere wasn’t affected by the fire. The difference between these two simulations (which can be attributed to the fire effects) was used to analyze and quantify the fire impacts on the circulation at different sections of the fire front. We analyzed how fire presence impacted local micrometeorology at 5, 10, and 20 m above ground. The initial results suggest that the fire-released heat fluxes resulted in vertical velocities as high as 10.81 m/s. The strongest vertical velocities were observed at the highest measurement level (20m AGL). The strength of the updraft was gradually diminishing closer to the ground with the weakest updrafts at 5.33 m. The fire-induced winds (computed as the difference between the coupled and uncoupled simulation) indicated the strongest fire-induced flow at the lowest measurement levels (as high as 3.05 m/s) gradually decreasing to less than 1 m/s at 20m above the ground. The analysis of the simulated flow indicates also significant differences between the fire-induced circulation at the fire head and on the flanks. The head experienced stronger vertical velocities compared to the flanks (5m/s vs. 3m/s) while the temperature increase was twice as high at the head (~110</a:t>
            </a:r>
            <a:r>
              <a:rPr lang="en-US" baseline="30000" dirty="0"/>
              <a:t>o</a:t>
            </a:r>
            <a:r>
              <a:rPr lang="en-US" dirty="0"/>
              <a:t>C) than at the flanks (~50</a:t>
            </a:r>
            <a:r>
              <a:rPr lang="en-US" baseline="30000" dirty="0"/>
              <a:t>o</a:t>
            </a:r>
            <a:r>
              <a:rPr lang="en-US" dirty="0"/>
              <a:t>C). </a:t>
            </a:r>
          </a:p>
          <a:p>
            <a:pPr marL="0" indent="0">
              <a:buNone/>
            </a:pPr>
            <a:br>
              <a:rPr lang="en-US" dirty="0"/>
            </a:br>
            <a:endParaRPr lang="en-US" dirty="0"/>
          </a:p>
        </p:txBody>
      </p:sp>
    </p:spTree>
    <p:extLst>
      <p:ext uri="{BB962C8B-B14F-4D97-AF65-F5344CB8AC3E}">
        <p14:creationId xmlns:p14="http://schemas.microsoft.com/office/powerpoint/2010/main" val="350342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358A-1AC1-E159-922F-D44E3F54DCD3}"/>
              </a:ext>
            </a:extLst>
          </p:cNvPr>
          <p:cNvSpPr>
            <a:spLocks noGrp="1"/>
          </p:cNvSpPr>
          <p:nvPr>
            <p:ph type="title"/>
          </p:nvPr>
        </p:nvSpPr>
        <p:spPr/>
        <p:txBody>
          <a:bodyPr/>
          <a:lstStyle/>
          <a:p>
            <a:r>
              <a:rPr lang="en-US"/>
              <a:t>Z_0 calculation</a:t>
            </a:r>
            <a:endParaRPr lang="en-US" dirty="0"/>
          </a:p>
        </p:txBody>
      </p:sp>
      <p:sp>
        <p:nvSpPr>
          <p:cNvPr id="3" name="Content Placeholder 2">
            <a:extLst>
              <a:ext uri="{FF2B5EF4-FFF2-40B4-BE49-F238E27FC236}">
                <a16:creationId xmlns:a16="http://schemas.microsoft.com/office/drawing/2014/main" id="{DDE681CC-560A-FCB5-1309-44CBB5BBC934}"/>
              </a:ext>
            </a:extLst>
          </p:cNvPr>
          <p:cNvSpPr>
            <a:spLocks noGrp="1"/>
          </p:cNvSpPr>
          <p:nvPr>
            <p:ph idx="1"/>
          </p:nvPr>
        </p:nvSpPr>
        <p:spPr/>
        <p:txBody>
          <a:bodyPr/>
          <a:lstStyle/>
          <a:p>
            <a:r>
              <a:rPr lang="en-US" dirty="0"/>
              <a:t>Using the equation, I condensed the z_0 down to the line that fits the </a:t>
            </a:r>
            <a:r>
              <a:rPr lang="en-US" dirty="0" err="1"/>
              <a:t>input_sounding</a:t>
            </a:r>
            <a:r>
              <a:rPr lang="en-US" dirty="0"/>
              <a:t> profile the best</a:t>
            </a:r>
          </a:p>
          <a:p>
            <a:r>
              <a:rPr lang="en-US" dirty="0"/>
              <a:t>I added in my calculation as well</a:t>
            </a:r>
          </a:p>
          <a:p>
            <a:r>
              <a:rPr lang="en-US" dirty="0"/>
              <a:t>I attempted to calculate it in excel as well, but that </a:t>
            </a:r>
          </a:p>
          <a:p>
            <a:pPr marL="457200" lvl="1" indent="0">
              <a:buNone/>
            </a:pPr>
            <a:r>
              <a:rPr lang="en-US" dirty="0"/>
              <a:t>lead to a negative value</a:t>
            </a:r>
          </a:p>
        </p:txBody>
      </p:sp>
      <p:pic>
        <p:nvPicPr>
          <p:cNvPr id="4" name="Picture 3">
            <a:extLst>
              <a:ext uri="{FF2B5EF4-FFF2-40B4-BE49-F238E27FC236}">
                <a16:creationId xmlns:a16="http://schemas.microsoft.com/office/drawing/2014/main" id="{C9C1836F-B1E1-9AEE-A4F8-CD34B3BB1C88}"/>
              </a:ext>
            </a:extLst>
          </p:cNvPr>
          <p:cNvPicPr>
            <a:picLocks noChangeAspect="1"/>
          </p:cNvPicPr>
          <p:nvPr/>
        </p:nvPicPr>
        <p:blipFill>
          <a:blip r:embed="rId2"/>
          <a:stretch>
            <a:fillRect/>
          </a:stretch>
        </p:blipFill>
        <p:spPr>
          <a:xfrm>
            <a:off x="3760974" y="4305300"/>
            <a:ext cx="4406900" cy="2552700"/>
          </a:xfrm>
          <a:prstGeom prst="rect">
            <a:avLst/>
          </a:prstGeom>
        </p:spPr>
      </p:pic>
      <p:pic>
        <p:nvPicPr>
          <p:cNvPr id="7" name="Picture 6">
            <a:extLst>
              <a:ext uri="{FF2B5EF4-FFF2-40B4-BE49-F238E27FC236}">
                <a16:creationId xmlns:a16="http://schemas.microsoft.com/office/drawing/2014/main" id="{07681843-979D-54A8-12DD-572BED9E8985}"/>
              </a:ext>
            </a:extLst>
          </p:cNvPr>
          <p:cNvPicPr>
            <a:picLocks noChangeAspect="1"/>
          </p:cNvPicPr>
          <p:nvPr/>
        </p:nvPicPr>
        <p:blipFill>
          <a:blip r:embed="rId3"/>
          <a:stretch>
            <a:fillRect/>
          </a:stretch>
        </p:blipFill>
        <p:spPr>
          <a:xfrm>
            <a:off x="8167874" y="2833874"/>
            <a:ext cx="4024126" cy="4024126"/>
          </a:xfrm>
          <a:prstGeom prst="rect">
            <a:avLst/>
          </a:prstGeom>
        </p:spPr>
      </p:pic>
    </p:spTree>
    <p:extLst>
      <p:ext uri="{BB962C8B-B14F-4D97-AF65-F5344CB8AC3E}">
        <p14:creationId xmlns:p14="http://schemas.microsoft.com/office/powerpoint/2010/main" val="78661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E5507469-D839-866D-EDA7-24B348DD2DE3}"/>
              </a:ext>
            </a:extLst>
          </p:cNvPr>
          <p:cNvSpPr>
            <a:spLocks noGrp="1"/>
          </p:cNvSpPr>
          <p:nvPr>
            <p:ph type="title"/>
          </p:nvPr>
        </p:nvSpPr>
        <p:spPr>
          <a:xfrm>
            <a:off x="685799" y="764373"/>
            <a:ext cx="3977639" cy="1600200"/>
          </a:xfrm>
        </p:spPr>
        <p:txBody>
          <a:bodyPr anchor="b">
            <a:normAutofit/>
          </a:bodyPr>
          <a:lstStyle/>
          <a:p>
            <a:pPr algn="l"/>
            <a:r>
              <a:rPr lang="en-US" sz="3200"/>
              <a:t>ff_med run</a:t>
            </a:r>
          </a:p>
        </p:txBody>
      </p:sp>
      <p:sp>
        <p:nvSpPr>
          <p:cNvPr id="3" name="Content Placeholder 2">
            <a:extLst>
              <a:ext uri="{FF2B5EF4-FFF2-40B4-BE49-F238E27FC236}">
                <a16:creationId xmlns:a16="http://schemas.microsoft.com/office/drawing/2014/main" id="{FEA7E8FC-05A8-6C79-266E-3815D1D68B7A}"/>
              </a:ext>
            </a:extLst>
          </p:cNvPr>
          <p:cNvSpPr>
            <a:spLocks noGrp="1"/>
          </p:cNvSpPr>
          <p:nvPr>
            <p:ph idx="1"/>
          </p:nvPr>
        </p:nvSpPr>
        <p:spPr>
          <a:xfrm>
            <a:off x="685800" y="2364573"/>
            <a:ext cx="3977639" cy="3854112"/>
          </a:xfrm>
        </p:spPr>
        <p:txBody>
          <a:bodyPr>
            <a:normAutofit/>
          </a:bodyPr>
          <a:lstStyle/>
          <a:p>
            <a:r>
              <a:rPr lang="en-US" sz="1600"/>
              <a:t>With the modified z_0 value, I reran the ff_med simulation with both cyclic and open boundary conditions to see how the new sounding would impact the run</a:t>
            </a:r>
          </a:p>
          <a:p>
            <a:endParaRPr lang="en-US" sz="1600"/>
          </a:p>
          <a:p>
            <a:r>
              <a:rPr lang="en-US" sz="1600"/>
              <a:t>This graph is much closer to the observations than previous runs, indicating the roughness length has an impact on the wind speeds</a:t>
            </a:r>
          </a:p>
        </p:txBody>
      </p:sp>
      <p:pic>
        <p:nvPicPr>
          <p:cNvPr id="6" name="Picture 5" descr="A picture containing timeline&#10;&#10;Description automatically generated">
            <a:extLst>
              <a:ext uri="{FF2B5EF4-FFF2-40B4-BE49-F238E27FC236}">
                <a16:creationId xmlns:a16="http://schemas.microsoft.com/office/drawing/2014/main" id="{7107BFF7-E296-0DF2-2D4E-A5C141E63DA8}"/>
              </a:ext>
            </a:extLst>
          </p:cNvPr>
          <p:cNvPicPr>
            <a:picLocks noChangeAspect="1"/>
          </p:cNvPicPr>
          <p:nvPr/>
        </p:nvPicPr>
        <p:blipFill>
          <a:blip r:embed="rId3"/>
          <a:stretch>
            <a:fillRect/>
          </a:stretch>
        </p:blipFill>
        <p:spPr>
          <a:xfrm>
            <a:off x="4972699" y="771003"/>
            <a:ext cx="6533501" cy="5422803"/>
          </a:xfrm>
          <a:prstGeom prst="rect">
            <a:avLst/>
          </a:prstGeom>
        </p:spPr>
      </p:pic>
    </p:spTree>
    <p:extLst>
      <p:ext uri="{BB962C8B-B14F-4D97-AF65-F5344CB8AC3E}">
        <p14:creationId xmlns:p14="http://schemas.microsoft.com/office/powerpoint/2010/main" val="71883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9618-91A1-FAB3-A51B-C720ECD78698}"/>
              </a:ext>
            </a:extLst>
          </p:cNvPr>
          <p:cNvSpPr>
            <a:spLocks noGrp="1"/>
          </p:cNvSpPr>
          <p:nvPr>
            <p:ph type="title"/>
          </p:nvPr>
        </p:nvSpPr>
        <p:spPr/>
        <p:txBody>
          <a:bodyPr/>
          <a:lstStyle/>
          <a:p>
            <a:r>
              <a:rPr lang="en-US" dirty="0"/>
              <a:t>Modify the </a:t>
            </a:r>
            <a:r>
              <a:rPr lang="en-US" dirty="0" err="1"/>
              <a:t>input_Sounding</a:t>
            </a:r>
            <a:endParaRPr lang="en-US" dirty="0"/>
          </a:p>
        </p:txBody>
      </p:sp>
      <p:sp>
        <p:nvSpPr>
          <p:cNvPr id="3" name="Content Placeholder 2">
            <a:extLst>
              <a:ext uri="{FF2B5EF4-FFF2-40B4-BE49-F238E27FC236}">
                <a16:creationId xmlns:a16="http://schemas.microsoft.com/office/drawing/2014/main" id="{8469ECC6-2EFC-9536-E7A1-F25FBBC9D73C}"/>
              </a:ext>
            </a:extLst>
          </p:cNvPr>
          <p:cNvSpPr>
            <a:spLocks noGrp="1"/>
          </p:cNvSpPr>
          <p:nvPr>
            <p:ph idx="1"/>
          </p:nvPr>
        </p:nvSpPr>
        <p:spPr/>
        <p:txBody>
          <a:bodyPr/>
          <a:lstStyle/>
          <a:p>
            <a:r>
              <a:rPr lang="en-US" dirty="0"/>
              <a:t>With how close the recent </a:t>
            </a:r>
            <a:r>
              <a:rPr lang="en-US" dirty="0" err="1"/>
              <a:t>ff_med</a:t>
            </a:r>
            <a:r>
              <a:rPr lang="en-US" dirty="0"/>
              <a:t> run was, I figured there may not be a lot of adjustments needed, so I created these plots to verify the sounding with the </a:t>
            </a:r>
            <a:r>
              <a:rPr lang="en-US" dirty="0" err="1"/>
              <a:t>wrfinput</a:t>
            </a:r>
            <a:r>
              <a:rPr lang="en-US" dirty="0"/>
              <a:t> file from the open run</a:t>
            </a:r>
          </a:p>
        </p:txBody>
      </p:sp>
    </p:spTree>
    <p:extLst>
      <p:ext uri="{BB962C8B-B14F-4D97-AF65-F5344CB8AC3E}">
        <p14:creationId xmlns:p14="http://schemas.microsoft.com/office/powerpoint/2010/main" val="426193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D8985-0867-45F8-17DE-7657A97A1AF6}"/>
              </a:ext>
            </a:extLst>
          </p:cNvPr>
          <p:cNvSpPr>
            <a:spLocks noGrp="1"/>
          </p:cNvSpPr>
          <p:nvPr>
            <p:ph type="title"/>
          </p:nvPr>
        </p:nvSpPr>
        <p:spPr/>
        <p:txBody>
          <a:bodyPr/>
          <a:lstStyle/>
          <a:p>
            <a:r>
              <a:rPr lang="en-US"/>
              <a:t>Verify the input_sounding with wrfintput file</a:t>
            </a:r>
            <a:endParaRPr lang="en-US" dirty="0"/>
          </a:p>
        </p:txBody>
      </p:sp>
      <p:pic>
        <p:nvPicPr>
          <p:cNvPr id="10" name="Content Placeholder 9">
            <a:extLst>
              <a:ext uri="{FF2B5EF4-FFF2-40B4-BE49-F238E27FC236}">
                <a16:creationId xmlns:a16="http://schemas.microsoft.com/office/drawing/2014/main" id="{7BB98B03-DAD3-6F11-2619-7AF07D09170D}"/>
              </a:ext>
            </a:extLst>
          </p:cNvPr>
          <p:cNvPicPr>
            <a:picLocks noGrp="1" noChangeAspect="1"/>
          </p:cNvPicPr>
          <p:nvPr>
            <p:ph idx="1"/>
          </p:nvPr>
        </p:nvPicPr>
        <p:blipFill>
          <a:blip r:embed="rId2"/>
          <a:stretch>
            <a:fillRect/>
          </a:stretch>
        </p:blipFill>
        <p:spPr>
          <a:xfrm>
            <a:off x="1173019" y="1918110"/>
            <a:ext cx="4137883" cy="4939890"/>
          </a:xfrm>
          <a:prstGeom prst="rect">
            <a:avLst/>
          </a:prstGeom>
        </p:spPr>
      </p:pic>
      <p:pic>
        <p:nvPicPr>
          <p:cNvPr id="13" name="Picture 12">
            <a:extLst>
              <a:ext uri="{FF2B5EF4-FFF2-40B4-BE49-F238E27FC236}">
                <a16:creationId xmlns:a16="http://schemas.microsoft.com/office/drawing/2014/main" id="{B2B0E274-1037-58E5-7F85-E63C958E7F65}"/>
              </a:ext>
            </a:extLst>
          </p:cNvPr>
          <p:cNvPicPr>
            <a:picLocks noChangeAspect="1"/>
          </p:cNvPicPr>
          <p:nvPr/>
        </p:nvPicPr>
        <p:blipFill>
          <a:blip r:embed="rId3"/>
          <a:stretch>
            <a:fillRect/>
          </a:stretch>
        </p:blipFill>
        <p:spPr>
          <a:xfrm>
            <a:off x="5869073" y="1918110"/>
            <a:ext cx="4128171" cy="4939890"/>
          </a:xfrm>
          <a:prstGeom prst="rect">
            <a:avLst/>
          </a:prstGeom>
        </p:spPr>
      </p:pic>
    </p:spTree>
    <p:extLst>
      <p:ext uri="{BB962C8B-B14F-4D97-AF65-F5344CB8AC3E}">
        <p14:creationId xmlns:p14="http://schemas.microsoft.com/office/powerpoint/2010/main" val="3611698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9072-83A3-AB7E-B06F-6B39AB642F74}"/>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4D1EEA56-4C07-F715-2DF2-73EC3F7E7897}"/>
              </a:ext>
            </a:extLst>
          </p:cNvPr>
          <p:cNvSpPr>
            <a:spLocks noGrp="1"/>
          </p:cNvSpPr>
          <p:nvPr>
            <p:ph idx="1"/>
          </p:nvPr>
        </p:nvSpPr>
        <p:spPr/>
        <p:txBody>
          <a:bodyPr>
            <a:normAutofit/>
          </a:bodyPr>
          <a:lstStyle/>
          <a:p>
            <a:r>
              <a:rPr lang="en-US" sz="1900" dirty="0"/>
              <a:t>Modify the </a:t>
            </a:r>
            <a:r>
              <a:rPr lang="en-US" sz="1900" dirty="0" err="1"/>
              <a:t>input_sounding</a:t>
            </a:r>
            <a:endParaRPr lang="en-US" sz="1900" dirty="0"/>
          </a:p>
          <a:p>
            <a:r>
              <a:rPr lang="en-US" sz="1900" dirty="0"/>
              <a:t>Finish </a:t>
            </a:r>
            <a:r>
              <a:rPr lang="en-US" sz="1900" dirty="0" err="1"/>
              <a:t>powerpoint</a:t>
            </a:r>
            <a:r>
              <a:rPr lang="en-US" sz="1900" dirty="0"/>
              <a:t> for Jan</a:t>
            </a:r>
          </a:p>
          <a:p>
            <a:pPr lvl="1"/>
            <a:r>
              <a:rPr lang="en-US" sz="1800" dirty="0"/>
              <a:t>In progress and can be found at: </a:t>
            </a:r>
            <a:r>
              <a:rPr lang="en-US" dirty="0" err="1"/>
              <a:t>Meeting_Notes</a:t>
            </a:r>
            <a:r>
              <a:rPr lang="en-US" dirty="0"/>
              <a:t>/Presentations/</a:t>
            </a:r>
            <a:r>
              <a:rPr lang="en-US" dirty="0" err="1"/>
              <a:t>Adjustment_Factors.pptx</a:t>
            </a:r>
            <a:endParaRPr lang="en-US" sz="1700" dirty="0"/>
          </a:p>
          <a:p>
            <a:r>
              <a:rPr lang="en-US" sz="1900" dirty="0"/>
              <a:t>Write report on pressure sensors</a:t>
            </a:r>
          </a:p>
          <a:p>
            <a:pPr lvl="1"/>
            <a:r>
              <a:rPr lang="en-US" sz="1900" dirty="0"/>
              <a:t>Waiting for final FF2 simulation before I can write the report</a:t>
            </a:r>
          </a:p>
          <a:p>
            <a:endParaRPr lang="en-US" dirty="0"/>
          </a:p>
        </p:txBody>
      </p:sp>
    </p:spTree>
    <p:extLst>
      <p:ext uri="{BB962C8B-B14F-4D97-AF65-F5344CB8AC3E}">
        <p14:creationId xmlns:p14="http://schemas.microsoft.com/office/powerpoint/2010/main" val="230011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8396-D9E5-887C-6F1C-60B1FC5307D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8F7AC0B-C02B-ECE6-9C10-E06E84E167B0}"/>
              </a:ext>
            </a:extLst>
          </p:cNvPr>
          <p:cNvSpPr>
            <a:spLocks noGrp="1"/>
          </p:cNvSpPr>
          <p:nvPr>
            <p:ph idx="1"/>
          </p:nvPr>
        </p:nvSpPr>
        <p:spPr/>
        <p:txBody>
          <a:bodyPr>
            <a:normAutofit fontScale="77500" lnSpcReduction="20000"/>
          </a:bodyPr>
          <a:lstStyle/>
          <a:p>
            <a:pPr marL="0" indent="0">
              <a:buNone/>
            </a:pPr>
            <a:r>
              <a:rPr lang="en-US" dirty="0"/>
              <a:t>Analysis of Fire-Induced Circulation during the </a:t>
            </a:r>
            <a:r>
              <a:rPr lang="en-US" dirty="0" err="1"/>
              <a:t>FireFlux</a:t>
            </a:r>
            <a:r>
              <a:rPr lang="en-US" dirty="0"/>
              <a:t> 2 Experimental Burn</a:t>
            </a:r>
          </a:p>
          <a:p>
            <a:pPr marL="0" indent="0">
              <a:buNone/>
            </a:pPr>
            <a:r>
              <a:rPr lang="en-US" b="1" dirty="0"/>
              <a:t>Jeremy </a:t>
            </a:r>
            <a:r>
              <a:rPr lang="en-US" b="1" dirty="0" err="1"/>
              <a:t>Benik</a:t>
            </a:r>
            <a:r>
              <a:rPr lang="en-US" b="1" dirty="0"/>
              <a:t>, Adam Kochanski, Angel </a:t>
            </a:r>
            <a:r>
              <a:rPr lang="en-US" b="1" dirty="0" err="1"/>
              <a:t>Farguell</a:t>
            </a:r>
            <a:r>
              <a:rPr lang="en-US" b="1" dirty="0"/>
              <a:t> </a:t>
            </a:r>
            <a:r>
              <a:rPr lang="en-US" b="1" dirty="0" err="1"/>
              <a:t>Caus</a:t>
            </a:r>
            <a:r>
              <a:rPr lang="en-US" b="1" dirty="0"/>
              <a:t>, Jeff </a:t>
            </a:r>
            <a:r>
              <a:rPr lang="en-US" b="1" dirty="0" err="1"/>
              <a:t>Mirocha</a:t>
            </a:r>
            <a:endParaRPr lang="en-US" dirty="0"/>
          </a:p>
          <a:p>
            <a:pPr marL="0" indent="0">
              <a:buNone/>
            </a:pPr>
            <a:r>
              <a:rPr lang="en-US" dirty="0"/>
              <a:t>Despite the recent increase in fire activity associated with larger and more intense fires,  the fire-atmosphere mechanisms that lead to fast propagating wildfires are not being systematically studied. This knowledge gap adversely affects fire management through surprising civilian fire management crews when wildland fires propagate unexpectedly fast. In this work, we utilized observational data and numerical simulations performed with a coupled fire-atmosphere model WRF-SFIRE. This data comes from the </a:t>
            </a:r>
            <a:r>
              <a:rPr lang="en-US" dirty="0" err="1"/>
              <a:t>FireFluxII</a:t>
            </a:r>
            <a:r>
              <a:rPr lang="en-US" dirty="0"/>
              <a:t> prescribed burn which </a:t>
            </a:r>
            <a:r>
              <a:rPr lang="en-US" dirty="0" err="1"/>
              <a:t>occured</a:t>
            </a:r>
            <a:r>
              <a:rPr lang="en-US" dirty="0"/>
              <a:t> in Texas in 2013. There were multiple sensors within the burn plot that provided data of the fire micrometeorology impacted both by the ambient conditions and the fire activity itself. However, this data did not allow us to quantify the effects of the fire atmospheric interactions itself. We analyzed how fire presence impacted local micrometeorology and how the fire behaved without atmospheric interactions by comparing simulations with and without fire-atmosphere feedback. This data allowed us to quantify the fire impact on local circulations along the head versus the flanks. We found the fire-induced winds differed from the flanks to the head of the fire. The flanks measured stronger fire-induced winds compared to the head fire. </a:t>
            </a:r>
          </a:p>
          <a:p>
            <a:pPr marL="0" indent="0">
              <a:buNone/>
            </a:pPr>
            <a:br>
              <a:rPr lang="en-US" dirty="0"/>
            </a:br>
            <a:endParaRPr lang="en-US" dirty="0"/>
          </a:p>
        </p:txBody>
      </p:sp>
    </p:spTree>
    <p:extLst>
      <p:ext uri="{BB962C8B-B14F-4D97-AF65-F5344CB8AC3E}">
        <p14:creationId xmlns:p14="http://schemas.microsoft.com/office/powerpoint/2010/main" val="89874689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{9BB63E24-31AE-D04B-B9D4-72014934D565}tf10001079</Template>
  <TotalTime>2132</TotalTime>
  <Words>1057</Words>
  <Application>Microsoft Macintosh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Weekly Meeting 08/26/22</vt:lpstr>
      <vt:lpstr>Last week to do</vt:lpstr>
      <vt:lpstr>Abstract</vt:lpstr>
      <vt:lpstr>Z_0 calculation</vt:lpstr>
      <vt:lpstr>ff_med run</vt:lpstr>
      <vt:lpstr>Modify the input_Sounding</vt:lpstr>
      <vt:lpstr>Verify the input_sounding with wrfintput file</vt:lpstr>
      <vt:lpstr>To do</vt:lpstr>
      <vt:lpstr>Abstract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 08/26/22</dc:title>
  <dc:creator>Jeremy Tyler Benik</dc:creator>
  <cp:lastModifiedBy>Jeremy Tyler Benik</cp:lastModifiedBy>
  <cp:revision>19</cp:revision>
  <dcterms:created xsi:type="dcterms:W3CDTF">2022-08-20T06:06:32Z</dcterms:created>
  <dcterms:modified xsi:type="dcterms:W3CDTF">2022-08-26T20:03:55Z</dcterms:modified>
</cp:coreProperties>
</file>