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693"/>
    <p:restoredTop sz="94620"/>
  </p:normalViewPr>
  <p:slideViewPr>
    <p:cSldViewPr snapToGrid="0">
      <p:cViewPr varScale="1">
        <p:scale>
          <a:sx n="139" d="100"/>
          <a:sy n="139" d="100"/>
        </p:scale>
        <p:origin x="176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2B48E2E9-A25B-CF49-8A46-969EC21E09EB}" type="datetimeFigureOut">
              <a:rPr lang="en-US" smtClean="0"/>
              <a:t>8/29/22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7BFC9658-D650-1E4A-812F-6400A1A37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046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8E2E9-A25B-CF49-8A46-969EC21E09EB}" type="datetimeFigureOut">
              <a:rPr lang="en-US" smtClean="0"/>
              <a:t>8/29/22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C9658-D650-1E4A-812F-6400A1A37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957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B48E2E9-A25B-CF49-8A46-969EC21E09EB}" type="datetimeFigureOut">
              <a:rPr lang="en-US" smtClean="0"/>
              <a:t>8/29/22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BFC9658-D650-1E4A-812F-6400A1A37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099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B48E2E9-A25B-CF49-8A46-969EC21E09EB}" type="datetimeFigureOut">
              <a:rPr lang="en-US" smtClean="0"/>
              <a:t>8/29/22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BFC9658-D650-1E4A-812F-6400A1A3798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982243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B48E2E9-A25B-CF49-8A46-969EC21E09EB}" type="datetimeFigureOut">
              <a:rPr lang="en-US" smtClean="0"/>
              <a:t>8/29/22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BFC9658-D650-1E4A-812F-6400A1A37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5415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8E2E9-A25B-CF49-8A46-969EC21E09EB}" type="datetimeFigureOut">
              <a:rPr lang="en-US" smtClean="0"/>
              <a:t>8/29/22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C9658-D650-1E4A-812F-6400A1A37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9146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8E2E9-A25B-CF49-8A46-969EC21E09EB}" type="datetimeFigureOut">
              <a:rPr lang="en-US" smtClean="0"/>
              <a:t>8/29/22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C9658-D650-1E4A-812F-6400A1A37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4065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8E2E9-A25B-CF49-8A46-969EC21E09EB}" type="datetimeFigureOut">
              <a:rPr lang="en-US" smtClean="0"/>
              <a:t>8/29/22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C9658-D650-1E4A-812F-6400A1A37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5692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B48E2E9-A25B-CF49-8A46-969EC21E09EB}" type="datetimeFigureOut">
              <a:rPr lang="en-US" smtClean="0"/>
              <a:t>8/29/22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BFC9658-D650-1E4A-812F-6400A1A37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372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8E2E9-A25B-CF49-8A46-969EC21E09EB}" type="datetimeFigureOut">
              <a:rPr lang="en-US" smtClean="0"/>
              <a:t>8/29/22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C9658-D650-1E4A-812F-6400A1A37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862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B48E2E9-A25B-CF49-8A46-969EC21E09EB}" type="datetimeFigureOut">
              <a:rPr lang="en-US" smtClean="0"/>
              <a:t>8/29/22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BFC9658-D650-1E4A-812F-6400A1A37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921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8E2E9-A25B-CF49-8A46-969EC21E09EB}" type="datetimeFigureOut">
              <a:rPr lang="en-US" smtClean="0"/>
              <a:t>8/29/22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C9658-D650-1E4A-812F-6400A1A37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817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8E2E9-A25B-CF49-8A46-969EC21E09EB}" type="datetimeFigureOut">
              <a:rPr lang="en-US" smtClean="0"/>
              <a:t>8/29/22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C9658-D650-1E4A-812F-6400A1A37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35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8E2E9-A25B-CF49-8A46-969EC21E09EB}" type="datetimeFigureOut">
              <a:rPr lang="en-US" smtClean="0"/>
              <a:t>8/29/22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C9658-D650-1E4A-812F-6400A1A37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385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8E2E9-A25B-CF49-8A46-969EC21E09EB}" type="datetimeFigureOut">
              <a:rPr lang="en-US" smtClean="0"/>
              <a:t>8/29/22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C9658-D650-1E4A-812F-6400A1A37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737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8E2E9-A25B-CF49-8A46-969EC21E09EB}" type="datetimeFigureOut">
              <a:rPr lang="en-US" smtClean="0"/>
              <a:t>8/29/22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C9658-D650-1E4A-812F-6400A1A37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155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8E2E9-A25B-CF49-8A46-969EC21E09EB}" type="datetimeFigureOut">
              <a:rPr lang="en-US" smtClean="0"/>
              <a:t>8/29/22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C9658-D650-1E4A-812F-6400A1A37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220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48E2E9-A25B-CF49-8A46-969EC21E09EB}" type="datetimeFigureOut">
              <a:rPr lang="en-US" smtClean="0"/>
              <a:t>8/29/22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C9658-D650-1E4A-812F-6400A1A37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4146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eremy-Benik/Hill_Runs/blob/main/ROS_calculations.xlsx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github.com/Jeremy-Benik/Hill_Runs/blob/main/Codes/fuels.m" TargetMode="External"/><Relationship Id="rId4" Type="http://schemas.openxmlformats.org/officeDocument/2006/relationships/hyperlink" Target="https://github.com/Jeremy-Benik/Hill_Runs/blob/main/Code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F73A5-5703-63D3-1D96-08233E29C3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Adjustment Factors in WRF-</a:t>
            </a:r>
            <a:r>
              <a:rPr lang="en-US" dirty="0" err="1"/>
              <a:t>sfire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5F0029-05F7-C97A-9570-B542532537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Jeremy </a:t>
            </a:r>
            <a:r>
              <a:rPr lang="en-US" dirty="0" err="1"/>
              <a:t>Benik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8544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CDF40-742E-A389-0A63-74E09DE39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0538" y="764373"/>
            <a:ext cx="9435662" cy="1293028"/>
          </a:xfrm>
        </p:spPr>
        <p:txBody>
          <a:bodyPr/>
          <a:lstStyle/>
          <a:p>
            <a:r>
              <a:rPr lang="en-US" dirty="0"/>
              <a:t>Adjustment factors in </a:t>
            </a:r>
            <a:r>
              <a:rPr lang="en-US" dirty="0" err="1"/>
              <a:t>wrf-sfire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06C67-273E-6025-F91B-A7C38B5A3D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comparison, I have the ”original” </a:t>
            </a:r>
            <a:r>
              <a:rPr lang="en-US" dirty="0" err="1"/>
              <a:t>Rothermel</a:t>
            </a:r>
            <a:r>
              <a:rPr lang="en-US" dirty="0"/>
              <a:t> code (all that was changed is the model doesn’t max out at 6m/s) and the ROS variable from the model to see how the modified </a:t>
            </a:r>
            <a:r>
              <a:rPr lang="en-US" dirty="0" err="1"/>
              <a:t>Rothermel</a:t>
            </a:r>
            <a:r>
              <a:rPr lang="en-US" dirty="0"/>
              <a:t> model compares</a:t>
            </a:r>
          </a:p>
          <a:p>
            <a:pPr lvl="1"/>
            <a:r>
              <a:rPr lang="en-US" dirty="0"/>
              <a:t>The modified </a:t>
            </a:r>
            <a:r>
              <a:rPr lang="en-US" dirty="0" err="1"/>
              <a:t>Rothermel</a:t>
            </a:r>
            <a:r>
              <a:rPr lang="en-US" dirty="0"/>
              <a:t> code takes the adjustment factors as an input, and is integrated in the code during the rate of spread calculation</a:t>
            </a:r>
          </a:p>
          <a:p>
            <a:pPr lvl="1"/>
            <a:r>
              <a:rPr lang="en-US" dirty="0"/>
              <a:t>Please note: the columns that do not have any data are because the simulation never reached those locations on the burn plot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374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0E0DE-DDE0-D901-F03F-DB1877595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ADjr0 adjustments in </a:t>
            </a:r>
            <a:r>
              <a:rPr lang="en-US" dirty="0" err="1"/>
              <a:t>wrf-sfire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6BC60-8D5D-CE47-D699-B2F4DC2341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Initially, we wanted to match the backfire rate of spread in the simulation to the observed backfire rate of spread</a:t>
            </a:r>
          </a:p>
          <a:p>
            <a:r>
              <a:rPr lang="en-US" dirty="0"/>
              <a:t>To calculate the observed backfire rate of spread, I used videos of the burn and google earth to calculate the backfire rate of spread</a:t>
            </a:r>
          </a:p>
          <a:p>
            <a:r>
              <a:rPr lang="en-US" dirty="0"/>
              <a:t>A more in depth explanation of how this was calculated can be found on YouTube at: https://</a:t>
            </a:r>
            <a:r>
              <a:rPr lang="en-US" dirty="0" err="1"/>
              <a:t>www.youtube.com</a:t>
            </a:r>
            <a:r>
              <a:rPr lang="en-US" dirty="0"/>
              <a:t>/</a:t>
            </a:r>
            <a:r>
              <a:rPr lang="en-US" dirty="0" err="1"/>
              <a:t>watch?v</a:t>
            </a:r>
            <a:r>
              <a:rPr lang="en-US" dirty="0"/>
              <a:t>=nI3wS8YHofM</a:t>
            </a:r>
          </a:p>
          <a:p>
            <a:r>
              <a:rPr lang="en-US" dirty="0"/>
              <a:t>As an attempt to match the simulations to the observed backfire rate of spread, we added in an adjr0 adjustment factor to the </a:t>
            </a:r>
            <a:r>
              <a:rPr lang="en-US" dirty="0" err="1"/>
              <a:t>namelist.fire</a:t>
            </a:r>
            <a:r>
              <a:rPr lang="en-US" dirty="0"/>
              <a:t> to slow down the simulation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C84B33-0E69-F116-92BA-B219569D37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937"/>
          <a:stretch/>
        </p:blipFill>
        <p:spPr>
          <a:xfrm>
            <a:off x="749843" y="6002021"/>
            <a:ext cx="3403600" cy="35382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37E9B00-DFCD-6B99-E91E-2C43F6395805}"/>
              </a:ext>
            </a:extLst>
          </p:cNvPr>
          <p:cNvSpPr txBox="1"/>
          <p:nvPr/>
        </p:nvSpPr>
        <p:spPr>
          <a:xfrm>
            <a:off x="118872" y="5632689"/>
            <a:ext cx="6227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 of the adjustment factors in the </a:t>
            </a:r>
            <a:r>
              <a:rPr lang="en-US" dirty="0" err="1"/>
              <a:t>namelist.fire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772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0E0DE-DDE0-D901-F03F-DB1877595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ADjr0 adjustments in </a:t>
            </a:r>
            <a:r>
              <a:rPr lang="en-US" dirty="0" err="1"/>
              <a:t>wrf-sfire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6BC60-8D5D-CE47-D699-B2F4DC2341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observed backfire ROS was about 0.02m/s, and the simulation was at 0.021 m/s</a:t>
            </a:r>
          </a:p>
          <a:p>
            <a:r>
              <a:rPr lang="en-US" dirty="0"/>
              <a:t>In an attempt to slow the simulation down, an adjustment factor was added to the simulation </a:t>
            </a:r>
          </a:p>
          <a:p>
            <a:pPr lvl="1"/>
            <a:r>
              <a:rPr lang="en-US" dirty="0"/>
              <a:t>The adjustment factor used in the initial run is 0.90677</a:t>
            </a:r>
          </a:p>
          <a:p>
            <a:r>
              <a:rPr lang="en-US" dirty="0"/>
              <a:t>With this adjustment factor, we were expecting the backfire ROS to be closer to 0.02, but instead the new backfire ROS was calculated to be 0.015m/s</a:t>
            </a:r>
          </a:p>
          <a:p>
            <a:r>
              <a:rPr lang="en-US" dirty="0"/>
              <a:t>To try to better correct the model, another run was performed this time with a different adjustment factor of 0.93</a:t>
            </a:r>
          </a:p>
          <a:p>
            <a:r>
              <a:rPr lang="en-US" dirty="0"/>
              <a:t>This did increase the backfire ROS, but not as much as we had hoped</a:t>
            </a:r>
          </a:p>
          <a:p>
            <a:pPr lvl="1"/>
            <a:r>
              <a:rPr lang="en-US" dirty="0"/>
              <a:t>The new backfire ROS was 0.016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18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0E0DE-DDE0-D901-F03F-DB1877595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ADjr0 adjustments in </a:t>
            </a:r>
            <a:r>
              <a:rPr lang="en-US" dirty="0" err="1"/>
              <a:t>wrf-sfire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6BC60-8D5D-CE47-D699-B2F4DC2341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ran many more simulations to try to match the observed backfire ROS, but nothing was close  </a:t>
            </a:r>
          </a:p>
          <a:p>
            <a:pPr lvl="1"/>
            <a:r>
              <a:rPr lang="en-US" dirty="0"/>
              <a:t>With an adjr0 of 0.9999, that yielded a backfire ROS of 0.018m/s</a:t>
            </a:r>
          </a:p>
          <a:p>
            <a:r>
              <a:rPr lang="en-US" dirty="0"/>
              <a:t>After looking in the WRF-SFIRE, it appears that the adjr0 is multiplied over and over again in the code, meaning any small adjustment factor will be amplified </a:t>
            </a:r>
          </a:p>
        </p:txBody>
      </p:sp>
    </p:spTree>
    <p:extLst>
      <p:ext uri="{BB962C8B-B14F-4D97-AF65-F5344CB8AC3E}">
        <p14:creationId xmlns:p14="http://schemas.microsoft.com/office/powerpoint/2010/main" val="273752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2C21C-EBF6-D051-12BA-2E2A89C53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was the backfire ROS calculated?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96AF7-FAE5-CCF5-A4D2-6EF8D779F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calculate the backfire ROS, I picked a time in simulation where all the initial ran to (about 900 seconds into the simulation)</a:t>
            </a:r>
          </a:p>
          <a:p>
            <a:r>
              <a:rPr lang="en-US" dirty="0"/>
              <a:t>Then I found a point where the </a:t>
            </a:r>
            <a:r>
              <a:rPr lang="en-US" dirty="0" err="1"/>
              <a:t>fire_area</a:t>
            </a:r>
            <a:r>
              <a:rPr lang="en-US" dirty="0"/>
              <a:t> had just touched the grid cell but had not fully engulfed it (</a:t>
            </a:r>
            <a:r>
              <a:rPr lang="en-US" dirty="0" err="1"/>
              <a:t>fire_area</a:t>
            </a:r>
            <a:r>
              <a:rPr lang="en-US" dirty="0"/>
              <a:t> &lt; 1)</a:t>
            </a:r>
          </a:p>
          <a:p>
            <a:r>
              <a:rPr lang="en-US" dirty="0"/>
              <a:t>With this location, I calculated the distance to the point using the </a:t>
            </a:r>
            <a:r>
              <a:rPr lang="en-US" dirty="0" err="1"/>
              <a:t>fxlat</a:t>
            </a:r>
            <a:r>
              <a:rPr lang="en-US" dirty="0"/>
              <a:t> and </a:t>
            </a:r>
            <a:r>
              <a:rPr lang="en-US" dirty="0" err="1"/>
              <a:t>fxlong</a:t>
            </a:r>
            <a:r>
              <a:rPr lang="en-US" dirty="0"/>
              <a:t> location, and the location of the ignition point since that is specified on the grid</a:t>
            </a:r>
          </a:p>
          <a:p>
            <a:r>
              <a:rPr lang="en-US" dirty="0"/>
              <a:t>With the time and distance, I then calculated the backfire ROS</a:t>
            </a:r>
          </a:p>
        </p:txBody>
      </p:sp>
    </p:spTree>
    <p:extLst>
      <p:ext uri="{BB962C8B-B14F-4D97-AF65-F5344CB8AC3E}">
        <p14:creationId xmlns:p14="http://schemas.microsoft.com/office/powerpoint/2010/main" val="4070047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C5454-BCED-6B9C-2CB8-E3B9EA31E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13BD5-8089-DB91-69A3-E44302675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1 Backfire ROS was 0.015989734039574453</a:t>
            </a:r>
          </a:p>
          <a:p>
            <a:r>
              <a:rPr lang="en-US" dirty="0"/>
              <a:t>run 2 Backfire ROS was 0.016798221788879665</a:t>
            </a:r>
          </a:p>
          <a:p>
            <a:r>
              <a:rPr lang="en-US" dirty="0"/>
              <a:t>run 3 Backfire ROS was 0.01709021600282394</a:t>
            </a:r>
          </a:p>
          <a:p>
            <a:r>
              <a:rPr lang="en-US" dirty="0"/>
              <a:t>run 4 Backfire ROS was 0.01720178385015444</a:t>
            </a:r>
          </a:p>
          <a:p>
            <a:r>
              <a:rPr lang="en-US" dirty="0"/>
              <a:t>run 5 Backfire ROS was 0.01767115575900313</a:t>
            </a:r>
          </a:p>
          <a:p>
            <a:r>
              <a:rPr lang="en-US" dirty="0"/>
              <a:t>run 6 Backfire ROS was 0.017712621441470035</a:t>
            </a:r>
          </a:p>
          <a:p>
            <a:r>
              <a:rPr lang="en-US" dirty="0"/>
              <a:t>run 7 Backfire ROS was 0.017739540319040657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BB63E1-54EE-B455-081C-A458E7DC44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2595" y="2487168"/>
            <a:ext cx="2843605" cy="2231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940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09094-8A11-4B0E-55CF-ABA779E85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8083" y="764373"/>
            <a:ext cx="9898117" cy="1293028"/>
          </a:xfrm>
        </p:spPr>
        <p:txBody>
          <a:bodyPr/>
          <a:lstStyle/>
          <a:p>
            <a:r>
              <a:rPr lang="en-US" dirty="0"/>
              <a:t>Adjustment factors in </a:t>
            </a:r>
            <a:r>
              <a:rPr lang="en-US" dirty="0" err="1"/>
              <a:t>wrf-sfire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6A171-686B-410D-3DFB-6EE6C2EB8E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further test the adjustment factors in WRF-SFIRE, I tested the adjustment factors on the small hill case</a:t>
            </a:r>
          </a:p>
          <a:p>
            <a:pPr lvl="1"/>
            <a:r>
              <a:rPr lang="en-US" dirty="0"/>
              <a:t>This simulation was picked since it had a slope, and it was small enough to be able to run in a couple minutes</a:t>
            </a:r>
          </a:p>
          <a:p>
            <a:r>
              <a:rPr lang="en-US" dirty="0"/>
              <a:t>There were 21 simulations run</a:t>
            </a:r>
          </a:p>
          <a:p>
            <a:pPr lvl="1"/>
            <a:r>
              <a:rPr lang="en-US" dirty="0"/>
              <a:t>1 simulation was done with no adjustment factors, and the other 20 had different adjustments factors applied in the </a:t>
            </a:r>
            <a:r>
              <a:rPr lang="en-US" dirty="0" err="1"/>
              <a:t>namelist.fire</a:t>
            </a:r>
            <a:endParaRPr lang="en-US" dirty="0"/>
          </a:p>
          <a:p>
            <a:r>
              <a:rPr lang="en-US" dirty="0"/>
              <a:t>Example of one of the runs: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CE0C2E-E035-2BCE-FF70-02B7C362E9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558" y="5250944"/>
            <a:ext cx="32512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99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CDF40-742E-A389-0A63-74E09DE39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0538" y="764373"/>
            <a:ext cx="9435662" cy="1293028"/>
          </a:xfrm>
        </p:spPr>
        <p:txBody>
          <a:bodyPr/>
          <a:lstStyle/>
          <a:p>
            <a:r>
              <a:rPr lang="en-US" dirty="0"/>
              <a:t>Adjustment factors in </a:t>
            </a:r>
            <a:r>
              <a:rPr lang="en-US" dirty="0" err="1"/>
              <a:t>wrf-sfire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06C67-273E-6025-F91B-A7C38B5A3D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see how the rate of spread was impacted, I found three points along the burn plot</a:t>
            </a:r>
          </a:p>
          <a:p>
            <a:pPr lvl="1"/>
            <a:r>
              <a:rPr lang="en-US" dirty="0"/>
              <a:t>Centre of the hill</a:t>
            </a:r>
          </a:p>
          <a:p>
            <a:pPr lvl="1"/>
            <a:r>
              <a:rPr lang="en-US" dirty="0"/>
              <a:t>North East part of the hill</a:t>
            </a:r>
          </a:p>
          <a:p>
            <a:pPr lvl="1"/>
            <a:r>
              <a:rPr lang="en-US" dirty="0"/>
              <a:t>South west part of the hill</a:t>
            </a:r>
          </a:p>
          <a:p>
            <a:r>
              <a:rPr lang="en-US" dirty="0"/>
              <a:t>With these points, I found where the </a:t>
            </a:r>
            <a:r>
              <a:rPr lang="en-US" dirty="0" err="1"/>
              <a:t>fire_area</a:t>
            </a:r>
            <a:r>
              <a:rPr lang="en-US" dirty="0"/>
              <a:t> was greater than 0 and the time this occurred</a:t>
            </a:r>
          </a:p>
          <a:p>
            <a:r>
              <a:rPr lang="en-US" dirty="0"/>
              <a:t>Then I found the wind speed at those points at the time the fire reached those points</a:t>
            </a:r>
          </a:p>
          <a:p>
            <a:r>
              <a:rPr lang="en-US" dirty="0"/>
              <a:t>To calculate the distance, I took the ignition point and found the distance from there to those locations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464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91CC5-164D-D3A4-A9ED-A97352F38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Adjustment factors results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7370A0-C040-EAF7-6E99-9E5295CFC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27448"/>
            <a:ext cx="12161181" cy="186185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CFEE05A-93EC-9AAD-43DC-99B8BA0D79BD}"/>
              </a:ext>
            </a:extLst>
          </p:cNvPr>
          <p:cNvSpPr txBox="1"/>
          <p:nvPr/>
        </p:nvSpPr>
        <p:spPr>
          <a:xfrm>
            <a:off x="405353" y="2262433"/>
            <a:ext cx="1094235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excel sheet can be found on my </a:t>
            </a:r>
            <a:r>
              <a:rPr lang="en-US" dirty="0" err="1"/>
              <a:t>github</a:t>
            </a:r>
            <a:r>
              <a:rPr lang="en-US" dirty="0"/>
              <a:t> at: </a:t>
            </a:r>
            <a:r>
              <a:rPr lang="en-US" dirty="0">
                <a:hlinkClick r:id="rId3"/>
              </a:rPr>
              <a:t>https://github.com/Jeremy-Benik/Hill_Runs/blob/main/ROS_calculations.xlsx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 err="1"/>
              <a:t>Rothermel</a:t>
            </a:r>
            <a:r>
              <a:rPr lang="en-US" dirty="0"/>
              <a:t> codes can be found at: </a:t>
            </a:r>
            <a:r>
              <a:rPr lang="en-US" dirty="0">
                <a:hlinkClick r:id="rId4"/>
              </a:rPr>
              <a:t>https://github.com/Jeremy-Benik/Hill_Runs/blob/main/Codes/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 modified fuel code can be found at: </a:t>
            </a:r>
            <a:r>
              <a:rPr lang="en-US" dirty="0">
                <a:hlinkClick r:id="rId5"/>
              </a:rPr>
              <a:t>https://github.com/Jeremy-Benik/Hill_Runs/blob/main/Codes/fuels.m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197934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{9BB63E24-31AE-D04B-B9D4-72014934D565}tf10001079</Template>
  <TotalTime>1462</TotalTime>
  <Words>827</Words>
  <Application>Microsoft Macintosh PowerPoint</Application>
  <PresentationFormat>Widescreen</PresentationFormat>
  <Paragraphs>59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Century Gothic</vt:lpstr>
      <vt:lpstr>Vapor Trail</vt:lpstr>
      <vt:lpstr>Adjustment Factors in WRF-sfire</vt:lpstr>
      <vt:lpstr>ADjr0 adjustments in wrf-sfire</vt:lpstr>
      <vt:lpstr>ADjr0 adjustments in wrf-sfire</vt:lpstr>
      <vt:lpstr>ADjr0 adjustments in wrf-sfire</vt:lpstr>
      <vt:lpstr>How was the backfire ROS calculated?</vt:lpstr>
      <vt:lpstr>results</vt:lpstr>
      <vt:lpstr>Adjustment factors in wrf-sfire</vt:lpstr>
      <vt:lpstr>Adjustment factors in wrf-sfire</vt:lpstr>
      <vt:lpstr>Adjustment factors results </vt:lpstr>
      <vt:lpstr>Adjustment factors in wrf-sfire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Adjustment Factors in WRF-sfire</dc:title>
  <dc:creator>Jeremy Tyler Benik</dc:creator>
  <cp:lastModifiedBy>Jeremy Tyler Benik</cp:lastModifiedBy>
  <cp:revision>19</cp:revision>
  <dcterms:created xsi:type="dcterms:W3CDTF">2022-08-24T00:12:21Z</dcterms:created>
  <dcterms:modified xsi:type="dcterms:W3CDTF">2022-08-30T21:18:45Z</dcterms:modified>
</cp:coreProperties>
</file>