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209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418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628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2837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046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255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2464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5674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  <a:srgbClr val="C7EAFE"/>
    <a:srgbClr val="329AFF"/>
    <a:srgbClr val="6ACEF7"/>
    <a:srgbClr val="2C8B57"/>
    <a:srgbClr val="319BFF"/>
    <a:srgbClr val="FF9910"/>
    <a:srgbClr val="F3B710"/>
    <a:srgbClr val="004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/>
    <p:restoredTop sz="79048"/>
  </p:normalViewPr>
  <p:slideViewPr>
    <p:cSldViewPr snapToObjects="1">
      <p:cViewPr>
        <p:scale>
          <a:sx n="50" d="100"/>
          <a:sy n="50" d="100"/>
        </p:scale>
        <p:origin x="384" y="26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B2164-B946-1E4A-B2FB-269951FFC76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98FD-5E58-EC4D-9B66-9E2B093F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 notes: looking in ‘modeling folder’ – script: ‘main_contact_susceptibility_wuhan_Davies_update012721_ave’</a:t>
            </a:r>
          </a:p>
          <a:p>
            <a:endParaRPr lang="en-US" dirty="0"/>
          </a:p>
          <a:p>
            <a:r>
              <a:rPr lang="en-US" dirty="0"/>
              <a:t>Fig 3 notes: in ‘present-mathbio-111920’ --script: ‘main_SEIR_twodiseases_sameR0s_plt_figure1_update012721_4pan’</a:t>
            </a:r>
          </a:p>
          <a:p>
            <a:endParaRPr lang="en-US" dirty="0"/>
          </a:p>
          <a:p>
            <a:r>
              <a:rPr lang="en-US" dirty="0"/>
              <a:t>Fig. 4 notes: in ‘present-mathbio-111920’ --script: ‘main_SEIR_twodiseases_sameR0s_plt_figure2_5and8_update012721’</a:t>
            </a:r>
          </a:p>
          <a:p>
            <a:endParaRPr lang="en-US" dirty="0"/>
          </a:p>
          <a:p>
            <a:r>
              <a:rPr lang="en-US" dirty="0"/>
              <a:t>Fig. 5 notes: in ‘’modeling  – </a:t>
            </a:r>
            <a:r>
              <a:rPr lang="en-US" dirty="0" err="1"/>
              <a:t>matlab</a:t>
            </a:r>
            <a:r>
              <a:rPr lang="en-US" dirty="0"/>
              <a:t> script: ‘main_SEIR_twodiseases_agedep_plt_wuhanf3_T5and8_update012721_ia’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98FD-5E58-EC4D-9B66-9E2B093F66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9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670" indent="0" algn="ctr">
              <a:buNone/>
              <a:defRPr sz="9600"/>
            </a:lvl2pPr>
            <a:lvl3pPr marL="4389339" indent="0" algn="ctr">
              <a:buNone/>
              <a:defRPr sz="8640"/>
            </a:lvl3pPr>
            <a:lvl4pPr marL="6584009" indent="0" algn="ctr">
              <a:buNone/>
              <a:defRPr sz="7680"/>
            </a:lvl4pPr>
            <a:lvl5pPr marL="8778680" indent="0" algn="ctr">
              <a:buNone/>
              <a:defRPr sz="7680"/>
            </a:lvl5pPr>
            <a:lvl6pPr marL="10973349" indent="0" algn="ctr">
              <a:buNone/>
              <a:defRPr sz="7680"/>
            </a:lvl6pPr>
            <a:lvl7pPr marL="13168019" indent="0" algn="ctr">
              <a:buNone/>
              <a:defRPr sz="7680"/>
            </a:lvl7pPr>
            <a:lvl8pPr marL="15362688" indent="0" algn="ctr">
              <a:buNone/>
              <a:defRPr sz="7680"/>
            </a:lvl8pPr>
            <a:lvl9pPr marL="17557358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3" y="1752601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3" y="1752601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3" y="8206750"/>
            <a:ext cx="37856160" cy="13693139"/>
          </a:xfrm>
        </p:spPr>
        <p:txBody>
          <a:bodyPr anchor="b"/>
          <a:lstStyle>
            <a:lvl1pPr>
              <a:defRPr sz="28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3" y="22029430"/>
            <a:ext cx="37856160" cy="7200899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67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339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400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334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801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268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735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8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3" y="8069582"/>
            <a:ext cx="18568032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3" y="12024361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3" y="8069582"/>
            <a:ext cx="18659477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3" y="12024361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8"/>
            <a:ext cx="22219920" cy="23393400"/>
          </a:xfrm>
        </p:spPr>
        <p:txBody>
          <a:bodyPr/>
          <a:lstStyle>
            <a:lvl1pPr>
              <a:defRPr sz="15362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8"/>
            <a:ext cx="22219920" cy="23393400"/>
          </a:xfrm>
        </p:spPr>
        <p:txBody>
          <a:bodyPr anchor="t"/>
          <a:lstStyle>
            <a:lvl1pPr marL="0" indent="0">
              <a:buNone/>
              <a:defRPr sz="15362"/>
            </a:lvl1pPr>
            <a:lvl2pPr marL="2194670" indent="0">
              <a:buNone/>
              <a:defRPr sz="13440"/>
            </a:lvl2pPr>
            <a:lvl3pPr marL="4389339" indent="0">
              <a:buNone/>
              <a:defRPr sz="11520"/>
            </a:lvl3pPr>
            <a:lvl4pPr marL="6584009" indent="0">
              <a:buNone/>
              <a:defRPr sz="9600"/>
            </a:lvl4pPr>
            <a:lvl5pPr marL="8778680" indent="0">
              <a:buNone/>
              <a:defRPr sz="9600"/>
            </a:lvl5pPr>
            <a:lvl6pPr marL="10973349" indent="0">
              <a:buNone/>
              <a:defRPr sz="9600"/>
            </a:lvl6pPr>
            <a:lvl7pPr marL="13168019" indent="0">
              <a:buNone/>
              <a:defRPr sz="9600"/>
            </a:lvl7pPr>
            <a:lvl8pPr marL="15362688" indent="0">
              <a:buNone/>
              <a:defRPr sz="9600"/>
            </a:lvl8pPr>
            <a:lvl9pPr marL="17557358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8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1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8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339" rtl="0" eaLnBrk="1" latinLnBrk="0" hangingPunct="1">
        <a:lnSpc>
          <a:spcPct val="90000"/>
        </a:lnSpc>
        <a:spcBef>
          <a:spcPct val="0"/>
        </a:spcBef>
        <a:buNone/>
        <a:defRPr sz="211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6" indent="-1097336" algn="l" defTabSz="4389339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200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7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34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601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68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35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02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469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33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400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68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34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01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68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35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38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37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4.emf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8" Type="http://schemas.openxmlformats.org/officeDocument/2006/relationships/image" Target="../media/image6.emf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43B7523-DFCB-894A-A773-693423B9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0793" y="5181600"/>
            <a:ext cx="14522824" cy="1371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D44299-98F6-054C-90FC-97FCF1F9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0" y="5791151"/>
            <a:ext cx="14630400" cy="1188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4F4A7C-0403-4C45-A245-EE784CFE7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8400" y="19812000"/>
            <a:ext cx="14630400" cy="1188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FFE407-B141-F44A-9819-98A31A04C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39275"/>
            <a:ext cx="4267200" cy="3200400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987CE9-5EC3-DB45-B3D5-B2E4CB3C6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28181587"/>
            <a:ext cx="4267200" cy="3200400"/>
          </a:xfrm>
          <a:prstGeom prst="rect">
            <a:avLst/>
          </a:prstGeom>
        </p:spPr>
      </p:pic>
      <p:pic>
        <p:nvPicPr>
          <p:cNvPr id="657" name="Picture 656">
            <a:extLst>
              <a:ext uri="{FF2B5EF4-FFF2-40B4-BE49-F238E27FC236}">
                <a16:creationId xmlns:a16="http://schemas.microsoft.com/office/drawing/2014/main" id="{7AF6F2F4-D1F5-7D44-9E0C-8E746979C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28222250"/>
            <a:ext cx="4267200" cy="32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5" y="-76200"/>
            <a:ext cx="43891202" cy="427939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8827"/>
            <a:ext cx="7044138" cy="4000500"/>
          </a:xfrm>
          <a:prstGeom prst="rect">
            <a:avLst/>
          </a:prstGeom>
        </p:spPr>
      </p:pic>
      <p:sp>
        <p:nvSpPr>
          <p:cNvPr id="9" name="CustomShape 10"/>
          <p:cNvSpPr/>
          <p:nvPr/>
        </p:nvSpPr>
        <p:spPr>
          <a:xfrm>
            <a:off x="-749589" y="2853060"/>
            <a:ext cx="7628163" cy="18713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47880" rIns="457200" bIns="47880" anchor="ctr" anchorCtr="0"/>
          <a:lstStyle/>
          <a:p>
            <a:pPr algn="ctr"/>
            <a:r>
              <a:rPr lang="en-US" sz="2400" strike="noStrike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 email: </a:t>
            </a:r>
            <a:r>
              <a:rPr lang="en-US" sz="2400" strike="noStrike" spc="-1" dirty="0" err="1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Jeremy.harris@gatech.edu</a:t>
            </a:r>
            <a:endParaRPr lang="en-US" sz="2400" strike="noStrike" spc="-1" dirty="0">
              <a:uFill>
                <a:solidFill>
                  <a:srgbClr val="FFFFFF"/>
                </a:solidFill>
              </a:uFill>
              <a:ea typeface="Arial"/>
              <a:cs typeface="Helvetica"/>
            </a:endParaRPr>
          </a:p>
        </p:txBody>
      </p:sp>
      <p:sp>
        <p:nvSpPr>
          <p:cNvPr id="10" name="CustomShape 10"/>
          <p:cNvSpPr/>
          <p:nvPr/>
        </p:nvSpPr>
        <p:spPr>
          <a:xfrm>
            <a:off x="6670939" y="-381155"/>
            <a:ext cx="32231531" cy="52579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47880" rIns="457200" bIns="47880" anchor="ctr" anchorCtr="0"/>
          <a:lstStyle/>
          <a:p>
            <a:pPr algn="ctr"/>
            <a:r>
              <a:rPr lang="en-US" sz="7200" b="1" dirty="0"/>
              <a:t>Modeling asymptomatic transmission in COVID-19</a:t>
            </a:r>
            <a:endParaRPr lang="en-US" sz="7200" strike="noStrike" spc="-1" dirty="0"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  <a:p>
            <a:pPr algn="ctr"/>
            <a:r>
              <a:rPr lang="en-US" sz="4800" b="1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Jeremy Harris</a:t>
            </a:r>
            <a:r>
              <a:rPr lang="en-US" sz="4800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Sang Woo Park</a:t>
            </a:r>
            <a:r>
              <a:rPr lang="en-US" sz="4800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2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Jonathan Dushoff</a:t>
            </a:r>
            <a:r>
              <a:rPr lang="en-US" sz="4800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3,4,5</a:t>
            </a:r>
            <a:r>
              <a:rPr lang="en-US" sz="4800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and </a:t>
            </a:r>
            <a:r>
              <a:rPr lang="en-US" sz="4800" b="1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Joshua S. Weitz</a:t>
            </a:r>
            <a:r>
              <a:rPr lang="en-US" sz="4800" strike="noStrike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1,6</a:t>
            </a:r>
          </a:p>
          <a:p>
            <a:pPr algn="ctr"/>
            <a:r>
              <a:rPr lang="en-US" sz="36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School of Biological Sciences</a:t>
            </a:r>
            <a:r>
              <a:rPr lang="en-US" sz="3600" i="1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sz="36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and School of Physics</a:t>
            </a:r>
            <a:r>
              <a:rPr lang="en-US" sz="3600" i="1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6</a:t>
            </a:r>
            <a:r>
              <a:rPr lang="en-US" sz="36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</a:t>
            </a:r>
            <a:r>
              <a:rPr lang="en-US" sz="3600" i="1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Georgia Institute of Technology</a:t>
            </a:r>
          </a:p>
          <a:p>
            <a:pPr algn="ctr"/>
            <a:r>
              <a:rPr lang="en-US" sz="3600" i="1" dirty="0"/>
              <a:t>Department of Ecology and Evolutionary Biology, Princeton University</a:t>
            </a:r>
            <a:r>
              <a:rPr lang="en-US" sz="3600" baseline="30000" dirty="0"/>
              <a:t>2</a:t>
            </a:r>
            <a:endParaRPr lang="en-US" sz="3600" i="1" baseline="30000" dirty="0"/>
          </a:p>
          <a:p>
            <a:pPr algn="ctr"/>
            <a:r>
              <a:rPr lang="en-US" sz="3600" i="1" dirty="0"/>
              <a:t>Department of Biology</a:t>
            </a:r>
            <a:r>
              <a:rPr lang="en-US" sz="3600" i="1" baseline="30000" dirty="0"/>
              <a:t>3</a:t>
            </a:r>
            <a:r>
              <a:rPr lang="en-US" sz="3600" i="1" dirty="0"/>
              <a:t>, Department of Mathematics and Statistics</a:t>
            </a:r>
            <a:r>
              <a:rPr lang="en-US" sz="3600" i="1" baseline="30000" dirty="0"/>
              <a:t>4</a:t>
            </a:r>
            <a:r>
              <a:rPr lang="en-US" sz="3600" i="1" dirty="0"/>
              <a:t>, and </a:t>
            </a:r>
          </a:p>
          <a:p>
            <a:pPr algn="ctr"/>
            <a:r>
              <a:rPr lang="en-US" sz="3600" i="1" dirty="0"/>
              <a:t>M. G. DeGroote Institute for Infectious Disease Research</a:t>
            </a:r>
            <a:r>
              <a:rPr lang="en-US" sz="3600" i="1" baseline="30000" dirty="0"/>
              <a:t>5</a:t>
            </a:r>
            <a:r>
              <a:rPr lang="en-US" sz="3600" i="1" dirty="0"/>
              <a:t>, McMaster University</a:t>
            </a:r>
            <a:br>
              <a:rPr lang="en-US" sz="3600" i="1" dirty="0"/>
            </a:b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 flipV="1">
            <a:off x="-3" y="4184668"/>
            <a:ext cx="43891200" cy="13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utoShape 8" descr="COPE-shield-intergrated_HighRes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0" descr="COPE-shield-intergrated_HighRes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2" descr="COPE-shield-intergrated_HighRes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 flipV="1">
            <a:off x="152400" y="5455153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flipV="1">
            <a:off x="103806" y="19842581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 flipV="1">
            <a:off x="14420629" y="5457830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flipV="1">
            <a:off x="28807315" y="5398213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064156" y="10361844"/>
            <a:ext cx="273924" cy="5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621043" y="9592747"/>
            <a:ext cx="8823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Figure 1.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(A)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he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generation interval (</a:t>
            </a:r>
            <a:r>
              <a:rPr lang="en-US" altLang="zh-TW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)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is </a:t>
            </a:r>
            <a:r>
              <a:rPr lang="en-US" sz="2400" dirty="0"/>
              <a:t>the time between when an individual is infected and when that individual infects another person. </a:t>
            </a:r>
            <a:r>
              <a:rPr lang="en-US" altLang="zh-TW" sz="24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(B)</a:t>
            </a:r>
            <a:r>
              <a:rPr lang="en-US" altLang="zh-TW" sz="2400" spc="-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24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connects the reproduction number </a:t>
            </a:r>
            <a:r>
              <a:rPr lang="en-US" altLang="zh-TW" sz="24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</a:t>
            </a:r>
            <a:r>
              <a:rPr lang="en-US" altLang="zh-TW" sz="2400" i="1" spc="-1" baseline="-25000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(an individual-level quantity measuring the “strength” of the epidemic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to the exponential growth rate </a:t>
            </a:r>
            <a:r>
              <a:rPr lang="en-US" altLang="zh-TW" sz="24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(a population-level quantity measuring the “speed” of the epidemic) [1].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Two scenarios in which the 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r’s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are the same but the 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’s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differ: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R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= 2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T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(top) vs. R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= 4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T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2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= 2T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(bottom).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(Adapted from [2].)</a:t>
            </a:r>
          </a:p>
        </p:txBody>
      </p:sp>
      <p:sp>
        <p:nvSpPr>
          <p:cNvPr id="176" name="Rectangle 175"/>
          <p:cNvSpPr/>
          <p:nvPr/>
        </p:nvSpPr>
        <p:spPr>
          <a:xfrm flipV="1">
            <a:off x="14420629" y="19690181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F5B64F-44EE-A44B-BD89-8ECAB5F54BE8}"/>
              </a:ext>
            </a:extLst>
          </p:cNvPr>
          <p:cNvSpPr/>
          <p:nvPr/>
        </p:nvSpPr>
        <p:spPr>
          <a:xfrm flipV="1">
            <a:off x="28373800" y="18547181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359DF-F783-024C-A65A-01A488D9D15E}"/>
              </a:ext>
            </a:extLst>
          </p:cNvPr>
          <p:cNvGrpSpPr>
            <a:grpSpLocks noChangeAspect="1"/>
          </p:cNvGrpSpPr>
          <p:nvPr/>
        </p:nvGrpSpPr>
        <p:grpSpPr>
          <a:xfrm>
            <a:off x="9685570" y="5815439"/>
            <a:ext cx="4717426" cy="7013625"/>
            <a:chOff x="9819477" y="5908216"/>
            <a:chExt cx="3638103" cy="540894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FE32DB-EC39-E646-9E3E-F2A810A6CDA5}"/>
                </a:ext>
              </a:extLst>
            </p:cNvPr>
            <p:cNvSpPr txBox="1"/>
            <p:nvPr/>
          </p:nvSpPr>
          <p:spPr>
            <a:xfrm>
              <a:off x="12218251" y="9299806"/>
              <a:ext cx="405648" cy="521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67A8566-8CC0-8F4F-A34D-7CEE65170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1090" y="10762037"/>
              <a:ext cx="2782389" cy="2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ACC76E5-7CB0-744F-8B0E-35BE07CE696B}"/>
                </a:ext>
              </a:extLst>
            </p:cNvPr>
            <p:cNvSpPr txBox="1"/>
            <p:nvPr/>
          </p:nvSpPr>
          <p:spPr>
            <a:xfrm>
              <a:off x="9871942" y="9968532"/>
              <a:ext cx="578612" cy="49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Index </a:t>
              </a:r>
            </a:p>
            <a:p>
              <a:r>
                <a:rPr lang="en-US" sz="1800" dirty="0"/>
                <a:t>case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1EA47A3-F06A-2B4D-A06D-09F66BDD79DC}"/>
                </a:ext>
              </a:extLst>
            </p:cNvPr>
            <p:cNvSpPr txBox="1"/>
            <p:nvPr/>
          </p:nvSpPr>
          <p:spPr>
            <a:xfrm>
              <a:off x="12314726" y="10274844"/>
              <a:ext cx="750966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r>
                <a:rPr lang="en-US" dirty="0"/>
                <a:t> 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58212C36-CD21-1A46-AAB7-EB112A18F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9849" y="10940917"/>
              <a:ext cx="858572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DB26A3-9A12-F44B-8E0F-38EAAE238255}"/>
                </a:ext>
              </a:extLst>
            </p:cNvPr>
            <p:cNvSpPr txBox="1"/>
            <p:nvPr/>
          </p:nvSpPr>
          <p:spPr>
            <a:xfrm>
              <a:off x="10477937" y="10913049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53C13B5F-97E2-2541-8AAC-95705BC780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50102" y="10940917"/>
              <a:ext cx="7975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9A83CAB-7B8F-BC41-95BE-89FA6D40F511}"/>
                </a:ext>
              </a:extLst>
            </p:cNvPr>
            <p:cNvSpPr txBox="1"/>
            <p:nvPr/>
          </p:nvSpPr>
          <p:spPr>
            <a:xfrm>
              <a:off x="11400090" y="10903666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E363180-E826-9C4E-AB64-D1328E38E19B}"/>
                </a:ext>
              </a:extLst>
            </p:cNvPr>
            <p:cNvSpPr txBox="1"/>
            <p:nvPr/>
          </p:nvSpPr>
          <p:spPr>
            <a:xfrm>
              <a:off x="10010727" y="9013108"/>
              <a:ext cx="589936" cy="2848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R0 = 4</a:t>
              </a:r>
            </a:p>
          </p:txBody>
        </p:sp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10E30607-CFC0-7649-A381-6B777AF0C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2171" y="9862822"/>
              <a:ext cx="112977" cy="120060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B51C8871-4FF6-5841-9B7D-6158E7EB9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3800" y="9753745"/>
              <a:ext cx="112977" cy="120060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7A5AF029-792B-2640-A197-DED143597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8794" y="9636789"/>
              <a:ext cx="112977" cy="120060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EDC64FCC-92F0-2E41-9C5B-3923DFDD3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70423" y="9527713"/>
              <a:ext cx="112977" cy="120060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2ADCD113-4255-0B4F-BDB9-EDADDC131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020505" y="9705196"/>
              <a:ext cx="112977" cy="120060"/>
            </a:xfrm>
            <a:prstGeom prst="rect">
              <a:avLst/>
            </a:prstGeom>
          </p:spPr>
        </p:pic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FF456A8-5544-B44F-8C03-F78319990614}"/>
                </a:ext>
              </a:extLst>
            </p:cNvPr>
            <p:cNvGrpSpPr/>
            <p:nvPr/>
          </p:nvGrpSpPr>
          <p:grpSpPr>
            <a:xfrm>
              <a:off x="10133482" y="9765226"/>
              <a:ext cx="797852" cy="148755"/>
              <a:chOff x="4360421" y="4929774"/>
              <a:chExt cx="911490" cy="169942"/>
            </a:xfrm>
          </p:grpSpPr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81EED431-7A21-954A-B483-DD23CB08C9E3}"/>
                  </a:ext>
                </a:extLst>
              </p:cNvPr>
              <p:cNvCxnSpPr>
                <a:cxnSpLocks/>
                <a:stCxn id="212" idx="3"/>
              </p:cNvCxnSpPr>
              <p:nvPr/>
            </p:nvCxnSpPr>
            <p:spPr>
              <a:xfrm>
                <a:off x="4360421" y="4929774"/>
                <a:ext cx="911490" cy="68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F7FB0627-4322-3441-BD14-DA2A508D2A8D}"/>
                  </a:ext>
                </a:extLst>
              </p:cNvPr>
              <p:cNvCxnSpPr>
                <a:cxnSpLocks/>
                <a:stCxn id="212" idx="3"/>
              </p:cNvCxnSpPr>
              <p:nvPr/>
            </p:nvCxnSpPr>
            <p:spPr>
              <a:xfrm>
                <a:off x="4360421" y="4929774"/>
                <a:ext cx="911490" cy="169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F8EDDF8E-523B-B249-93C1-BC1723C7E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9628143"/>
              <a:ext cx="112977" cy="12006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D0FFF7AD-FC47-7B44-A4DD-E58B29296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9753824"/>
              <a:ext cx="112977" cy="120060"/>
            </a:xfrm>
            <a:prstGeom prst="rect">
              <a:avLst/>
            </a:prstGeom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29E2128-A719-0B41-85C0-95C846EACF30}"/>
                </a:ext>
              </a:extLst>
            </p:cNvPr>
            <p:cNvGrpSpPr/>
            <p:nvPr/>
          </p:nvGrpSpPr>
          <p:grpSpPr>
            <a:xfrm flipV="1">
              <a:off x="10137910" y="9614702"/>
              <a:ext cx="797852" cy="148755"/>
              <a:chOff x="4360421" y="4929774"/>
              <a:chExt cx="911490" cy="169942"/>
            </a:xfrm>
          </p:grpSpPr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2A6F3F67-6F15-D34A-85BB-4484838A0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421" y="4929774"/>
                <a:ext cx="911490" cy="68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9A6EFEC-5ABA-E140-B991-E5086D36A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421" y="4929774"/>
                <a:ext cx="911490" cy="169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D204148E-4CCF-EE48-9C48-3EA4FB1CF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9870920"/>
              <a:ext cx="112977" cy="120060"/>
            </a:xfrm>
            <a:prstGeom prst="rect">
              <a:avLst/>
            </a:prstGeom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6E0898F9-A0FA-A747-8AB6-4086B7095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9996601"/>
              <a:ext cx="112977" cy="12006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43E953E1-D71D-E041-AB3B-2C7F2426E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10107370"/>
              <a:ext cx="112977" cy="120060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AB292B55-20E0-054B-B267-C3FD28DE9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10233052"/>
              <a:ext cx="112977" cy="12006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96115319-4141-5648-A001-719913F8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9386694"/>
              <a:ext cx="112977" cy="120060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1096D25E-D9E6-5C42-9830-C6A5B8631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9512376"/>
              <a:ext cx="112977" cy="120060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9154BCE8-07EA-A843-B4F1-3EE28A01B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9133578"/>
              <a:ext cx="112977" cy="12006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6B284DE-ED56-5C4B-9236-DB5239588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9259259"/>
              <a:ext cx="112977" cy="120060"/>
            </a:xfrm>
            <a:prstGeom prst="rect">
              <a:avLst/>
            </a:prstGeom>
          </p:spPr>
        </p:pic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77E83D78-41F0-4D47-A980-25041CF1F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54354" y="8892130"/>
              <a:ext cx="112977" cy="120060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8CEB6274-91F6-3A4F-BAEB-82F971C1E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9017811"/>
              <a:ext cx="112977" cy="120060"/>
            </a:xfrm>
            <a:prstGeom prst="rect">
              <a:avLst/>
            </a:prstGeom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3DAB2F3D-58FB-5A4D-938C-47E851982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10343821"/>
              <a:ext cx="112977" cy="120060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E1EC7C46-677A-CB4F-9032-000CF71AE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10469502"/>
              <a:ext cx="112977" cy="120060"/>
            </a:xfrm>
            <a:prstGeom prst="rect">
              <a:avLst/>
            </a:prstGeom>
          </p:spPr>
        </p:pic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01CB340C-F5C2-3641-B7FA-E8C57BCFE956}"/>
                </a:ext>
              </a:extLst>
            </p:cNvPr>
            <p:cNvCxnSpPr>
              <a:cxnSpLocks/>
            </p:cNvCxnSpPr>
            <p:nvPr/>
          </p:nvCxnSpPr>
          <p:spPr>
            <a:xfrm>
              <a:off x="11086765" y="9717969"/>
              <a:ext cx="778313" cy="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EF13579-721E-CA46-8344-59C57ACEB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6593" y="9600702"/>
              <a:ext cx="757761" cy="11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E83AFB82-D713-2A47-8217-2F078151C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6593" y="9501480"/>
              <a:ext cx="757761" cy="216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581542E0-D2AD-3C44-8D43-24E43FB0B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6656" y="9375026"/>
              <a:ext cx="767697" cy="34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D3FA6CD-060F-C94F-BCE3-6401A35FF1D5}"/>
                </a:ext>
              </a:extLst>
            </p:cNvPr>
            <p:cNvGrpSpPr/>
            <p:nvPr/>
          </p:nvGrpSpPr>
          <p:grpSpPr>
            <a:xfrm flipV="1">
              <a:off x="11081045" y="9817192"/>
              <a:ext cx="778421" cy="348216"/>
              <a:chOff x="5449356" y="4483998"/>
              <a:chExt cx="889292" cy="397812"/>
            </a:xfrm>
          </p:grpSpPr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9DD54022-52CD-CA4C-B196-7D8EF258A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9480" y="4875786"/>
                <a:ext cx="889168" cy="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87894BA3-2ABF-EE44-BF89-94544350DE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708" y="4741817"/>
                <a:ext cx="865689" cy="133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960AEBE6-01E6-9F44-A8B9-8C9E6CE638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708" y="4628462"/>
                <a:ext cx="865689" cy="247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F9FFC042-E441-D34E-AC96-27E2090B8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9356" y="4483998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C9B2D1E9-BAF1-5241-85D8-207A04A15C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10576698"/>
              <a:ext cx="112977" cy="120060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F63279F6-642D-B14E-9351-FF5B7FFCA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8780759"/>
              <a:ext cx="112977" cy="120060"/>
            </a:xfrm>
            <a:prstGeom prst="rect">
              <a:avLst/>
            </a:prstGeom>
          </p:spPr>
        </p:pic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A3BB681-512B-1F4B-A448-F1861490A3BA}"/>
                </a:ext>
              </a:extLst>
            </p:cNvPr>
            <p:cNvGrpSpPr/>
            <p:nvPr/>
          </p:nvGrpSpPr>
          <p:grpSpPr>
            <a:xfrm>
              <a:off x="11081045" y="8884164"/>
              <a:ext cx="767697" cy="697601"/>
              <a:chOff x="5442946" y="3923222"/>
              <a:chExt cx="877041" cy="796961"/>
            </a:xfrm>
          </p:grpSpPr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BD8EE82B-53DE-1B43-9BD9-E30588073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2946" y="4322371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>
                <a:extLst>
                  <a:ext uri="{FF2B5EF4-FFF2-40B4-BE49-F238E27FC236}">
                    <a16:creationId xmlns:a16="http://schemas.microsoft.com/office/drawing/2014/main" id="{9EE7BBBF-B38D-3C46-A205-6DA91075E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7141" y="4203825"/>
                <a:ext cx="848650" cy="50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F7CDFD3A-E2EB-E840-BD39-93163BEA73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4061285"/>
                <a:ext cx="848514" cy="653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FF60091A-B120-7643-A221-616DC7B08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3923222"/>
                <a:ext cx="848514" cy="790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147C8C7-088A-1341-A3D2-0DC87519D6CA}"/>
                </a:ext>
              </a:extLst>
            </p:cNvPr>
            <p:cNvGrpSpPr/>
            <p:nvPr/>
          </p:nvGrpSpPr>
          <p:grpSpPr>
            <a:xfrm flipV="1">
              <a:off x="11087299" y="9944280"/>
              <a:ext cx="767697" cy="697601"/>
              <a:chOff x="5442946" y="3923222"/>
              <a:chExt cx="877041" cy="796961"/>
            </a:xfrm>
          </p:grpSpPr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CAACFB90-0BA1-AF4A-95C0-18A31042D8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2946" y="4322371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6AFB5A5B-D288-8E48-8D7A-E57D8D42A6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7141" y="4203825"/>
                <a:ext cx="848650" cy="50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>
                <a:extLst>
                  <a:ext uri="{FF2B5EF4-FFF2-40B4-BE49-F238E27FC236}">
                    <a16:creationId xmlns:a16="http://schemas.microsoft.com/office/drawing/2014/main" id="{63190C03-354E-CE41-8BDD-90D39BBC84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4061285"/>
                <a:ext cx="848514" cy="653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7BFBEDF9-90BF-5048-98D4-686DCE7D54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3923222"/>
                <a:ext cx="848514" cy="790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FEBB750-3D2D-BE46-920A-ECDB6416D170}"/>
                </a:ext>
              </a:extLst>
            </p:cNvPr>
            <p:cNvSpPr txBox="1"/>
            <p:nvPr/>
          </p:nvSpPr>
          <p:spPr>
            <a:xfrm>
              <a:off x="12218251" y="6427263"/>
              <a:ext cx="405648" cy="521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92B1A77-6705-444D-8C19-CFD978E1B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1090" y="7915925"/>
              <a:ext cx="27833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A3F94D9-B34E-4A49-8D39-E5A730265F80}"/>
                </a:ext>
              </a:extLst>
            </p:cNvPr>
            <p:cNvSpPr txBox="1"/>
            <p:nvPr/>
          </p:nvSpPr>
          <p:spPr>
            <a:xfrm>
              <a:off x="9819477" y="7215889"/>
              <a:ext cx="578612" cy="49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Index </a:t>
              </a:r>
            </a:p>
            <a:p>
              <a:r>
                <a:rPr lang="en-US" sz="1800" dirty="0"/>
                <a:t>case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39E5757-D391-4448-8911-FA5450221732}"/>
                </a:ext>
              </a:extLst>
            </p:cNvPr>
            <p:cNvSpPr txBox="1"/>
            <p:nvPr/>
          </p:nvSpPr>
          <p:spPr>
            <a:xfrm>
              <a:off x="12357948" y="7417789"/>
              <a:ext cx="1099632" cy="120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</a:t>
              </a:r>
              <a:r>
                <a:rPr lang="en-US" dirty="0"/>
                <a:t> </a:t>
              </a:r>
            </a:p>
          </p:txBody>
        </p: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CDFE76F2-4E66-404D-B104-A57E79D14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3482" y="8072435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B4D629F-72B7-1D47-A2BF-121EAD53BC3B}"/>
                </a:ext>
              </a:extLst>
            </p:cNvPr>
            <p:cNvSpPr txBox="1"/>
            <p:nvPr/>
          </p:nvSpPr>
          <p:spPr>
            <a:xfrm>
              <a:off x="11545296" y="8020627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2861FC7-73AF-B743-B687-BE1BDB038D0D}"/>
                </a:ext>
              </a:extLst>
            </p:cNvPr>
            <p:cNvSpPr txBox="1"/>
            <p:nvPr/>
          </p:nvSpPr>
          <p:spPr>
            <a:xfrm>
              <a:off x="10004078" y="6309881"/>
              <a:ext cx="589936" cy="2848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R0 = 2</a:t>
              </a:r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DC115D65-87A5-B34F-BED9-0BF78973B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2171" y="7022578"/>
              <a:ext cx="112977" cy="120060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2E1C94F4-EA36-BF48-8639-3414F9E69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3800" y="6913502"/>
              <a:ext cx="112977" cy="120060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95BD59DC-3791-1546-807A-87ACAF506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8794" y="6796546"/>
              <a:ext cx="112977" cy="120060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403DEFB2-11B4-AD47-ADF4-3D7CB3424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70423" y="6687470"/>
              <a:ext cx="112977" cy="120060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261CE0EA-9AB9-6E4A-A590-4A12FE8E9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020505" y="6832654"/>
              <a:ext cx="112977" cy="120060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ED0A3A27-37EE-1243-8D33-F3E416D6F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6755600"/>
              <a:ext cx="112977" cy="120060"/>
            </a:xfrm>
            <a:prstGeom prst="rect">
              <a:avLst/>
            </a:pr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0EBF70DC-4809-9D4F-BE3C-2D5EED70C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6881281"/>
              <a:ext cx="112977" cy="120060"/>
            </a:xfrm>
            <a:prstGeom prst="rect">
              <a:avLst/>
            </a:pr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1144C0C7-876A-6949-84A8-D280523FC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6998377"/>
              <a:ext cx="112977" cy="120060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6E209FA6-6EA9-F74A-AC19-FAB6D51F1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7151932"/>
              <a:ext cx="112977" cy="120060"/>
            </a:xfrm>
            <a:prstGeom prst="rect">
              <a:avLst/>
            </a:prstGeom>
          </p:spPr>
        </p:pic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877E7DF8-1A94-A743-9538-8AEDCA91E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7262701"/>
              <a:ext cx="112977" cy="120060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2B88F51E-9EF9-4A44-BEA1-584BF2A9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7388382"/>
              <a:ext cx="112977" cy="120060"/>
            </a:xfrm>
            <a:prstGeom prst="rect">
              <a:avLst/>
            </a:pr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7DCD4FB-01A8-7B42-A88A-140ADB1C7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6514152"/>
              <a:ext cx="112977" cy="120060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068B5380-4F6E-744C-9848-A99EB956B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6639833"/>
              <a:ext cx="112977" cy="120060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A9FF7FB7-1131-E946-BF69-9675D19B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6261035"/>
              <a:ext cx="112977" cy="12006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02B566CB-716F-334D-961B-175F8D8F6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6386716"/>
              <a:ext cx="112977" cy="120060"/>
            </a:xfrm>
            <a:prstGeom prst="rect">
              <a:avLst/>
            </a:prstGeom>
          </p:spPr>
        </p:pic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052A0F0D-E791-B745-BFCF-F5BF0A371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54354" y="6019587"/>
              <a:ext cx="112977" cy="120060"/>
            </a:xfrm>
            <a:prstGeom prst="rect">
              <a:avLst/>
            </a:prstGeom>
          </p:spPr>
        </p:pic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C65D0290-878A-B147-9F7A-7596DFDD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6145268"/>
              <a:ext cx="112977" cy="120060"/>
            </a:xfrm>
            <a:prstGeom prst="rect">
              <a:avLst/>
            </a:prstGeom>
          </p:spPr>
        </p:pic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CD6AC9EA-AB25-714F-BFC5-FB23FCFE7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7499151"/>
              <a:ext cx="112977" cy="120060"/>
            </a:xfrm>
            <a:prstGeom prst="rect">
              <a:avLst/>
            </a:prstGeom>
          </p:spPr>
        </p:pic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2AF8FAB2-1D7E-B945-9BD5-925620DF2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7624832"/>
              <a:ext cx="112977" cy="120060"/>
            </a:xfrm>
            <a:prstGeom prst="rect">
              <a:avLst/>
            </a:prstGeom>
          </p:spPr>
        </p:pic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0106684F-6AC6-0646-9E70-05518598C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7732028"/>
              <a:ext cx="112977" cy="120060"/>
            </a:xfrm>
            <a:prstGeom prst="rect">
              <a:avLst/>
            </a:prstGeom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D86D2A2C-D703-7F49-9A81-A38D1CC63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5908216"/>
              <a:ext cx="112977" cy="120060"/>
            </a:xfrm>
            <a:prstGeom prst="rect">
              <a:avLst/>
            </a:prstGeom>
          </p:spPr>
        </p:pic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4F478256-DD1D-C84E-8729-8225523A0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5907" y="8068373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F7996CD-0B17-5943-8F4F-642756568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8421" y="8064578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ABBB6E4-A18C-D846-BFD1-BB9396385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86239" y="8061765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B68BF083-4F30-4349-8445-6BEC3A511797}"/>
                </a:ext>
              </a:extLst>
            </p:cNvPr>
            <p:cNvSpPr txBox="1"/>
            <p:nvPr/>
          </p:nvSpPr>
          <p:spPr>
            <a:xfrm>
              <a:off x="11090728" y="8020626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0C34156-6084-6242-B8B6-09ADE0D57BAB}"/>
                </a:ext>
              </a:extLst>
            </p:cNvPr>
            <p:cNvSpPr txBox="1"/>
            <p:nvPr/>
          </p:nvSpPr>
          <p:spPr>
            <a:xfrm>
              <a:off x="10642901" y="8023194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A1C9975-2DCD-5D40-9F4E-C692A5390F03}"/>
                </a:ext>
              </a:extLst>
            </p:cNvPr>
            <p:cNvSpPr txBox="1"/>
            <p:nvPr/>
          </p:nvSpPr>
          <p:spPr>
            <a:xfrm>
              <a:off x="10154547" y="8026784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FB1F5A2D-501E-AE42-960B-FCFA7F349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519504" y="6911800"/>
              <a:ext cx="112977" cy="120060"/>
            </a:xfrm>
            <a:prstGeom prst="rect">
              <a:avLst/>
            </a:prstGeom>
          </p:spPr>
        </p:pic>
        <p:pic>
          <p:nvPicPr>
            <p:cNvPr id="273" name="Picture 272">
              <a:extLst>
                <a:ext uri="{FF2B5EF4-FFF2-40B4-BE49-F238E27FC236}">
                  <a16:creationId xmlns:a16="http://schemas.microsoft.com/office/drawing/2014/main" id="{0CDDDFB7-7A08-BC43-9E56-E71A4FBF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521133" y="6802723"/>
              <a:ext cx="112977" cy="120060"/>
            </a:xfrm>
            <a:prstGeom prst="rect">
              <a:avLst/>
            </a:prstGeom>
          </p:spPr>
        </p:pic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D01A21D3-82D5-B948-BC2A-17622D44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88236" y="7245901"/>
              <a:ext cx="112977" cy="120060"/>
            </a:xfrm>
            <a:prstGeom prst="rect">
              <a:avLst/>
            </a:prstGeom>
          </p:spPr>
        </p:pic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FA2B8245-6993-444A-B5AD-E448E5DB6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89865" y="7136824"/>
              <a:ext cx="112977" cy="120060"/>
            </a:xfrm>
            <a:prstGeom prst="rect">
              <a:avLst/>
            </a:prstGeom>
          </p:spPr>
        </p:pic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F5450BA0-A469-2D41-9798-50D0F8A36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4859" y="7019868"/>
              <a:ext cx="112977" cy="120060"/>
            </a:xfrm>
            <a:prstGeom prst="rect">
              <a:avLst/>
            </a:prstGeom>
          </p:spPr>
        </p:pic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48C9F7C2-51CB-9E49-A258-0ABDDD5C1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6488" y="6910792"/>
              <a:ext cx="112977" cy="120060"/>
            </a:xfrm>
            <a:prstGeom prst="rect">
              <a:avLst/>
            </a:prstGeom>
          </p:spPr>
        </p:pic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F4343C9A-B033-334C-87EE-FE57DB90B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4859" y="6785037"/>
              <a:ext cx="112977" cy="120060"/>
            </a:xfrm>
            <a:prstGeom prst="rect">
              <a:avLst/>
            </a:prstGeom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21A2DD8B-47B4-FE4E-887D-206EA032D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6488" y="6675961"/>
              <a:ext cx="112977" cy="120060"/>
            </a:xfrm>
            <a:prstGeom prst="rect">
              <a:avLst/>
            </a:prstGeom>
          </p:spPr>
        </p:pic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32BA55CD-3A0B-7341-B89A-7130C9C4F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401481" y="6559005"/>
              <a:ext cx="112977" cy="120060"/>
            </a:xfrm>
            <a:prstGeom prst="rect">
              <a:avLst/>
            </a:prstGeom>
          </p:spPr>
        </p:pic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64CE372A-30F9-CA4A-B10B-9653308BC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403110" y="6449929"/>
              <a:ext cx="112977" cy="120060"/>
            </a:xfrm>
            <a:prstGeom prst="rect">
              <a:avLst/>
            </a:prstGeom>
          </p:spPr>
        </p:pic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5110EA54-4435-C047-9C3D-C3BD6BCB0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347" y="6849394"/>
              <a:ext cx="379622" cy="71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DA35B8-9D0A-2548-A496-BB62822E0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522" y="6922469"/>
              <a:ext cx="379622" cy="71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BAE07EEE-B0B4-DB4B-83F3-AB14655F2B9A}"/>
                </a:ext>
              </a:extLst>
            </p:cNvPr>
            <p:cNvGrpSpPr/>
            <p:nvPr/>
          </p:nvGrpSpPr>
          <p:grpSpPr>
            <a:xfrm>
              <a:off x="10635949" y="6772339"/>
              <a:ext cx="332845" cy="84237"/>
              <a:chOff x="4934455" y="1510609"/>
              <a:chExt cx="380252" cy="96235"/>
            </a:xfrm>
          </p:grpSpPr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BCFD13CB-C78B-F54F-960C-464C5F598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169" y="1510609"/>
                <a:ext cx="372686" cy="7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908AAE66-EA0A-D541-BD0B-AF6A9298348A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>
                <a:off x="4934455" y="1587625"/>
                <a:ext cx="380252" cy="19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21B0AC91-77FE-F442-8876-11F8D0168F2F}"/>
                </a:ext>
              </a:extLst>
            </p:cNvPr>
            <p:cNvGrpSpPr/>
            <p:nvPr/>
          </p:nvGrpSpPr>
          <p:grpSpPr>
            <a:xfrm flipV="1">
              <a:off x="10626302" y="6977177"/>
              <a:ext cx="332845" cy="84237"/>
              <a:chOff x="4934455" y="1510609"/>
              <a:chExt cx="380252" cy="96235"/>
            </a:xfrm>
          </p:grpSpPr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29C03021-E602-8047-A8EC-814F908AA4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169" y="1510609"/>
                <a:ext cx="372686" cy="7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C1ED87B5-9D2E-D743-8491-7EDA3FA32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455" y="1587625"/>
                <a:ext cx="380252" cy="19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5F65D07A-1010-DF41-BD27-5F400406A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7477" y="6767843"/>
              <a:ext cx="293918" cy="86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33115FA-EA74-544B-8F99-2E1D3B02F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3350" y="6857194"/>
              <a:ext cx="298044" cy="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ABBD18EA-C4D7-754D-A5E6-915DC842B14E}"/>
                </a:ext>
              </a:extLst>
            </p:cNvPr>
            <p:cNvGrpSpPr/>
            <p:nvPr/>
          </p:nvGrpSpPr>
          <p:grpSpPr>
            <a:xfrm flipV="1">
              <a:off x="11063350" y="6980185"/>
              <a:ext cx="298044" cy="90995"/>
              <a:chOff x="5410431" y="1505472"/>
              <a:chExt cx="340495" cy="103955"/>
            </a:xfrm>
          </p:grpSpPr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9659F26B-83C4-7346-A330-2BB3BD79D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5145" y="1505472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68F2838B-7ABC-6040-B721-148CF2E61E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431" y="1607550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908E6BF1-5EB1-914B-8CED-E2A928962E4B}"/>
                </a:ext>
              </a:extLst>
            </p:cNvPr>
            <p:cNvCxnSpPr>
              <a:cxnSpLocks/>
              <a:endCxn id="280" idx="1"/>
            </p:cNvCxnSpPr>
            <p:nvPr/>
          </p:nvCxnSpPr>
          <p:spPr>
            <a:xfrm flipV="1">
              <a:off x="11111339" y="6619035"/>
              <a:ext cx="300908" cy="13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F7484EAC-0AD4-1E47-B670-8C5D827100A7}"/>
                </a:ext>
              </a:extLst>
            </p:cNvPr>
            <p:cNvCxnSpPr>
              <a:cxnSpLocks/>
              <a:endCxn id="281" idx="1"/>
            </p:cNvCxnSpPr>
            <p:nvPr/>
          </p:nvCxnSpPr>
          <p:spPr>
            <a:xfrm flipV="1">
              <a:off x="11114219" y="6509959"/>
              <a:ext cx="299658" cy="241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30D70F6-3676-E349-8518-CB85CCBC7E81}"/>
                </a:ext>
              </a:extLst>
            </p:cNvPr>
            <p:cNvGrpSpPr/>
            <p:nvPr/>
          </p:nvGrpSpPr>
          <p:grpSpPr>
            <a:xfrm flipV="1">
              <a:off x="11082117" y="7077956"/>
              <a:ext cx="302537" cy="241629"/>
              <a:chOff x="5448855" y="1210858"/>
              <a:chExt cx="345628" cy="276044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B900CFE2-DE8C-B144-AD0F-B066A4119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8855" y="1335470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B4BE8B60-1567-7048-ABAE-3C5583772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145" y="1210858"/>
                <a:ext cx="342338" cy="27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884B576C-32D3-C642-BEB2-1C776070FE1F}"/>
                </a:ext>
              </a:extLst>
            </p:cNvPr>
            <p:cNvGrpSpPr/>
            <p:nvPr/>
          </p:nvGrpSpPr>
          <p:grpSpPr>
            <a:xfrm>
              <a:off x="11516403" y="6474929"/>
              <a:ext cx="319914" cy="362003"/>
              <a:chOff x="5940312" y="1170839"/>
              <a:chExt cx="365479" cy="413563"/>
            </a:xfrm>
          </p:grpSpPr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76F9E134-36AC-2F4B-8CAC-288EAD8D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26" y="1480447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B82EFC1F-23C1-C940-896D-AA24A688F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0312" y="1582525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73CF894-EDDF-6443-B6E8-FAF086BA8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97" y="1319543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7109BE7C-636F-2E46-9D22-9E6847FC9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8387" y="1170839"/>
                <a:ext cx="357404" cy="300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B1D9DC7-302B-1B46-AA85-A7D88F09E6B7}"/>
                </a:ext>
              </a:extLst>
            </p:cNvPr>
            <p:cNvGrpSpPr/>
            <p:nvPr/>
          </p:nvGrpSpPr>
          <p:grpSpPr>
            <a:xfrm flipV="1">
              <a:off x="11529518" y="6975869"/>
              <a:ext cx="319914" cy="362003"/>
              <a:chOff x="5940312" y="1170839"/>
              <a:chExt cx="365479" cy="413563"/>
            </a:xfrm>
          </p:grpSpPr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303CA8AD-F9B4-B64A-8497-6D83E9D3BE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26" y="1480447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CE6B351B-4083-544B-9706-90390E3ED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0312" y="1582525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55147AA2-E25A-C441-A30E-A45F2FB269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97" y="1319543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427A276C-52FE-9048-83A5-3CCD26F97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8387" y="1170839"/>
                <a:ext cx="357404" cy="300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E22BA88D-C047-2646-90B8-475B5F6E01AA}"/>
                </a:ext>
              </a:extLst>
            </p:cNvPr>
            <p:cNvCxnSpPr>
              <a:cxnSpLocks/>
              <a:stCxn id="280" idx="3"/>
            </p:cNvCxnSpPr>
            <p:nvPr/>
          </p:nvCxnSpPr>
          <p:spPr>
            <a:xfrm flipV="1">
              <a:off x="11514458" y="6346460"/>
              <a:ext cx="334285" cy="272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0E2E7B80-76B8-EF4F-8206-E02AF2D412CE}"/>
                </a:ext>
              </a:extLst>
            </p:cNvPr>
            <p:cNvCxnSpPr>
              <a:cxnSpLocks/>
              <a:stCxn id="280" idx="3"/>
            </p:cNvCxnSpPr>
            <p:nvPr/>
          </p:nvCxnSpPr>
          <p:spPr>
            <a:xfrm flipV="1">
              <a:off x="11514458" y="6237384"/>
              <a:ext cx="335914" cy="38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321AFD4-88C4-5D41-A8FA-88357CD0048E}"/>
                </a:ext>
              </a:extLst>
            </p:cNvPr>
            <p:cNvGrpSpPr/>
            <p:nvPr/>
          </p:nvGrpSpPr>
          <p:grpSpPr>
            <a:xfrm rot="21368518" flipV="1">
              <a:off x="11538066" y="7203975"/>
              <a:ext cx="335914" cy="381651"/>
              <a:chOff x="5938090" y="899460"/>
              <a:chExt cx="383758" cy="436010"/>
            </a:xfrm>
          </p:grpSpPr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D0B99A36-BE58-BA4C-BDC0-FA889772F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8090" y="1024072"/>
                <a:ext cx="381897" cy="3113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78D616D9-08C2-EB41-A9E2-1B33B76C2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8090" y="899460"/>
                <a:ext cx="383758" cy="43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A82DF51E-E9A1-A04A-811C-75E0D7B32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0858" y="6111803"/>
              <a:ext cx="335914" cy="38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0D3FF2-B465-304C-8746-E66E4F15AEEA}"/>
                </a:ext>
              </a:extLst>
            </p:cNvPr>
            <p:cNvCxnSpPr>
              <a:cxnSpLocks/>
              <a:endCxn id="265" idx="1"/>
            </p:cNvCxnSpPr>
            <p:nvPr/>
          </p:nvCxnSpPr>
          <p:spPr>
            <a:xfrm flipV="1">
              <a:off x="11514458" y="5960373"/>
              <a:ext cx="366509" cy="53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751747D-BDB9-2049-85BC-9E8F2081604C}"/>
                </a:ext>
              </a:extLst>
            </p:cNvPr>
            <p:cNvGrpSpPr/>
            <p:nvPr/>
          </p:nvGrpSpPr>
          <p:grpSpPr>
            <a:xfrm flipV="1">
              <a:off x="11526330" y="7324411"/>
              <a:ext cx="366509" cy="533081"/>
              <a:chOff x="5914997" y="591989"/>
              <a:chExt cx="418711" cy="609008"/>
            </a:xfrm>
          </p:grpSpPr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FEDCBE07-2EFB-C340-BEDB-A207C74CA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2308" y="764987"/>
                <a:ext cx="383758" cy="43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9B8B2B84-5148-B140-AEB0-DDCCF9C885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4997" y="591989"/>
                <a:ext cx="418711" cy="606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8ECE46E8-EDB5-9B4F-AA95-E500254064B8}"/>
              </a:ext>
            </a:extLst>
          </p:cNvPr>
          <p:cNvCxnSpPr>
            <a:cxnSpLocks/>
          </p:cNvCxnSpPr>
          <p:nvPr/>
        </p:nvCxnSpPr>
        <p:spPr>
          <a:xfrm>
            <a:off x="1528361" y="6947820"/>
            <a:ext cx="2815039" cy="0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F9D6B5B2-A747-B143-82D6-69B55E095B9B}"/>
              </a:ext>
            </a:extLst>
          </p:cNvPr>
          <p:cNvSpPr txBox="1"/>
          <p:nvPr/>
        </p:nvSpPr>
        <p:spPr>
          <a:xfrm>
            <a:off x="1624979" y="6544056"/>
            <a:ext cx="21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</a:t>
            </a:r>
            <a:r>
              <a:rPr lang="en-US" sz="1800" dirty="0"/>
              <a:t>: generation interval</a:t>
            </a: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156B5D1F-7A62-2C42-A2CC-226F84449CD0}"/>
              </a:ext>
            </a:extLst>
          </p:cNvPr>
          <p:cNvCxnSpPr>
            <a:cxnSpLocks/>
          </p:cNvCxnSpPr>
          <p:nvPr/>
        </p:nvCxnSpPr>
        <p:spPr>
          <a:xfrm flipV="1">
            <a:off x="4362293" y="6655143"/>
            <a:ext cx="1" cy="120191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BB73B8A4-1E8D-7546-A75C-B7B8BC771A0E}"/>
              </a:ext>
            </a:extLst>
          </p:cNvPr>
          <p:cNvCxnSpPr>
            <a:cxnSpLocks/>
          </p:cNvCxnSpPr>
          <p:nvPr/>
        </p:nvCxnSpPr>
        <p:spPr>
          <a:xfrm flipV="1">
            <a:off x="1490320" y="6655143"/>
            <a:ext cx="0" cy="85928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riangle 362">
            <a:extLst>
              <a:ext uri="{FF2B5EF4-FFF2-40B4-BE49-F238E27FC236}">
                <a16:creationId xmlns:a16="http://schemas.microsoft.com/office/drawing/2014/main" id="{44BDEEA5-7608-7E4B-BE57-ED84F2705540}"/>
              </a:ext>
            </a:extLst>
          </p:cNvPr>
          <p:cNvSpPr>
            <a:spLocks noChangeAspect="1"/>
          </p:cNvSpPr>
          <p:nvPr/>
        </p:nvSpPr>
        <p:spPr>
          <a:xfrm>
            <a:off x="1345460" y="7560334"/>
            <a:ext cx="289719" cy="27389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373A90F-88B4-1340-BD7C-F9D2D3623223}"/>
              </a:ext>
            </a:extLst>
          </p:cNvPr>
          <p:cNvSpPr>
            <a:spLocks noChangeAspect="1"/>
          </p:cNvSpPr>
          <p:nvPr/>
        </p:nvSpPr>
        <p:spPr>
          <a:xfrm>
            <a:off x="3353412" y="7537509"/>
            <a:ext cx="319544" cy="3195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riangle 364">
            <a:extLst>
              <a:ext uri="{FF2B5EF4-FFF2-40B4-BE49-F238E27FC236}">
                <a16:creationId xmlns:a16="http://schemas.microsoft.com/office/drawing/2014/main" id="{18799DD2-5FF2-2B4D-BA6E-644BD0C4FD11}"/>
              </a:ext>
            </a:extLst>
          </p:cNvPr>
          <p:cNvSpPr>
            <a:spLocks noChangeAspect="1"/>
          </p:cNvSpPr>
          <p:nvPr/>
        </p:nvSpPr>
        <p:spPr>
          <a:xfrm>
            <a:off x="4217434" y="7860718"/>
            <a:ext cx="289719" cy="27389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E0F7C62B-CAAD-814E-BC00-6ACBFF6B3E64}"/>
              </a:ext>
            </a:extLst>
          </p:cNvPr>
          <p:cNvSpPr>
            <a:spLocks noChangeAspect="1"/>
          </p:cNvSpPr>
          <p:nvPr/>
        </p:nvSpPr>
        <p:spPr>
          <a:xfrm>
            <a:off x="6225384" y="7772938"/>
            <a:ext cx="319544" cy="3195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9747DCE-25EF-4A40-A50E-28935F3F5CDF}"/>
              </a:ext>
            </a:extLst>
          </p:cNvPr>
          <p:cNvCxnSpPr>
            <a:cxnSpLocks/>
          </p:cNvCxnSpPr>
          <p:nvPr/>
        </p:nvCxnSpPr>
        <p:spPr>
          <a:xfrm flipV="1">
            <a:off x="3513184" y="7857056"/>
            <a:ext cx="4131" cy="113454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AD6ED37-1A24-2B48-A77F-BD2F3ECF05B5}"/>
              </a:ext>
            </a:extLst>
          </p:cNvPr>
          <p:cNvCxnSpPr>
            <a:cxnSpLocks/>
            <a:endCxn id="366" idx="4"/>
          </p:cNvCxnSpPr>
          <p:nvPr/>
        </p:nvCxnSpPr>
        <p:spPr>
          <a:xfrm flipH="1" flipV="1">
            <a:off x="6385156" y="8092482"/>
            <a:ext cx="2" cy="899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14E05EB-9CD5-594C-8255-270424D1C64E}"/>
              </a:ext>
            </a:extLst>
          </p:cNvPr>
          <p:cNvCxnSpPr>
            <a:cxnSpLocks/>
          </p:cNvCxnSpPr>
          <p:nvPr/>
        </p:nvCxnSpPr>
        <p:spPr>
          <a:xfrm flipV="1">
            <a:off x="1559366" y="7608732"/>
            <a:ext cx="17803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196E4430-5919-B440-AD9E-7E049899FC9E}"/>
              </a:ext>
            </a:extLst>
          </p:cNvPr>
          <p:cNvCxnSpPr>
            <a:cxnSpLocks/>
            <a:stCxn id="365" idx="5"/>
          </p:cNvCxnSpPr>
          <p:nvPr/>
        </p:nvCxnSpPr>
        <p:spPr>
          <a:xfrm flipV="1">
            <a:off x="4434724" y="7938315"/>
            <a:ext cx="177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4CC2971D-74CD-834D-85A0-EAE8105CED93}"/>
              </a:ext>
            </a:extLst>
          </p:cNvPr>
          <p:cNvCxnSpPr>
            <a:cxnSpLocks/>
          </p:cNvCxnSpPr>
          <p:nvPr/>
        </p:nvCxnSpPr>
        <p:spPr>
          <a:xfrm>
            <a:off x="3513184" y="8814424"/>
            <a:ext cx="286145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E4F961A4-1159-7948-A2C3-4C689B78DC12}"/>
              </a:ext>
            </a:extLst>
          </p:cNvPr>
          <p:cNvSpPr txBox="1"/>
          <p:nvPr/>
        </p:nvSpPr>
        <p:spPr>
          <a:xfrm>
            <a:off x="4412353" y="8493783"/>
            <a:ext cx="1446101" cy="36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serial interval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3A5BAB4C-89C6-3D46-A52B-01BFA1361308}"/>
              </a:ext>
            </a:extLst>
          </p:cNvPr>
          <p:cNvSpPr txBox="1"/>
          <p:nvPr/>
        </p:nvSpPr>
        <p:spPr>
          <a:xfrm>
            <a:off x="4406612" y="7578582"/>
            <a:ext cx="1851608" cy="36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incubation period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14843EF-89DA-B84B-B37A-F877C4C4B865}"/>
              </a:ext>
            </a:extLst>
          </p:cNvPr>
          <p:cNvSpPr txBox="1"/>
          <p:nvPr/>
        </p:nvSpPr>
        <p:spPr>
          <a:xfrm>
            <a:off x="1511999" y="7268569"/>
            <a:ext cx="1851608" cy="36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incubation period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FCA0A-C11B-744F-90C9-BDC9536EBC62}"/>
              </a:ext>
            </a:extLst>
          </p:cNvPr>
          <p:cNvGrpSpPr/>
          <p:nvPr/>
        </p:nvGrpSpPr>
        <p:grpSpPr>
          <a:xfrm>
            <a:off x="6553200" y="6483906"/>
            <a:ext cx="2273284" cy="770488"/>
            <a:chOff x="6710870" y="6313192"/>
            <a:chExt cx="2273284" cy="770488"/>
          </a:xfrm>
        </p:grpSpPr>
        <p:sp>
          <p:nvSpPr>
            <p:cNvPr id="376" name="Triangle 375">
              <a:extLst>
                <a:ext uri="{FF2B5EF4-FFF2-40B4-BE49-F238E27FC236}">
                  <a16:creationId xmlns:a16="http://schemas.microsoft.com/office/drawing/2014/main" id="{A33878D5-D788-E648-B7E4-53324799D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7343" y="6341072"/>
              <a:ext cx="289719" cy="27389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061C861-CA67-AB4B-A694-CC939D3ED8A1}"/>
                </a:ext>
              </a:extLst>
            </p:cNvPr>
            <p:cNvSpPr txBox="1"/>
            <p:nvPr/>
          </p:nvSpPr>
          <p:spPr>
            <a:xfrm>
              <a:off x="7030414" y="6313192"/>
              <a:ext cx="1953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transmission event</a:t>
              </a: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7490B5FD-6204-674D-8931-525CC541C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0870" y="6764136"/>
              <a:ext cx="319544" cy="3195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029E7E91-4F5E-324E-9440-DB38E19DE058}"/>
                </a:ext>
              </a:extLst>
            </p:cNvPr>
            <p:cNvSpPr txBox="1"/>
            <p:nvPr/>
          </p:nvSpPr>
          <p:spPr>
            <a:xfrm>
              <a:off x="7044138" y="6714348"/>
              <a:ext cx="1637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symptom onset</a:t>
              </a:r>
            </a:p>
          </p:txBody>
        </p:sp>
      </p:grpSp>
      <p:pic>
        <p:nvPicPr>
          <p:cNvPr id="386" name="Picture 385">
            <a:extLst>
              <a:ext uri="{FF2B5EF4-FFF2-40B4-BE49-F238E27FC236}">
                <a16:creationId xmlns:a16="http://schemas.microsoft.com/office/drawing/2014/main" id="{C0BF6E6D-7CF6-EA4A-9502-5AF5A80A3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4437519" y="8168855"/>
            <a:ext cx="314075" cy="333765"/>
          </a:xfrm>
          <a:prstGeom prst="rect">
            <a:avLst/>
          </a:prstGeom>
        </p:spPr>
      </p:pic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EB074B5A-98EB-A041-96D0-FDB973674FBF}"/>
              </a:ext>
            </a:extLst>
          </p:cNvPr>
          <p:cNvCxnSpPr>
            <a:cxnSpLocks/>
          </p:cNvCxnSpPr>
          <p:nvPr/>
        </p:nvCxnSpPr>
        <p:spPr>
          <a:xfrm>
            <a:off x="4063182" y="8343672"/>
            <a:ext cx="35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8" name="Picture 387">
            <a:extLst>
              <a:ext uri="{FF2B5EF4-FFF2-40B4-BE49-F238E27FC236}">
                <a16:creationId xmlns:a16="http://schemas.microsoft.com/office/drawing/2014/main" id="{D1A894E6-6C72-3145-8160-FA712658D46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3800725" y="8168855"/>
            <a:ext cx="314075" cy="333765"/>
          </a:xfrm>
          <a:prstGeom prst="rect">
            <a:avLst/>
          </a:prstGeom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78487D32-E457-9047-9996-A1107E2D101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1491942" y="7925599"/>
            <a:ext cx="314075" cy="333765"/>
          </a:xfrm>
          <a:prstGeom prst="rect">
            <a:avLst/>
          </a:prstGeom>
        </p:spPr>
      </p:pic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64D9E2B-FC54-9041-8F29-F94BD4524298}"/>
              </a:ext>
            </a:extLst>
          </p:cNvPr>
          <p:cNvCxnSpPr>
            <a:cxnSpLocks/>
          </p:cNvCxnSpPr>
          <p:nvPr/>
        </p:nvCxnSpPr>
        <p:spPr>
          <a:xfrm>
            <a:off x="1143000" y="8100416"/>
            <a:ext cx="35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5" name="Picture 394">
            <a:extLst>
              <a:ext uri="{FF2B5EF4-FFF2-40B4-BE49-F238E27FC236}">
                <a16:creationId xmlns:a16="http://schemas.microsoft.com/office/drawing/2014/main" id="{DCB2C529-794E-B648-B317-C1F324A942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905125" y="7925599"/>
            <a:ext cx="314075" cy="3337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3DFC005-6194-4F40-8FC2-9428A583DF92}"/>
              </a:ext>
            </a:extLst>
          </p:cNvPr>
          <p:cNvSpPr txBox="1"/>
          <p:nvPr/>
        </p:nvSpPr>
        <p:spPr>
          <a:xfrm>
            <a:off x="709868" y="279298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E21F2B-09B4-D74A-9C9A-59A5EB0DBA42}"/>
              </a:ext>
            </a:extLst>
          </p:cNvPr>
          <p:cNvSpPr txBox="1"/>
          <p:nvPr/>
        </p:nvSpPr>
        <p:spPr>
          <a:xfrm>
            <a:off x="9213788" y="600593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007EEBEE-6E52-2C4A-B155-23A7829A900A}"/>
              </a:ext>
            </a:extLst>
          </p:cNvPr>
          <p:cNvGrpSpPr/>
          <p:nvPr/>
        </p:nvGrpSpPr>
        <p:grpSpPr>
          <a:xfrm>
            <a:off x="914400" y="20686761"/>
            <a:ext cx="6470464" cy="2706639"/>
            <a:chOff x="2594120" y="1964444"/>
            <a:chExt cx="6470464" cy="2706639"/>
          </a:xfrm>
        </p:grpSpPr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8E1CC0C9-B187-084F-AFD9-FBF818726FBF}"/>
                </a:ext>
              </a:extLst>
            </p:cNvPr>
            <p:cNvSpPr/>
            <p:nvPr/>
          </p:nvSpPr>
          <p:spPr>
            <a:xfrm>
              <a:off x="2594120" y="2335696"/>
              <a:ext cx="795130" cy="21866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8F42C79C-A781-0643-A7A9-CAA4F7F95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96067" y="3251199"/>
              <a:ext cx="292100" cy="355600"/>
            </a:xfrm>
            <a:prstGeom prst="rect">
              <a:avLst/>
            </a:prstGeom>
          </p:spPr>
        </p:pic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8DDAB879-0A3D-734C-98F6-194897B273EB}"/>
                </a:ext>
              </a:extLst>
            </p:cNvPr>
            <p:cNvSpPr/>
            <p:nvPr/>
          </p:nvSpPr>
          <p:spPr>
            <a:xfrm>
              <a:off x="5078894" y="2335696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99BB447E-D593-4541-99AB-6B20736BB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48964" y="2529785"/>
              <a:ext cx="508000" cy="393700"/>
            </a:xfrm>
            <a:prstGeom prst="rect">
              <a:avLst/>
            </a:prstGeom>
          </p:spPr>
        </p:pic>
        <p:sp>
          <p:nvSpPr>
            <p:cNvPr id="442" name="Rounded Rectangle 441">
              <a:extLst>
                <a:ext uri="{FF2B5EF4-FFF2-40B4-BE49-F238E27FC236}">
                  <a16:creationId xmlns:a16="http://schemas.microsoft.com/office/drawing/2014/main" id="{3B1A697A-8518-F842-841B-71EC1D913697}"/>
                </a:ext>
              </a:extLst>
            </p:cNvPr>
            <p:cNvSpPr/>
            <p:nvPr/>
          </p:nvSpPr>
          <p:spPr>
            <a:xfrm>
              <a:off x="5105399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Rounded Rectangle 442">
              <a:extLst>
                <a:ext uri="{FF2B5EF4-FFF2-40B4-BE49-F238E27FC236}">
                  <a16:creationId xmlns:a16="http://schemas.microsoft.com/office/drawing/2014/main" id="{F65EBAD7-D7D7-9F41-9521-8F1D66812F71}"/>
                </a:ext>
              </a:extLst>
            </p:cNvPr>
            <p:cNvSpPr/>
            <p:nvPr/>
          </p:nvSpPr>
          <p:spPr>
            <a:xfrm>
              <a:off x="6649276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4" name="Rounded Rectangle 443">
              <a:extLst>
                <a:ext uri="{FF2B5EF4-FFF2-40B4-BE49-F238E27FC236}">
                  <a16:creationId xmlns:a16="http://schemas.microsoft.com/office/drawing/2014/main" id="{BA734EB2-63C8-EA4C-8964-D89BBF11E7C7}"/>
                </a:ext>
              </a:extLst>
            </p:cNvPr>
            <p:cNvSpPr/>
            <p:nvPr/>
          </p:nvSpPr>
          <p:spPr>
            <a:xfrm>
              <a:off x="6649276" y="2335697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Rounded Rectangle 444">
              <a:extLst>
                <a:ext uri="{FF2B5EF4-FFF2-40B4-BE49-F238E27FC236}">
                  <a16:creationId xmlns:a16="http://schemas.microsoft.com/office/drawing/2014/main" id="{97CE0A58-8D99-084A-8C78-4931BE63463C}"/>
                </a:ext>
              </a:extLst>
            </p:cNvPr>
            <p:cNvSpPr/>
            <p:nvPr/>
          </p:nvSpPr>
          <p:spPr>
            <a:xfrm>
              <a:off x="8269454" y="2362200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Rounded Rectangle 445">
              <a:extLst>
                <a:ext uri="{FF2B5EF4-FFF2-40B4-BE49-F238E27FC236}">
                  <a16:creationId xmlns:a16="http://schemas.microsoft.com/office/drawing/2014/main" id="{DFBA3E5C-DB25-524A-9243-4BA0B75B5351}"/>
                </a:ext>
              </a:extLst>
            </p:cNvPr>
            <p:cNvSpPr/>
            <p:nvPr/>
          </p:nvSpPr>
          <p:spPr>
            <a:xfrm>
              <a:off x="8269454" y="3805054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7" name="Picture 446">
              <a:extLst>
                <a:ext uri="{FF2B5EF4-FFF2-40B4-BE49-F238E27FC236}">
                  <a16:creationId xmlns:a16="http://schemas.microsoft.com/office/drawing/2014/main" id="{F032FF27-DDA0-6B41-BCA6-E842AEFBA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61664" y="3972638"/>
              <a:ext cx="482600" cy="393700"/>
            </a:xfrm>
            <a:prstGeom prst="rect">
              <a:avLst/>
            </a:prstGeom>
          </p:spPr>
        </p:pic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E71C1144-E3B7-1740-A985-7853C22F9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2017" y="3961018"/>
              <a:ext cx="342900" cy="393700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EE025551-E1D9-8B40-B713-74BF08C3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43917" y="2529785"/>
              <a:ext cx="381000" cy="393700"/>
            </a:xfrm>
            <a:prstGeom prst="rect">
              <a:avLst/>
            </a:prstGeom>
          </p:spPr>
        </p:pic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372FD874-E057-C549-AB15-56CD8C7B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418988" y="2529785"/>
              <a:ext cx="533400" cy="393700"/>
            </a:xfrm>
            <a:prstGeom prst="rect">
              <a:avLst/>
            </a:prstGeom>
          </p:spPr>
        </p:pic>
        <p:pic>
          <p:nvPicPr>
            <p:cNvPr id="451" name="Picture 450">
              <a:extLst>
                <a:ext uri="{FF2B5EF4-FFF2-40B4-BE49-F238E27FC236}">
                  <a16:creationId xmlns:a16="http://schemas.microsoft.com/office/drawing/2014/main" id="{FD87E320-6A47-7549-9714-D86A87E47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444388" y="3972638"/>
              <a:ext cx="482600" cy="393700"/>
            </a:xfrm>
            <a:prstGeom prst="rect">
              <a:avLst/>
            </a:prstGeom>
          </p:spPr>
        </p:pic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DBA47856-D673-2B49-89AC-B5FAFFE1BD52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49" y="2891735"/>
              <a:ext cx="1693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5DF5A1E6-505E-D347-AF43-8FB5EBDF5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2519298"/>
              <a:ext cx="1689645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C65F530D-5E23-354D-8DBF-BB3B8C279557}"/>
                </a:ext>
              </a:extLst>
            </p:cNvPr>
            <p:cNvCxnSpPr>
              <a:cxnSpLocks/>
              <a:stCxn id="440" idx="3"/>
            </p:cNvCxnSpPr>
            <p:nvPr/>
          </p:nvCxnSpPr>
          <p:spPr>
            <a:xfrm>
              <a:off x="5874023" y="2700131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C8AFAB04-BE0C-0F46-B8B9-BEE29D51C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4341466"/>
              <a:ext cx="17099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9D1616CE-BBA5-EF40-900E-8F383ECDB78E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50" y="3950529"/>
              <a:ext cx="17136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9DFEBDF8-02DF-754C-84CE-45BDC144CE6A}"/>
                </a:ext>
              </a:extLst>
            </p:cNvPr>
            <p:cNvCxnSpPr>
              <a:cxnSpLocks/>
            </p:cNvCxnSpPr>
            <p:nvPr/>
          </p:nvCxnSpPr>
          <p:spPr>
            <a:xfrm>
              <a:off x="5896718" y="4153177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CC03D24F-02FD-934A-9629-4B58FD5706CA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4148483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78928BDC-D5BB-C747-97FA-D4BC40FCFA47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2717522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0" name="Picture 459">
              <a:extLst>
                <a:ext uri="{FF2B5EF4-FFF2-40B4-BE49-F238E27FC236}">
                  <a16:creationId xmlns:a16="http://schemas.microsoft.com/office/drawing/2014/main" id="{2A268B2D-A99D-0F41-8F0D-9034ADFE5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41854" y="2010164"/>
              <a:ext cx="168052" cy="548640"/>
            </a:xfrm>
            <a:prstGeom prst="rect">
              <a:avLst/>
            </a:prstGeom>
          </p:spPr>
        </p:pic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C9A349E4-6050-0D44-80F1-CC1725ABB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39449" y="3424666"/>
              <a:ext cx="157941" cy="548640"/>
            </a:xfrm>
            <a:prstGeom prst="rect">
              <a:avLst/>
            </a:prstGeom>
          </p:spPr>
        </p:pic>
        <p:pic>
          <p:nvPicPr>
            <p:cNvPr id="462" name="Picture 461">
              <a:extLst>
                <a:ext uri="{FF2B5EF4-FFF2-40B4-BE49-F238E27FC236}">
                  <a16:creationId xmlns:a16="http://schemas.microsoft.com/office/drawing/2014/main" id="{20FBB3B8-7C3A-7545-92F4-C4C82373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08911" y="1964444"/>
              <a:ext cx="312040" cy="640080"/>
            </a:xfrm>
            <a:prstGeom prst="rect">
              <a:avLst/>
            </a:prstGeom>
          </p:spPr>
        </p:pic>
        <p:pic>
          <p:nvPicPr>
            <p:cNvPr id="463" name="Picture 462">
              <a:extLst>
                <a:ext uri="{FF2B5EF4-FFF2-40B4-BE49-F238E27FC236}">
                  <a16:creationId xmlns:a16="http://schemas.microsoft.com/office/drawing/2014/main" id="{2FC57A6A-0D22-1749-AFB5-4C35422C1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708911" y="3378946"/>
              <a:ext cx="296037" cy="640080"/>
            </a:xfrm>
            <a:prstGeom prst="rect">
              <a:avLst/>
            </a:prstGeom>
          </p:spPr>
        </p:pic>
        <p:pic>
          <p:nvPicPr>
            <p:cNvPr id="464" name="Picture 463">
              <a:extLst>
                <a:ext uri="{FF2B5EF4-FFF2-40B4-BE49-F238E27FC236}">
                  <a16:creationId xmlns:a16="http://schemas.microsoft.com/office/drawing/2014/main" id="{FDF66196-2969-2A4C-A810-EFFB449E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843341" y="2191945"/>
              <a:ext cx="729303" cy="256032"/>
            </a:xfrm>
            <a:prstGeom prst="rect">
              <a:avLst/>
            </a:prstGeom>
          </p:spPr>
        </p:pic>
        <p:pic>
          <p:nvPicPr>
            <p:cNvPr id="465" name="Picture 464">
              <a:extLst>
                <a:ext uri="{FF2B5EF4-FFF2-40B4-BE49-F238E27FC236}">
                  <a16:creationId xmlns:a16="http://schemas.microsoft.com/office/drawing/2014/main" id="{DD4D37BF-9C47-D64B-8497-63E2D8DA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565568" y="4396763"/>
              <a:ext cx="1297460" cy="274320"/>
            </a:xfrm>
            <a:prstGeom prst="rect">
              <a:avLst/>
            </a:prstGeom>
          </p:spPr>
        </p:pic>
        <p:pic>
          <p:nvPicPr>
            <p:cNvPr id="466" name="Picture 465">
              <a:extLst>
                <a:ext uri="{FF2B5EF4-FFF2-40B4-BE49-F238E27FC236}">
                  <a16:creationId xmlns:a16="http://schemas.microsoft.com/office/drawing/2014/main" id="{E44E93C7-6035-D24D-8CA2-7551F0BB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550695" y="3641150"/>
              <a:ext cx="1327116" cy="274320"/>
            </a:xfrm>
            <a:prstGeom prst="rect">
              <a:avLst/>
            </a:prstGeom>
          </p:spPr>
        </p:pic>
        <p:pic>
          <p:nvPicPr>
            <p:cNvPr id="467" name="Picture 466">
              <a:extLst>
                <a:ext uri="{FF2B5EF4-FFF2-40B4-BE49-F238E27FC236}">
                  <a16:creationId xmlns:a16="http://schemas.microsoft.com/office/drawing/2014/main" id="{00166AD9-44BB-FE47-8B82-C6ACD8861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898957" y="2983738"/>
              <a:ext cx="690511" cy="256032"/>
            </a:xfrm>
            <a:prstGeom prst="rect">
              <a:avLst/>
            </a:prstGeom>
          </p:spPr>
        </p:pic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77240E4-79C0-A64D-B2A4-F5449408ADBB}"/>
              </a:ext>
            </a:extLst>
          </p:cNvPr>
          <p:cNvGrpSpPr/>
          <p:nvPr/>
        </p:nvGrpSpPr>
        <p:grpSpPr>
          <a:xfrm>
            <a:off x="920936" y="24214821"/>
            <a:ext cx="6470464" cy="2683779"/>
            <a:chOff x="2594120" y="1964444"/>
            <a:chExt cx="6470464" cy="2683779"/>
          </a:xfrm>
        </p:grpSpPr>
        <p:sp>
          <p:nvSpPr>
            <p:cNvPr id="469" name="Rounded Rectangle 468">
              <a:extLst>
                <a:ext uri="{FF2B5EF4-FFF2-40B4-BE49-F238E27FC236}">
                  <a16:creationId xmlns:a16="http://schemas.microsoft.com/office/drawing/2014/main" id="{1D0E81D6-165E-7247-A941-BA9A95E93910}"/>
                </a:ext>
              </a:extLst>
            </p:cNvPr>
            <p:cNvSpPr/>
            <p:nvPr/>
          </p:nvSpPr>
          <p:spPr>
            <a:xfrm>
              <a:off x="2594120" y="2335696"/>
              <a:ext cx="795130" cy="21866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868CD1BD-A885-3C4C-A85B-9E12C3D0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96067" y="3251199"/>
              <a:ext cx="292100" cy="355600"/>
            </a:xfrm>
            <a:prstGeom prst="rect">
              <a:avLst/>
            </a:prstGeom>
          </p:spPr>
        </p:pic>
        <p:sp>
          <p:nvSpPr>
            <p:cNvPr id="471" name="Rounded Rectangle 470">
              <a:extLst>
                <a:ext uri="{FF2B5EF4-FFF2-40B4-BE49-F238E27FC236}">
                  <a16:creationId xmlns:a16="http://schemas.microsoft.com/office/drawing/2014/main" id="{F7B5CC40-828A-344E-8686-A0502110D855}"/>
                </a:ext>
              </a:extLst>
            </p:cNvPr>
            <p:cNvSpPr/>
            <p:nvPr/>
          </p:nvSpPr>
          <p:spPr>
            <a:xfrm>
              <a:off x="5078894" y="2335696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63F01BE8-F4E9-2241-9833-52493766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48964" y="2529785"/>
              <a:ext cx="508000" cy="393700"/>
            </a:xfrm>
            <a:prstGeom prst="rect">
              <a:avLst/>
            </a:prstGeom>
          </p:spPr>
        </p:pic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11DE24DC-C723-D54A-80C8-D44DBE17E926}"/>
                </a:ext>
              </a:extLst>
            </p:cNvPr>
            <p:cNvSpPr/>
            <p:nvPr/>
          </p:nvSpPr>
          <p:spPr>
            <a:xfrm>
              <a:off x="5105399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E3B03B66-1ADA-0242-A40D-6066F3A605D8}"/>
                </a:ext>
              </a:extLst>
            </p:cNvPr>
            <p:cNvSpPr/>
            <p:nvPr/>
          </p:nvSpPr>
          <p:spPr>
            <a:xfrm>
              <a:off x="6649276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5" name="Rounded Rectangle 474">
              <a:extLst>
                <a:ext uri="{FF2B5EF4-FFF2-40B4-BE49-F238E27FC236}">
                  <a16:creationId xmlns:a16="http://schemas.microsoft.com/office/drawing/2014/main" id="{D3E2A0F1-FF81-3A44-8908-F3F07B8F244F}"/>
                </a:ext>
              </a:extLst>
            </p:cNvPr>
            <p:cNvSpPr/>
            <p:nvPr/>
          </p:nvSpPr>
          <p:spPr>
            <a:xfrm>
              <a:off x="6649276" y="2335697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Rounded Rectangle 475">
              <a:extLst>
                <a:ext uri="{FF2B5EF4-FFF2-40B4-BE49-F238E27FC236}">
                  <a16:creationId xmlns:a16="http://schemas.microsoft.com/office/drawing/2014/main" id="{D933E823-3A53-B548-B212-C161B2C969EA}"/>
                </a:ext>
              </a:extLst>
            </p:cNvPr>
            <p:cNvSpPr/>
            <p:nvPr/>
          </p:nvSpPr>
          <p:spPr>
            <a:xfrm>
              <a:off x="8269454" y="2362200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7" name="Rounded Rectangle 476">
              <a:extLst>
                <a:ext uri="{FF2B5EF4-FFF2-40B4-BE49-F238E27FC236}">
                  <a16:creationId xmlns:a16="http://schemas.microsoft.com/office/drawing/2014/main" id="{A14660DA-B149-864C-98B1-74F772FD2367}"/>
                </a:ext>
              </a:extLst>
            </p:cNvPr>
            <p:cNvSpPr/>
            <p:nvPr/>
          </p:nvSpPr>
          <p:spPr>
            <a:xfrm>
              <a:off x="8269454" y="3805054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CDF28BD5-9EE3-3D49-9FAA-485E59815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61664" y="3972638"/>
              <a:ext cx="482600" cy="393700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47D98BA3-97BF-6544-A3A8-7FBF40D54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2017" y="3961018"/>
              <a:ext cx="342900" cy="393700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387CD3E9-2C04-0049-AECF-B6DABD7F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43917" y="2529785"/>
              <a:ext cx="381000" cy="393700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83C6A892-D2D0-A944-A5CE-756970204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418988" y="2529785"/>
              <a:ext cx="533400" cy="393700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BBC32FB5-770D-734F-BD3D-13CBA85DE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444388" y="3972638"/>
              <a:ext cx="482600" cy="393700"/>
            </a:xfrm>
            <a:prstGeom prst="rect">
              <a:avLst/>
            </a:prstGeom>
          </p:spPr>
        </p:pic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BB1ECB8C-4D6C-EF4B-85E0-CED235CC59B0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49" y="2891735"/>
              <a:ext cx="1693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2818F5F7-3164-F744-8C30-436BDB6C6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2519298"/>
              <a:ext cx="1689645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CE6B49EA-49E6-924D-A032-53ABED8EA1C5}"/>
                </a:ext>
              </a:extLst>
            </p:cNvPr>
            <p:cNvCxnSpPr>
              <a:cxnSpLocks/>
              <a:stCxn id="471" idx="3"/>
            </p:cNvCxnSpPr>
            <p:nvPr/>
          </p:nvCxnSpPr>
          <p:spPr>
            <a:xfrm>
              <a:off x="5874023" y="2700131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2878D51A-4176-C24F-BD5C-58DB4F5B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4341466"/>
              <a:ext cx="17099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9F04D4A3-905D-794A-9148-C30E6401B943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50" y="3950529"/>
              <a:ext cx="17136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25BDF82-1E4A-5444-8A87-73CF2CC7C7F8}"/>
                </a:ext>
              </a:extLst>
            </p:cNvPr>
            <p:cNvCxnSpPr>
              <a:cxnSpLocks/>
            </p:cNvCxnSpPr>
            <p:nvPr/>
          </p:nvCxnSpPr>
          <p:spPr>
            <a:xfrm>
              <a:off x="5896718" y="4153177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8816C30B-0B07-4B43-AD3E-AA11251D03CF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4148483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63394597-D65B-5647-B2D6-F79ECD2E18CB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2717522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298079D2-B210-D54A-A0CF-316E9261F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41854" y="2010164"/>
              <a:ext cx="168052" cy="548640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5F0219D8-2552-F64F-BFC5-B3519538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39449" y="3424666"/>
              <a:ext cx="157941" cy="548640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7C0FB0E-F649-5947-A82C-5B847AB7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08911" y="1964444"/>
              <a:ext cx="312040" cy="640080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153A5464-163B-6747-9837-BACC0D0E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708911" y="3378946"/>
              <a:ext cx="296037" cy="640080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EECC8BC6-FE85-C545-BFA4-3E99F680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682892" y="2234261"/>
              <a:ext cx="1044146" cy="228600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72BDE029-C03C-CC49-BD3A-FC4DE57D8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705636" y="2984346"/>
              <a:ext cx="1007076" cy="228600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FB4AD047-59F1-F948-9608-1A10B1BA3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437389" y="4419623"/>
              <a:ext cx="1532238" cy="228600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121004E0-4BD7-0948-BA21-C8BBD789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457186" y="3670420"/>
              <a:ext cx="1534886" cy="228600"/>
            </a:xfrm>
            <a:prstGeom prst="rect">
              <a:avLst/>
            </a:prstGeom>
          </p:spPr>
        </p:pic>
      </p:grpSp>
      <p:sp>
        <p:nvSpPr>
          <p:cNvPr id="503" name="CustomShape 1">
            <a:extLst>
              <a:ext uri="{FF2B5EF4-FFF2-40B4-BE49-F238E27FC236}">
                <a16:creationId xmlns:a16="http://schemas.microsoft.com/office/drawing/2014/main" id="{DF70A6CA-BED6-E04E-A14B-74D6BBEBBF60}"/>
              </a:ext>
            </a:extLst>
          </p:cNvPr>
          <p:cNvSpPr/>
          <p:nvPr/>
        </p:nvSpPr>
        <p:spPr>
          <a:xfrm>
            <a:off x="28194731" y="4525847"/>
            <a:ext cx="14509605" cy="17211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5. Changes in the average age of infection</a:t>
            </a:r>
          </a:p>
        </p:txBody>
      </p:sp>
      <p:pic>
        <p:nvPicPr>
          <p:cNvPr id="522" name="Picture 521" descr="Logo&#10;&#10;Description automatically generated with low confidence">
            <a:extLst>
              <a:ext uri="{FF2B5EF4-FFF2-40B4-BE49-F238E27FC236}">
                <a16:creationId xmlns:a16="http://schemas.microsoft.com/office/drawing/2014/main" id="{2B3810FF-8A2F-3044-90A0-9ECDD203B000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alphaModFix/>
          </a:blip>
          <a:srcRect l="8751" t="38096" r="8749" b="42775"/>
          <a:stretch/>
        </p:blipFill>
        <p:spPr>
          <a:xfrm>
            <a:off x="38841761" y="2206219"/>
            <a:ext cx="5029200" cy="612213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524" name="TextBox 523">
            <a:extLst>
              <a:ext uri="{FF2B5EF4-FFF2-40B4-BE49-F238E27FC236}">
                <a16:creationId xmlns:a16="http://schemas.microsoft.com/office/drawing/2014/main" id="{1452E215-4A80-B343-97AB-49A681BD0A0F}"/>
              </a:ext>
            </a:extLst>
          </p:cNvPr>
          <p:cNvSpPr txBox="1"/>
          <p:nvPr/>
        </p:nvSpPr>
        <p:spPr>
          <a:xfrm>
            <a:off x="28373800" y="27965400"/>
            <a:ext cx="150337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Park, S. W., </a:t>
            </a:r>
            <a:r>
              <a:rPr lang="en-US" sz="2000" dirty="0" err="1"/>
              <a:t>Champredon</a:t>
            </a:r>
            <a:r>
              <a:rPr lang="en-US" sz="2000" dirty="0"/>
              <a:t>, D., Weitz, J. S., &amp; </a:t>
            </a:r>
            <a:r>
              <a:rPr lang="en-US" sz="2000" dirty="0" err="1"/>
              <a:t>Dushoff</a:t>
            </a:r>
            <a:r>
              <a:rPr lang="en-US" sz="2000" dirty="0"/>
              <a:t>, J. (2019). A practical generation-interval-based approach to inferring the strength of epidemics from their speed. </a:t>
            </a:r>
            <a:r>
              <a:rPr lang="en-US" sz="2000" i="1" dirty="0"/>
              <a:t>Epidemics</a:t>
            </a:r>
            <a:r>
              <a:rPr lang="en-US" sz="2000" dirty="0"/>
              <a:t>, </a:t>
            </a:r>
            <a:r>
              <a:rPr lang="en-US" sz="2000" i="1" dirty="0"/>
              <a:t>27</a:t>
            </a:r>
            <a:r>
              <a:rPr lang="en-US" sz="2000" dirty="0"/>
              <a:t>, 12-18.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Powers, K. A., Kretzschmar, M. E., Miller, W. C., &amp; Cohen, M. S. (2014). Impact of early-stage HIV transmission on treatment as prevention. </a:t>
            </a:r>
            <a:r>
              <a:rPr lang="en-US" sz="2000" i="1" dirty="0"/>
              <a:t>Proceedings of the National Academy of Sciences</a:t>
            </a:r>
            <a:r>
              <a:rPr lang="en-US" sz="2000" dirty="0"/>
              <a:t>, </a:t>
            </a:r>
            <a:r>
              <a:rPr lang="en-US" sz="2000" i="1" dirty="0"/>
              <a:t>111</a:t>
            </a:r>
            <a:r>
              <a:rPr lang="en-US" sz="2000" dirty="0"/>
              <a:t>(45), 15867-15868.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Park, S. W., Cornforth, D. M., </a:t>
            </a:r>
            <a:r>
              <a:rPr lang="en-US" sz="2000" dirty="0" err="1"/>
              <a:t>Dushoff</a:t>
            </a:r>
            <a:r>
              <a:rPr lang="en-US" sz="2000" dirty="0"/>
              <a:t>, J., &amp; Weitz, J. S. (2020). The time scale of asymptomatic transmission affects    estimates of epidemic potential in the COVID-19 outbreak. </a:t>
            </a:r>
            <a:r>
              <a:rPr lang="en-US" sz="2000" i="1" dirty="0"/>
              <a:t>Epidemics</a:t>
            </a:r>
            <a:r>
              <a:rPr lang="en-US" sz="2000" dirty="0"/>
              <a:t>, </a:t>
            </a:r>
            <a:r>
              <a:rPr lang="en-US" sz="2000" i="1" dirty="0"/>
              <a:t>31</a:t>
            </a:r>
            <a:r>
              <a:rPr lang="en-US" sz="2000" dirty="0"/>
              <a:t>, 100392.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Lee, S., Kim, et al. ..., &amp; Kim, T. H. (2020). Clinical course and molecular viral shedding among asymptomatic and symptomatic patients with SARS-CoV-2 infection in a community treatment center in the Republic of Korea. </a:t>
            </a:r>
            <a:r>
              <a:rPr lang="en-US" sz="2000" i="1" dirty="0"/>
              <a:t>JAMA internal medicine</a:t>
            </a:r>
            <a:r>
              <a:rPr lang="en-US" sz="2000" dirty="0"/>
              <a:t>, </a:t>
            </a:r>
            <a:r>
              <a:rPr lang="en-US" sz="2000" i="1" dirty="0"/>
              <a:t>180</a:t>
            </a:r>
            <a:r>
              <a:rPr lang="en-US" sz="2000" dirty="0"/>
              <a:t>(11), 1447-1452.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Zhang, J., et al. …, </a:t>
            </a:r>
            <a:r>
              <a:rPr lang="en-US" sz="2000" dirty="0" err="1"/>
              <a:t>Ajelli</a:t>
            </a:r>
            <a:r>
              <a:rPr lang="en-US" sz="2000" dirty="0"/>
              <a:t>, M., &amp; Yu, H. (2020). Changes in contact patterns shape the dynamics of the COVID-19 outbreak in China. </a:t>
            </a:r>
            <a:r>
              <a:rPr lang="en-US" sz="2000" i="1" dirty="0"/>
              <a:t>Science</a:t>
            </a:r>
            <a:r>
              <a:rPr lang="en-US" sz="2000" dirty="0"/>
              <a:t>, </a:t>
            </a:r>
            <a:r>
              <a:rPr lang="en-US" sz="2000" i="1" dirty="0"/>
              <a:t>368</a:t>
            </a:r>
            <a:r>
              <a:rPr lang="en-US" sz="2000" dirty="0"/>
              <a:t>(6498), 1481-1486.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Davies, N. G., </a:t>
            </a:r>
            <a:r>
              <a:rPr lang="en-US" sz="2000" dirty="0" err="1"/>
              <a:t>Klepac</a:t>
            </a:r>
            <a:r>
              <a:rPr lang="en-US" sz="2000" dirty="0"/>
              <a:t>, P., Liu, Y., Prem, K., Jit, M., &amp; </a:t>
            </a:r>
            <a:r>
              <a:rPr lang="en-US" sz="2000" dirty="0" err="1"/>
              <a:t>Eggo</a:t>
            </a:r>
            <a:r>
              <a:rPr lang="en-US" sz="2000" dirty="0"/>
              <a:t>, R. M. (2020). Age-dependent effects in the transmission and control of COVID-19 epidemics. </a:t>
            </a:r>
            <a:r>
              <a:rPr lang="en-US" sz="2000" i="1" dirty="0"/>
              <a:t>Nature medicine</a:t>
            </a:r>
            <a:r>
              <a:rPr lang="en-US" sz="2000" dirty="0"/>
              <a:t>, </a:t>
            </a:r>
            <a:r>
              <a:rPr lang="en-US" sz="2000" i="1" dirty="0"/>
              <a:t>26</a:t>
            </a:r>
            <a:r>
              <a:rPr lang="en-US" sz="2000" dirty="0"/>
              <a:t>(8), 1205-1211.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Boehmer, T. K., et al. ..., &amp; </a:t>
            </a:r>
            <a:r>
              <a:rPr lang="en-US" sz="2000" dirty="0" err="1"/>
              <a:t>Gundlapalli</a:t>
            </a:r>
            <a:r>
              <a:rPr lang="en-US" sz="2000" dirty="0"/>
              <a:t>, A. V. (2020). Changing age distribution of the COVID-19 pandemic—United States, May–August 2020. </a:t>
            </a:r>
            <a:r>
              <a:rPr lang="en-US" sz="2000" i="1" dirty="0"/>
              <a:t>Morbidity and Mortality Weekly Report</a:t>
            </a:r>
            <a:r>
              <a:rPr lang="en-US" sz="2000" dirty="0"/>
              <a:t>, </a:t>
            </a:r>
            <a:r>
              <a:rPr lang="en-US" sz="2000" i="1" dirty="0"/>
              <a:t>69</a:t>
            </a:r>
            <a:r>
              <a:rPr lang="en-US" sz="2000" dirty="0"/>
              <a:t>(39), 1404.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69A5A089-ACFF-F64D-B118-645730F332A0}"/>
              </a:ext>
            </a:extLst>
          </p:cNvPr>
          <p:cNvSpPr txBox="1"/>
          <p:nvPr/>
        </p:nvSpPr>
        <p:spPr>
          <a:xfrm>
            <a:off x="38805483" y="1878830"/>
            <a:ext cx="19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Work supported by</a:t>
            </a:r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C866B14F-C394-3244-9014-6B7957BAAE56}"/>
              </a:ext>
            </a:extLst>
          </p:cNvPr>
          <p:cNvGrpSpPr/>
          <p:nvPr/>
        </p:nvGrpSpPr>
        <p:grpSpPr>
          <a:xfrm>
            <a:off x="8458771" y="20604543"/>
            <a:ext cx="4820429" cy="6137400"/>
            <a:chOff x="3573769" y="-23579"/>
            <a:chExt cx="4820429" cy="6137400"/>
          </a:xfrm>
        </p:grpSpPr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C8EA4D45-8EAC-D44E-9FA5-FC3EC78174CF}"/>
                </a:ext>
              </a:extLst>
            </p:cNvPr>
            <p:cNvSpPr txBox="1"/>
            <p:nvPr/>
          </p:nvSpPr>
          <p:spPr>
            <a:xfrm>
              <a:off x="3573769" y="-23579"/>
              <a:ext cx="2203295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variables: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r>
                <a:rPr lang="en-US" sz="3200" dirty="0"/>
                <a:t>parameters: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16F4E08E-624E-544D-89A3-82ACED094ED6}"/>
                </a:ext>
              </a:extLst>
            </p:cNvPr>
            <p:cNvGrpSpPr/>
            <p:nvPr/>
          </p:nvGrpSpPr>
          <p:grpSpPr>
            <a:xfrm>
              <a:off x="4108161" y="529972"/>
              <a:ext cx="4286037" cy="5583849"/>
              <a:chOff x="4108161" y="529972"/>
              <a:chExt cx="4286037" cy="5583849"/>
            </a:xfrm>
          </p:grpSpPr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AC1F61AD-F024-C246-A985-98A129657ED7}"/>
                  </a:ext>
                </a:extLst>
              </p:cNvPr>
              <p:cNvGrpSpPr/>
              <p:nvPr/>
            </p:nvGrpSpPr>
            <p:grpSpPr>
              <a:xfrm>
                <a:off x="4154282" y="2927809"/>
                <a:ext cx="2852735" cy="1373354"/>
                <a:chOff x="4406070" y="2540781"/>
                <a:chExt cx="2852735" cy="1373354"/>
              </a:xfrm>
            </p:grpSpPr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EEB197A7-EF49-314A-9491-6313FA76D020}"/>
                    </a:ext>
                  </a:extLst>
                </p:cNvPr>
                <p:cNvGrpSpPr/>
                <p:nvPr/>
              </p:nvGrpSpPr>
              <p:grpSpPr>
                <a:xfrm>
                  <a:off x="4456870" y="2540781"/>
                  <a:ext cx="2801935" cy="461665"/>
                  <a:chOff x="3860523" y="2501025"/>
                  <a:chExt cx="2801935" cy="461665"/>
                </a:xfrm>
              </p:grpSpPr>
              <p:pic>
                <p:nvPicPr>
                  <p:cNvPr id="579" name="Picture 578">
                    <a:extLst>
                      <a:ext uri="{FF2B5EF4-FFF2-40B4-BE49-F238E27FC236}">
                        <a16:creationId xmlns:a16="http://schemas.microsoft.com/office/drawing/2014/main" id="{15707CE1-77A0-DB4D-B5AF-E814D7A9EC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60523" y="2543590"/>
                    <a:ext cx="495300" cy="419100"/>
                  </a:xfrm>
                  <a:prstGeom prst="rect">
                    <a:avLst/>
                  </a:prstGeom>
                </p:spPr>
              </p:pic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835A9E55-2097-E044-857C-90502272F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106502" y="2501025"/>
                    <a:ext cx="255595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transmission rate </a:t>
                    </a:r>
                  </a:p>
                </p:txBody>
              </p:sp>
            </p:grpSp>
            <p:grpSp>
              <p:nvGrpSpPr>
                <p:cNvPr id="573" name="Group 572">
                  <a:extLst>
                    <a:ext uri="{FF2B5EF4-FFF2-40B4-BE49-F238E27FC236}">
                      <a16:creationId xmlns:a16="http://schemas.microsoft.com/office/drawing/2014/main" id="{270FB820-6D1F-844F-9C30-8E75DEC9535C}"/>
                    </a:ext>
                  </a:extLst>
                </p:cNvPr>
                <p:cNvGrpSpPr/>
                <p:nvPr/>
              </p:nvGrpSpPr>
              <p:grpSpPr>
                <a:xfrm>
                  <a:off x="4456870" y="2970652"/>
                  <a:ext cx="2509868" cy="461665"/>
                  <a:chOff x="3860523" y="3182684"/>
                  <a:chExt cx="2509868" cy="461665"/>
                </a:xfrm>
              </p:grpSpPr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8846BDFC-530E-A04D-A848-4DBE46E7E8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06502" y="3182684"/>
                    <a:ext cx="2263889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exposed period</a:t>
                    </a:r>
                  </a:p>
                </p:txBody>
              </p:sp>
              <p:pic>
                <p:nvPicPr>
                  <p:cNvPr id="578" name="Picture 577">
                    <a:extLst>
                      <a:ext uri="{FF2B5EF4-FFF2-40B4-BE49-F238E27FC236}">
                        <a16:creationId xmlns:a16="http://schemas.microsoft.com/office/drawing/2014/main" id="{C14E4F94-3C59-264F-A478-5BD657F10B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860523" y="3340652"/>
                    <a:ext cx="228600" cy="203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C61721F3-5221-6144-97CF-D961144B84FC}"/>
                    </a:ext>
                  </a:extLst>
                </p:cNvPr>
                <p:cNvGrpSpPr/>
                <p:nvPr/>
              </p:nvGrpSpPr>
              <p:grpSpPr>
                <a:xfrm>
                  <a:off x="4406070" y="3452470"/>
                  <a:ext cx="2719620" cy="461665"/>
                  <a:chOff x="3809723" y="4022311"/>
                  <a:chExt cx="2719620" cy="461665"/>
                </a:xfrm>
              </p:grpSpPr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BA0A5B93-CE80-914A-9DE6-E19DE4BF5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123" y="4022311"/>
                    <a:ext cx="2440220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infectious period</a:t>
                    </a:r>
                  </a:p>
                </p:txBody>
              </p:sp>
              <p:pic>
                <p:nvPicPr>
                  <p:cNvPr id="576" name="Picture 575">
                    <a:extLst>
                      <a:ext uri="{FF2B5EF4-FFF2-40B4-BE49-F238E27FC236}">
                        <a16:creationId xmlns:a16="http://schemas.microsoft.com/office/drawing/2014/main" id="{84168764-2C6F-8B4A-AF55-3B39AD8038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809723" y="4075682"/>
                    <a:ext cx="330200" cy="3175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74C6E427-9710-154A-A7E5-9F04A37A396B}"/>
                  </a:ext>
                </a:extLst>
              </p:cNvPr>
              <p:cNvGrpSpPr/>
              <p:nvPr/>
            </p:nvGrpSpPr>
            <p:grpSpPr>
              <a:xfrm>
                <a:off x="4675416" y="5237866"/>
                <a:ext cx="3718782" cy="875955"/>
                <a:chOff x="3809723" y="5334875"/>
                <a:chExt cx="3718782" cy="875955"/>
              </a:xfrm>
            </p:grpSpPr>
            <p:pic>
              <p:nvPicPr>
                <p:cNvPr id="568" name="Picture 567">
                  <a:extLst>
                    <a:ext uri="{FF2B5EF4-FFF2-40B4-BE49-F238E27FC236}">
                      <a16:creationId xmlns:a16="http://schemas.microsoft.com/office/drawing/2014/main" id="{A556017A-23A0-F841-93CA-077831D07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9723" y="5492946"/>
                  <a:ext cx="215900" cy="215900"/>
                </a:xfrm>
                <a:prstGeom prst="rect">
                  <a:avLst/>
                </a:prstGeom>
              </p:spPr>
            </p:pic>
            <p:pic>
              <p:nvPicPr>
                <p:cNvPr id="569" name="Picture 568">
                  <a:extLst>
                    <a:ext uri="{FF2B5EF4-FFF2-40B4-BE49-F238E27FC236}">
                      <a16:creationId xmlns:a16="http://schemas.microsoft.com/office/drawing/2014/main" id="{6264C5CC-456B-B84E-9E38-697125E4A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09723" y="5872048"/>
                  <a:ext cx="190500" cy="215900"/>
                </a:xfrm>
                <a:prstGeom prst="rect">
                  <a:avLst/>
                </a:prstGeom>
              </p:spPr>
            </p:pic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C01A6162-3103-7846-A229-C4492108A032}"/>
                    </a:ext>
                  </a:extLst>
                </p:cNvPr>
                <p:cNvSpPr txBox="1"/>
                <p:nvPr/>
              </p:nvSpPr>
              <p:spPr>
                <a:xfrm>
                  <a:off x="4025623" y="5334875"/>
                  <a:ext cx="3502882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: asymptomatic individuals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02C27AE7-8FEE-C949-AB28-5A46F345A67C}"/>
                    </a:ext>
                  </a:extLst>
                </p:cNvPr>
                <p:cNvSpPr txBox="1"/>
                <p:nvPr/>
              </p:nvSpPr>
              <p:spPr>
                <a:xfrm>
                  <a:off x="4025623" y="5749165"/>
                  <a:ext cx="3355406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: symptomatic individuals</a:t>
                  </a:r>
                </a:p>
              </p:txBody>
            </p:sp>
          </p:grpSp>
          <p:pic>
            <p:nvPicPr>
              <p:cNvPr id="559" name="Picture 558">
                <a:extLst>
                  <a:ext uri="{FF2B5EF4-FFF2-40B4-BE49-F238E27FC236}">
                    <a16:creationId xmlns:a16="http://schemas.microsoft.com/office/drawing/2014/main" id="{10E3EE47-301B-7943-B1F8-43B7052B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8961" y="529972"/>
                <a:ext cx="292100" cy="355600"/>
              </a:xfrm>
              <a:prstGeom prst="rect">
                <a:avLst/>
              </a:prstGeom>
            </p:spPr>
          </p:pic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98EAC352-29CF-0E46-8195-C273440F3332}"/>
                  </a:ext>
                </a:extLst>
              </p:cNvPr>
              <p:cNvSpPr txBox="1"/>
              <p:nvPr/>
            </p:nvSpPr>
            <p:spPr>
              <a:xfrm>
                <a:off x="4484482" y="529972"/>
                <a:ext cx="31472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susceptible individuals</a:t>
                </a:r>
              </a:p>
            </p:txBody>
          </p:sp>
          <p:pic>
            <p:nvPicPr>
              <p:cNvPr id="561" name="Picture 560">
                <a:extLst>
                  <a:ext uri="{FF2B5EF4-FFF2-40B4-BE49-F238E27FC236}">
                    <a16:creationId xmlns:a16="http://schemas.microsoft.com/office/drawing/2014/main" id="{5665CBAD-34E7-5E45-8ED4-71BE665A5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54282" y="1372884"/>
                <a:ext cx="215900" cy="317500"/>
              </a:xfrm>
              <a:prstGeom prst="rect">
                <a:avLst/>
              </a:prstGeom>
            </p:spPr>
          </p:pic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E6A7A77-A842-D241-92F2-281B0A84C387}"/>
                  </a:ext>
                </a:extLst>
              </p:cNvPr>
              <p:cNvSpPr txBox="1"/>
              <p:nvPr/>
            </p:nvSpPr>
            <p:spPr>
              <a:xfrm>
                <a:off x="4484482" y="1306069"/>
                <a:ext cx="275748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infected individuals</a:t>
                </a:r>
              </a:p>
            </p:txBody>
          </p:sp>
          <p:pic>
            <p:nvPicPr>
              <p:cNvPr id="563" name="Picture 562">
                <a:extLst>
                  <a:ext uri="{FF2B5EF4-FFF2-40B4-BE49-F238E27FC236}">
                    <a16:creationId xmlns:a16="http://schemas.microsoft.com/office/drawing/2014/main" id="{B9368D26-8DB3-464F-B1D1-551C4192A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08161" y="975591"/>
                <a:ext cx="342900" cy="317500"/>
              </a:xfrm>
              <a:prstGeom prst="rect">
                <a:avLst/>
              </a:prstGeom>
            </p:spPr>
          </p:pic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579184CA-7AE6-CE4D-9995-A724634C9CEB}"/>
                  </a:ext>
                </a:extLst>
              </p:cNvPr>
              <p:cNvSpPr txBox="1"/>
              <p:nvPr/>
            </p:nvSpPr>
            <p:spPr>
              <a:xfrm>
                <a:off x="4479126" y="910139"/>
                <a:ext cx="278326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exposed individuals</a:t>
                </a: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3208EAA2-C424-724B-9B43-7E3D81432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08161" y="1798819"/>
                <a:ext cx="342900" cy="342900"/>
              </a:xfrm>
              <a:prstGeom prst="rect">
                <a:avLst/>
              </a:prstGeom>
            </p:spPr>
          </p:pic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4C8A768B-C774-2F48-9127-3FA976FFFF53}"/>
                  </a:ext>
                </a:extLst>
              </p:cNvPr>
              <p:cNvSpPr txBox="1"/>
              <p:nvPr/>
            </p:nvSpPr>
            <p:spPr>
              <a:xfrm>
                <a:off x="4504902" y="1681871"/>
                <a:ext cx="29957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recovered individuals</a:t>
                </a:r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59921CC2-CAE6-E843-BF88-90ACA837D790}"/>
                  </a:ext>
                </a:extLst>
              </p:cNvPr>
              <p:cNvSpPr/>
              <p:nvPr/>
            </p:nvSpPr>
            <p:spPr>
              <a:xfrm>
                <a:off x="4126165" y="4653091"/>
                <a:ext cx="19698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subscripts:</a:t>
                </a:r>
              </a:p>
            </p:txBody>
          </p:sp>
        </p:grpSp>
      </p:grpSp>
      <p:sp>
        <p:nvSpPr>
          <p:cNvPr id="595" name="CustomShape 1">
            <a:extLst>
              <a:ext uri="{FF2B5EF4-FFF2-40B4-BE49-F238E27FC236}">
                <a16:creationId xmlns:a16="http://schemas.microsoft.com/office/drawing/2014/main" id="{4D6E0A2B-7C42-8243-9BE3-958D8FEC9BE6}"/>
              </a:ext>
            </a:extLst>
          </p:cNvPr>
          <p:cNvSpPr/>
          <p:nvPr/>
        </p:nvSpPr>
        <p:spPr>
          <a:xfrm>
            <a:off x="13736253" y="4572000"/>
            <a:ext cx="13964352" cy="1234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3. Asymptomatic transmission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</a:pPr>
            <a:endParaRPr lang="en-US" altLang="zh-TW" sz="36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00AA589B-11A8-6B4E-A531-626DF88037DF}"/>
              </a:ext>
            </a:extLst>
          </p:cNvPr>
          <p:cNvSpPr/>
          <p:nvPr/>
        </p:nvSpPr>
        <p:spPr>
          <a:xfrm>
            <a:off x="14418605" y="17198548"/>
            <a:ext cx="1280160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</a:pPr>
            <a:r>
              <a:rPr lang="en-US" altLang="zh-TW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Figure 3.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Longer infectious periods of asymptomatic individuals affect the proportion of asymptomatic transmission. (A-D) 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without intervention,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the susceptible population is depleted.                   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(E-H) 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changes observed in the proportion of asymptomatic transmission are lessened with intervention.</a:t>
            </a:r>
            <a:endParaRPr lang="fr-FR" sz="24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D549603-9ABE-9143-BB4E-628C055454F7}"/>
              </a:ext>
            </a:extLst>
          </p:cNvPr>
          <p:cNvSpPr/>
          <p:nvPr/>
        </p:nvSpPr>
        <p:spPr>
          <a:xfrm>
            <a:off x="304800" y="12503116"/>
            <a:ext cx="13279053" cy="6851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Asymptomatic carriers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are important to consider for disease transmission and estimates of epidemic burden [3]</a:t>
            </a:r>
          </a:p>
          <a:p>
            <a:pPr marL="2414709" lvl="1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3200" u="sng" dirty="0"/>
              <a:t>Asymptomatic carriers</a:t>
            </a:r>
            <a:r>
              <a:rPr lang="en-US" sz="3200" dirty="0"/>
              <a:t> may have similar potential to transmit [4]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3200" dirty="0"/>
              <a:t>but are not aware </a:t>
            </a:r>
            <a:r>
              <a:rPr lang="en-US" sz="3200" dirty="0">
                <a:sym typeface="Wingdings" pitchFamily="2" charset="2"/>
              </a:rPr>
              <a:t></a:t>
            </a:r>
            <a:r>
              <a:rPr lang="en-US" sz="3200" dirty="0"/>
              <a:t> they </a:t>
            </a:r>
            <a:r>
              <a:rPr lang="en-US" sz="3200" u="sng" dirty="0"/>
              <a:t>do not isolate</a:t>
            </a:r>
          </a:p>
          <a:p>
            <a:pPr marL="2414709" lvl="1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3200" u="sng" dirty="0"/>
              <a:t>Symptomatic individuals isolate</a:t>
            </a:r>
            <a:r>
              <a:rPr lang="en-US" sz="3200" dirty="0"/>
              <a:t> shortly after the onset of symptoms</a:t>
            </a:r>
          </a:p>
          <a:p>
            <a:pPr marL="2414709" lvl="1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If </a:t>
            </a:r>
            <a:r>
              <a:rPr lang="en-US" sz="3200" u="sng" dirty="0"/>
              <a:t>asymptomatic carriers have longer generation intervals </a:t>
            </a:r>
            <a:r>
              <a:rPr lang="en-US" altLang="zh-TW" sz="3200" u="sng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relative to symptomatic individuals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what is their impact on disease dynamics at the population level?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How do the relative proportions of asymptomatic </a:t>
            </a:r>
            <a:r>
              <a:rPr lang="en-US" altLang="zh-TW" sz="32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transmission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and </a:t>
            </a:r>
            <a:r>
              <a:rPr lang="en-US" altLang="zh-TW" sz="32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incidence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change with new cases?</a:t>
            </a:r>
            <a:endParaRPr lang="en-US" altLang="zh-TW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BA79B577-DBD4-C842-975A-CC70AF319392}"/>
              </a:ext>
            </a:extLst>
          </p:cNvPr>
          <p:cNvSpPr/>
          <p:nvPr/>
        </p:nvSpPr>
        <p:spPr>
          <a:xfrm>
            <a:off x="775744" y="31424940"/>
            <a:ext cx="13667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chemeClr val="accent4"/>
              </a:buClr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Figure 2.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Parametrization of the age-dependent SEIR model.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(A) 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contact matrix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from Wuhan [5] by age, showing the average number of contacts one age group makes with another age group.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(B)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probability of being susceptible to infection by age (solid)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and 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probability of having a symptomatic infection by age (dashed)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[6].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(C) 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Age distribution of Wuhan.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F8112D64-A529-AD43-8873-3F328C0BE1D5}"/>
              </a:ext>
            </a:extLst>
          </p:cNvPr>
          <p:cNvSpPr txBox="1"/>
          <p:nvPr/>
        </p:nvSpPr>
        <p:spPr>
          <a:xfrm>
            <a:off x="470180" y="6068241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A9F7B2E-E940-ED4F-937B-94A5EE7980D1}"/>
              </a:ext>
            </a:extLst>
          </p:cNvPr>
          <p:cNvSpPr txBox="1"/>
          <p:nvPr/>
        </p:nvSpPr>
        <p:spPr>
          <a:xfrm>
            <a:off x="5223302" y="2788920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A1BD77C7-A70F-E54B-B646-B4A202417F31}"/>
              </a:ext>
            </a:extLst>
          </p:cNvPr>
          <p:cNvSpPr txBox="1"/>
          <p:nvPr/>
        </p:nvSpPr>
        <p:spPr>
          <a:xfrm>
            <a:off x="9350926" y="279298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184BDC9A-43B8-F446-BC4C-2DE6EFD7B393}"/>
              </a:ext>
            </a:extLst>
          </p:cNvPr>
          <p:cNvSpPr/>
          <p:nvPr/>
        </p:nvSpPr>
        <p:spPr>
          <a:xfrm>
            <a:off x="304799" y="23560391"/>
            <a:ext cx="13617887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including assortative mixing 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E1DD9B61-4AD9-E340-8D61-A12978399C54}"/>
              </a:ext>
            </a:extLst>
          </p:cNvPr>
          <p:cNvSpPr/>
          <p:nvPr/>
        </p:nvSpPr>
        <p:spPr>
          <a:xfrm>
            <a:off x="304799" y="27279600"/>
            <a:ext cx="13617887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The SEIR model with age-dependent contacts and susceptibility</a:t>
            </a:r>
          </a:p>
        </p:txBody>
      </p:sp>
      <p:sp>
        <p:nvSpPr>
          <p:cNvPr id="615" name="CustomShape 1">
            <a:extLst>
              <a:ext uri="{FF2B5EF4-FFF2-40B4-BE49-F238E27FC236}">
                <a16:creationId xmlns:a16="http://schemas.microsoft.com/office/drawing/2014/main" id="{D0F361AD-0026-1142-A7BD-6F2256A28E9C}"/>
              </a:ext>
            </a:extLst>
          </p:cNvPr>
          <p:cNvSpPr/>
          <p:nvPr/>
        </p:nvSpPr>
        <p:spPr>
          <a:xfrm>
            <a:off x="-387556" y="19050000"/>
            <a:ext cx="14509605" cy="1792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2. </a:t>
            </a:r>
            <a:r>
              <a:rPr lang="en-GB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SEIR</a:t>
            </a: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model: asymptomatic/symptomatic infections</a:t>
            </a:r>
            <a:endParaRPr lang="en-GB" sz="36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Asymptomatic transmission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4FA961C-4E70-C74C-A102-23489DAA6350}"/>
              </a:ext>
            </a:extLst>
          </p:cNvPr>
          <p:cNvSpPr/>
          <p:nvPr/>
        </p:nvSpPr>
        <p:spPr>
          <a:xfrm>
            <a:off x="15007703" y="31401603"/>
            <a:ext cx="1280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Figure 4. </a:t>
            </a:r>
            <a:r>
              <a:rPr lang="fr-FR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Addition of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a</a:t>
            </a:r>
            <a:r>
              <a:rPr lang="en-US" sz="2400" b="1" dirty="0"/>
              <a:t>ssortative mixing to longer time-scales of asymptomatic transmission  increases the proportion of asymptomatic incidence.</a:t>
            </a:r>
            <a:r>
              <a:rPr lang="fr-FR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(A-D) </a:t>
            </a:r>
            <a:r>
              <a:rPr lang="fr-FR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no intervention;</a:t>
            </a: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fr-FR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(E-H)</a:t>
            </a: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 intervention, increases in the proportion of asymptomatic incidence (as well as transmission) are lessened.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18" name="CustomShape 1">
            <a:extLst>
              <a:ext uri="{FF2B5EF4-FFF2-40B4-BE49-F238E27FC236}">
                <a16:creationId xmlns:a16="http://schemas.microsoft.com/office/drawing/2014/main" id="{D7C9612A-D06B-704E-87D0-DEB57BE9F1ED}"/>
              </a:ext>
            </a:extLst>
          </p:cNvPr>
          <p:cNvSpPr/>
          <p:nvPr/>
        </p:nvSpPr>
        <p:spPr>
          <a:xfrm>
            <a:off x="13649616" y="18848867"/>
            <a:ext cx="14401800" cy="19537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fr-FR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4. Asymptomatic transmission &amp; assortative mixing</a:t>
            </a: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en-US" altLang="zh-TW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BA99E8EB-198E-E243-ABE5-A8EBD6B83B3C}"/>
              </a:ext>
            </a:extLst>
          </p:cNvPr>
          <p:cNvSpPr txBox="1"/>
          <p:nvPr/>
        </p:nvSpPr>
        <p:spPr>
          <a:xfrm>
            <a:off x="37611336" y="7891069"/>
            <a:ext cx="4124859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Figure 5.</a:t>
            </a:r>
            <a:r>
              <a:rPr lang="en-US" sz="2400" b="1" i="1" dirty="0"/>
              <a:t> </a:t>
            </a:r>
            <a:r>
              <a:rPr lang="en-US" sz="2400" b="1" dirty="0"/>
              <a:t>Age-dependent effects of mixing and infection outcomes lead to changes in the average age of infection.</a:t>
            </a:r>
          </a:p>
          <a:p>
            <a:pPr algn="just"/>
            <a:r>
              <a:rPr lang="en-US" sz="2400" b="1" dirty="0"/>
              <a:t>(A-E) </a:t>
            </a:r>
            <a:r>
              <a:rPr lang="en-US" sz="2400" dirty="0"/>
              <a:t>no intervention; </a:t>
            </a:r>
            <a:r>
              <a:rPr lang="en-US" sz="2400" b="1" dirty="0"/>
              <a:t>(F-J) </a:t>
            </a:r>
            <a:r>
              <a:rPr lang="en-US" sz="2400" dirty="0"/>
              <a:t>with intervention. An increase in the proportion of asymptomatic transmission can cause an increase in the relative incidence. Hence, </a:t>
            </a:r>
            <a:r>
              <a:rPr lang="en-US" sz="2400" dirty="0">
                <a:solidFill>
                  <a:srgbClr val="0070C0"/>
                </a:solidFill>
              </a:rPr>
              <a:t>due to age-dependent assortativity, shifts in the age distribution of new infections may be concomitant with case counts</a:t>
            </a:r>
            <a:r>
              <a:rPr lang="en-US" sz="2400" dirty="0"/>
              <a:t>, shown here by the average age of infection. </a:t>
            </a:r>
            <a:r>
              <a:rPr lang="en-US" sz="2400" dirty="0">
                <a:solidFill>
                  <a:srgbClr val="0070C0"/>
                </a:solidFill>
              </a:rPr>
              <a:t>When there is no intervention, susceptible depletion occurs through the age groups, and the average age of infection decreases by about 20-23 years as case counts decrease </a:t>
            </a:r>
            <a:r>
              <a:rPr lang="en-US" sz="2400" b="1" dirty="0">
                <a:solidFill>
                  <a:srgbClr val="0070C0"/>
                </a:solidFill>
              </a:rPr>
              <a:t>(D)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70C0"/>
                </a:solidFill>
              </a:rPr>
              <a:t>with intervention, the decrease is about ~2.5 years </a:t>
            </a:r>
            <a:r>
              <a:rPr lang="en-US" sz="2400" b="1" dirty="0">
                <a:solidFill>
                  <a:srgbClr val="0070C0"/>
                </a:solidFill>
              </a:rPr>
              <a:t>(I)</a:t>
            </a:r>
            <a:r>
              <a:rPr lang="en-US" sz="2400" dirty="0"/>
              <a:t> (light blue, dashed line), but little change is seen with normal contact rates or without time-scale differences.</a:t>
            </a:r>
            <a:endParaRPr lang="en-US" sz="2400" b="1" dirty="0"/>
          </a:p>
        </p:txBody>
      </p:sp>
      <p:sp>
        <p:nvSpPr>
          <p:cNvPr id="645" name="CustomShape 1">
            <a:extLst>
              <a:ext uri="{FF2B5EF4-FFF2-40B4-BE49-F238E27FC236}">
                <a16:creationId xmlns:a16="http://schemas.microsoft.com/office/drawing/2014/main" id="{B3C0C926-8A3F-4549-9948-1A9EE5AAFCE8}"/>
              </a:ext>
            </a:extLst>
          </p:cNvPr>
          <p:cNvSpPr/>
          <p:nvPr/>
        </p:nvSpPr>
        <p:spPr>
          <a:xfrm>
            <a:off x="27705840" y="17754600"/>
            <a:ext cx="15083882" cy="647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6. Conclusions</a:t>
            </a:r>
          </a:p>
          <a:p>
            <a:pPr algn="just">
              <a:spcAft>
                <a:spcPts val="1800"/>
              </a:spcAft>
            </a:pPr>
            <a:r>
              <a:rPr lang="en-US" sz="3200" dirty="0"/>
              <a:t>Consequences of asymptomatic individuals transmitting for longer periods (relative to symptomatic individuals):</a:t>
            </a:r>
          </a:p>
          <a:p>
            <a:pPr marL="2414709" lvl="1" indent="-571500" algn="just">
              <a:spcAft>
                <a:spcPts val="1800"/>
              </a:spcAft>
              <a:buClr>
                <a:srgbClr val="F3B710"/>
              </a:buClr>
              <a:buFont typeface="Courier New" panose="02070309020205020404" pitchFamily="49" charset="0"/>
              <a:buChar char="o"/>
            </a:pPr>
            <a:r>
              <a:rPr lang="en-US" sz="3200" dirty="0"/>
              <a:t>the fraction of new cases attributed to asymptomatic transmission can decrease when total case counts are increasing and increase when total case counts are decreasing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</a:t>
            </a:r>
            <a:r>
              <a:rPr lang="en-US" sz="32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Fig. 3C,G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).</a:t>
            </a:r>
          </a:p>
          <a:p>
            <a:pPr marL="2414709" lvl="1" indent="-571500" algn="just">
              <a:spcAft>
                <a:spcPts val="1800"/>
              </a:spcAft>
              <a:buClr>
                <a:srgbClr val="F3B710"/>
              </a:buClr>
              <a:buFont typeface="Courier New" panose="02070309020205020404" pitchFamily="49" charset="0"/>
              <a:buChar char="o"/>
            </a:pPr>
            <a:r>
              <a:rPr lang="en-US" sz="3200" dirty="0"/>
              <a:t>Due to assortative mixing, the fraction of new cases that are asymptomatic may also increase when total case counts decrease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</a:t>
            </a:r>
            <a:r>
              <a:rPr lang="en-US" sz="32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Fig. 4B,F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).</a:t>
            </a:r>
          </a:p>
          <a:p>
            <a:pPr marL="571500" indent="-571500" algn="just">
              <a:spcAft>
                <a:spcPts val="1800"/>
              </a:spcAft>
              <a:buClr>
                <a:srgbClr val="F3B710"/>
              </a:buClr>
              <a:buFont typeface="ZapfDingbatsITC" charset="0"/>
              <a:buChar char="➤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 age-dependent contacts and susceptibility estimates, longer infectious periods of asymptomatic carriers may explain shifts in the age distribution of infection: </a:t>
            </a:r>
          </a:p>
          <a:p>
            <a:pPr marL="2414709" lvl="1" indent="-571500" algn="just">
              <a:spcAft>
                <a:spcPts val="1800"/>
              </a:spcAft>
              <a:buClr>
                <a:srgbClr val="F3B710"/>
              </a:buClr>
              <a:buFont typeface="Courier New" panose="02070309020205020404" pitchFamily="49" charset="0"/>
              <a:buChar char="o"/>
            </a:pPr>
            <a:r>
              <a:rPr lang="en-US" sz="3200" dirty="0"/>
              <a:t>case counts increase then the average age of those infected should go up, whereas as case counts decrease then the average age of those infected should go down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</a:t>
            </a:r>
            <a:r>
              <a:rPr lang="en-US" sz="32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Fig. 5 D,I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;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see data from CDC, Fig. 1 of [7])</a:t>
            </a:r>
          </a:p>
          <a:p>
            <a:pPr marL="571500" indent="-571500" algn="just">
              <a:spcAft>
                <a:spcPts val="1800"/>
              </a:spcAft>
              <a:buClr>
                <a:srgbClr val="F3B710"/>
              </a:buClr>
              <a:buFont typeface="ZapfDingbatsITC" charset="0"/>
              <a:buChar char="➤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Overall, t</a:t>
            </a:r>
            <a:r>
              <a:rPr lang="en-US" sz="3200" dirty="0"/>
              <a:t>hese results show the importance of the relative contribution of asymptomatic transmission toward overall disease dynamics in COVID-19.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09884313-7F20-1C41-A1E9-AA6D49A94B6B}"/>
              </a:ext>
            </a:extLst>
          </p:cNvPr>
          <p:cNvSpPr/>
          <p:nvPr/>
        </p:nvSpPr>
        <p:spPr>
          <a:xfrm>
            <a:off x="35771035" y="32518290"/>
            <a:ext cx="7636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Acknowledgments: </a:t>
            </a:r>
            <a:r>
              <a:rPr lang="en-US" sz="2000" dirty="0"/>
              <a:t>Simons Foundation, award number AWD-001014</a:t>
            </a:r>
          </a:p>
        </p:txBody>
      </p:sp>
      <p:sp>
        <p:nvSpPr>
          <p:cNvPr id="647" name="CustomShape 1">
            <a:extLst>
              <a:ext uri="{FF2B5EF4-FFF2-40B4-BE49-F238E27FC236}">
                <a16:creationId xmlns:a16="http://schemas.microsoft.com/office/drawing/2014/main" id="{526CA4E6-3B74-B845-A820-70E8058CDAAF}"/>
              </a:ext>
            </a:extLst>
          </p:cNvPr>
          <p:cNvSpPr/>
          <p:nvPr/>
        </p:nvSpPr>
        <p:spPr>
          <a:xfrm>
            <a:off x="-423318" y="4572001"/>
            <a:ext cx="14509605" cy="1781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1. Overview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The </a:t>
            </a:r>
            <a:r>
              <a:rPr lang="en-US" altLang="zh-TW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generation interval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shapes epidemic growth</a:t>
            </a: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20970</TotalTime>
  <Words>1339</Words>
  <Application>Microsoft Macintosh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ZapfDingbatsITC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Harris, Jeremy D</cp:lastModifiedBy>
  <cp:revision>292</cp:revision>
  <cp:lastPrinted>2017-12-01T18:46:41Z</cp:lastPrinted>
  <dcterms:created xsi:type="dcterms:W3CDTF">2017-11-22T21:13:06Z</dcterms:created>
  <dcterms:modified xsi:type="dcterms:W3CDTF">2021-01-28T01:15:54Z</dcterms:modified>
</cp:coreProperties>
</file>