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Lst>
  <p:sldSz cx="31089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B687"/>
    <a:srgbClr val="D0C1A7"/>
    <a:srgbClr val="BCA36C"/>
    <a:srgbClr val="D7F9F0"/>
    <a:srgbClr val="73FDD6"/>
    <a:srgbClr val="FFCF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8"/>
    <p:restoredTop sz="96327"/>
  </p:normalViewPr>
  <p:slideViewPr>
    <p:cSldViewPr snapToGrid="0" snapToObjects="1">
      <p:cViewPr>
        <p:scale>
          <a:sx n="65" d="100"/>
          <a:sy n="65" d="100"/>
        </p:scale>
        <p:origin x="158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5686639"/>
            <a:ext cx="26426160" cy="1209717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18250326"/>
            <a:ext cx="23317200" cy="838919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5726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147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849967"/>
            <a:ext cx="670369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1849967"/>
            <a:ext cx="1972246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196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9117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8662680"/>
            <a:ext cx="26814780" cy="1445386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3253287"/>
            <a:ext cx="26814780" cy="760094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5982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92810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849974"/>
            <a:ext cx="268147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8517893"/>
            <a:ext cx="13152356"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2692380"/>
            <a:ext cx="13152356"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8517893"/>
            <a:ext cx="13217129"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2692380"/>
            <a:ext cx="13217129"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2273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90698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4350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002961"/>
            <a:ext cx="15739110" cy="246930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95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002961"/>
            <a:ext cx="15739110" cy="246930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8186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849974"/>
            <a:ext cx="268147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9249833"/>
            <a:ext cx="2681478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2205514"/>
            <a:ext cx="6995160" cy="1849967"/>
          </a:xfrm>
          <a:prstGeom prst="rect">
            <a:avLst/>
          </a:prstGeom>
        </p:spPr>
        <p:txBody>
          <a:bodyPr vert="horz" lIns="91440" tIns="45720" rIns="91440" bIns="45720" rtlCol="0" anchor="ctr"/>
          <a:lstStyle>
            <a:lvl1pPr algn="l">
              <a:defRPr sz="408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298430" y="32205514"/>
            <a:ext cx="10492740" cy="18499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2205514"/>
            <a:ext cx="6995160" cy="1849967"/>
          </a:xfrm>
          <a:prstGeom prst="rect">
            <a:avLst/>
          </a:prstGeom>
        </p:spPr>
        <p:txBody>
          <a:bodyPr vert="horz" lIns="91440" tIns="45720" rIns="91440" bIns="45720" rtlCol="0" anchor="ctr"/>
          <a:lstStyle>
            <a:lvl1pPr algn="r">
              <a:defRPr sz="408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15601053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067" y="1742155"/>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7939697" y="877535"/>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effectLst/>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3"/>
          <a:stretch>
            <a:fillRect/>
          </a:stretch>
        </p:blipFill>
        <p:spPr>
          <a:xfrm>
            <a:off x="24428380" y="1306764"/>
            <a:ext cx="3740802" cy="3510872"/>
          </a:xfrm>
          <a:prstGeom prst="rect">
            <a:avLst/>
          </a:prstGeom>
        </p:spPr>
      </p:pic>
      <p:sp>
        <p:nvSpPr>
          <p:cNvPr id="16" name="TextBox 15">
            <a:extLst>
              <a:ext uri="{FF2B5EF4-FFF2-40B4-BE49-F238E27FC236}">
                <a16:creationId xmlns:a16="http://schemas.microsoft.com/office/drawing/2014/main" id="{4859E7D7-74DF-9A45-8285-9662040DD580}"/>
              </a:ext>
            </a:extLst>
          </p:cNvPr>
          <p:cNvSpPr txBox="1"/>
          <p:nvPr/>
        </p:nvSpPr>
        <p:spPr>
          <a:xfrm>
            <a:off x="202410" y="6944567"/>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40" name="TextBox 39">
            <a:extLst>
              <a:ext uri="{FF2B5EF4-FFF2-40B4-BE49-F238E27FC236}">
                <a16:creationId xmlns:a16="http://schemas.microsoft.com/office/drawing/2014/main" id="{38EEEE5B-035F-574F-B76D-DD09E87064A9}"/>
              </a:ext>
            </a:extLst>
          </p:cNvPr>
          <p:cNvSpPr txBox="1"/>
          <p:nvPr/>
        </p:nvSpPr>
        <p:spPr>
          <a:xfrm>
            <a:off x="518502" y="18165528"/>
            <a:ext cx="15026298" cy="4383188"/>
          </a:xfrm>
          <a:prstGeom prst="rect">
            <a:avLst/>
          </a:prstGeom>
          <a:noFill/>
        </p:spPr>
        <p:txBody>
          <a:bodyPr wrap="square" rtlCol="0">
            <a:spAutoFit/>
          </a:bodyPr>
          <a:lstStyle/>
          <a:p>
            <a:pPr algn="just">
              <a:lnSpc>
                <a:spcPts val="4800"/>
              </a:lnSpc>
            </a:pPr>
            <a:r>
              <a:rPr lang="en-US" sz="3600" b="1" dirty="0">
                <a:latin typeface="Avenir Book" panose="02000503020000020003" pitchFamily="2" charset="0"/>
              </a:rPr>
              <a:t>Figure 1. Two roles of temperate phages when lysogens are in competition. (a) </a:t>
            </a:r>
            <a:r>
              <a:rPr lang="en-US" sz="3600" dirty="0">
                <a:latin typeface="Avenir Book" panose="02000503020000020003" pitchFamily="2" charset="0"/>
              </a:rPr>
              <a:t>Temperate phages are released through spontaneous induction, preventing the invasion of an opposing susceptible lysogen population.</a:t>
            </a:r>
            <a:r>
              <a:rPr lang="en-US" sz="3600" b="1" dirty="0">
                <a:latin typeface="Avenir Book" panose="02000503020000020003" pitchFamily="2" charset="0"/>
              </a:rPr>
              <a:t> (b) </a:t>
            </a:r>
            <a:r>
              <a:rPr lang="en-US" sz="3600" dirty="0">
                <a:latin typeface="Avenir Book" panose="02000503020000020003" pitchFamily="2" charset="0"/>
              </a:rPr>
              <a:t>Temperate phages can lyse opposing lysogens which clears space and reduces competition. In both cases, large numbers of free phages are released, proliferating the “buffer” or “weapon” through subsequent rounds of lytic infections. </a:t>
            </a:r>
          </a:p>
        </p:txBody>
      </p:sp>
      <p:sp>
        <p:nvSpPr>
          <p:cNvPr id="45" name="TextBox 44">
            <a:extLst>
              <a:ext uri="{FF2B5EF4-FFF2-40B4-BE49-F238E27FC236}">
                <a16:creationId xmlns:a16="http://schemas.microsoft.com/office/drawing/2014/main" id="{0056218C-C82F-6743-9B92-4FB579541C5A}"/>
              </a:ext>
            </a:extLst>
          </p:cNvPr>
          <p:cNvSpPr txBox="1"/>
          <p:nvPr/>
        </p:nvSpPr>
        <p:spPr>
          <a:xfrm>
            <a:off x="457200" y="29882924"/>
            <a:ext cx="15026298" cy="3767634"/>
          </a:xfrm>
          <a:prstGeom prst="rect">
            <a:avLst/>
          </a:prstGeom>
          <a:noFill/>
        </p:spPr>
        <p:txBody>
          <a:bodyPr wrap="square" rtlCol="0">
            <a:spAutoFit/>
          </a:bodyPr>
          <a:lstStyle/>
          <a:p>
            <a:pPr algn="just">
              <a:lnSpc>
                <a:spcPts val="4800"/>
              </a:lnSpc>
            </a:pPr>
            <a:r>
              <a:rPr lang="en-US" sz="3600" b="1" dirty="0">
                <a:latin typeface="Avenir Book" panose="02000503020000020003" pitchFamily="2" charset="0"/>
              </a:rPr>
              <a:t>Figure 2. Nonlinear dynamical systems model: </a:t>
            </a:r>
            <a:r>
              <a:rPr lang="en-US" sz="3600" dirty="0">
                <a:latin typeface="Avenir Book" panose="02000503020000020003" pitchFamily="2" charset="0"/>
              </a:rPr>
              <a:t>temperate phages, </a:t>
            </a:r>
            <a:r>
              <a:rPr lang="en-US" sz="3600" i="1" dirty="0">
                <a:latin typeface="Avenir Book" panose="02000503020000020003" pitchFamily="2" charset="0"/>
              </a:rPr>
              <a:t>V</a:t>
            </a:r>
            <a:r>
              <a:rPr lang="en-US" sz="3600" i="1" baseline="-25000" dirty="0">
                <a:latin typeface="Avenir Book" panose="02000503020000020003" pitchFamily="2" charset="0"/>
              </a:rPr>
              <a:t>A</a:t>
            </a:r>
            <a:r>
              <a:rPr lang="en-US" sz="3600" dirty="0">
                <a:latin typeface="Avenir Book" panose="02000503020000020003" pitchFamily="2" charset="0"/>
              </a:rPr>
              <a:t> and </a:t>
            </a:r>
            <a:r>
              <a:rPr lang="en-US" sz="3600" i="1" dirty="0">
                <a:latin typeface="Avenir Book" panose="02000503020000020003" pitchFamily="2" charset="0"/>
              </a:rPr>
              <a:t>V</a:t>
            </a:r>
            <a:r>
              <a:rPr lang="en-US" sz="3600" i="1" baseline="-25000" dirty="0">
                <a:latin typeface="Avenir Book" panose="02000503020000020003" pitchFamily="2" charset="0"/>
              </a:rPr>
              <a:t>B</a:t>
            </a:r>
            <a:r>
              <a:rPr lang="en-US" sz="3600" dirty="0">
                <a:latin typeface="Avenir Book" panose="02000503020000020003" pitchFamily="2" charset="0"/>
              </a:rPr>
              <a:t>, with their lysogenized hosts, </a:t>
            </a:r>
            <a:r>
              <a:rPr lang="en-US" sz="3600" i="1" dirty="0">
                <a:latin typeface="Avenir Book" panose="02000503020000020003" pitchFamily="2" charset="0"/>
              </a:rPr>
              <a:t>L</a:t>
            </a:r>
            <a:r>
              <a:rPr lang="en-US" sz="3600" i="1" baseline="-25000" dirty="0">
                <a:latin typeface="Avenir Book" panose="02000503020000020003" pitchFamily="2" charset="0"/>
              </a:rPr>
              <a:t>A</a:t>
            </a:r>
            <a:r>
              <a:rPr lang="en-US" sz="3600" dirty="0">
                <a:latin typeface="Avenir Book" panose="02000503020000020003" pitchFamily="2" charset="0"/>
              </a:rPr>
              <a:t> and </a:t>
            </a:r>
            <a:r>
              <a:rPr lang="en-US" sz="3600" i="1" dirty="0">
                <a:latin typeface="Avenir Book" panose="02000503020000020003" pitchFamily="2" charset="0"/>
              </a:rPr>
              <a:t>L</a:t>
            </a:r>
            <a:r>
              <a:rPr lang="en-US" sz="3600" i="1" baseline="-25000" dirty="0">
                <a:latin typeface="Avenir Book" panose="02000503020000020003" pitchFamily="2" charset="0"/>
              </a:rPr>
              <a:t>B</a:t>
            </a:r>
            <a:r>
              <a:rPr lang="en-US" sz="3600" i="1" dirty="0">
                <a:latin typeface="Avenir Book" panose="02000503020000020003" pitchFamily="2" charset="0"/>
              </a:rPr>
              <a:t>. </a:t>
            </a:r>
            <a:r>
              <a:rPr lang="en-US" sz="3600" dirty="0">
                <a:latin typeface="Avenir Book" panose="02000503020000020003" pitchFamily="2" charset="0"/>
              </a:rPr>
              <a:t>Lysogens spontaneously induce at rates slower than lytic infections (dashed arrows), leaving small pools of free phages. These temperate phages can adsorb to their corresponding lysogens (solid arrows) and predate on opposing lysogens via lytic infection (blunt arrows). </a:t>
            </a:r>
            <a:endParaRPr lang="en-US" sz="36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1176349" y="8376353"/>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457200" y="23234681"/>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37" name="TextBox 36">
            <a:extLst>
              <a:ext uri="{FF2B5EF4-FFF2-40B4-BE49-F238E27FC236}">
                <a16:creationId xmlns:a16="http://schemas.microsoft.com/office/drawing/2014/main" id="{4EA4CD0F-92C3-E349-9568-A0A90F392405}"/>
              </a:ext>
            </a:extLst>
          </p:cNvPr>
          <p:cNvSpPr txBox="1"/>
          <p:nvPr/>
        </p:nvSpPr>
        <p:spPr>
          <a:xfrm>
            <a:off x="15860893" y="6921954"/>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5799592" y="26429275"/>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5860893" y="30900555"/>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5860893" y="31764199"/>
            <a:ext cx="15087600" cy="1569660"/>
          </a:xfrm>
          <a:prstGeom prst="rect">
            <a:avLst/>
          </a:prstGeom>
          <a:noFill/>
        </p:spPr>
        <p:txBody>
          <a:bodyPr wrap="square" rtlCol="0">
            <a:spAutoFit/>
          </a:bodyPr>
          <a:lstStyle/>
          <a:p>
            <a:pPr algn="just"/>
            <a:r>
              <a:rPr lang="en-US" sz="2400" dirty="0">
                <a:latin typeface="Avenir Book" panose="02000503020000020003" pitchFamily="2" charset="0"/>
              </a:rPr>
              <a:t>[1] </a:t>
            </a:r>
            <a:r>
              <a:rPr lang="en-US" sz="2400" b="0" i="0" dirty="0">
                <a:solidFill>
                  <a:srgbClr val="222222"/>
                </a:solidFill>
                <a:effectLst/>
                <a:latin typeface="Arial" panose="020B0604020202020204" pitchFamily="34" charset="0"/>
              </a:rPr>
              <a:t>Basso, Jonelle, et al., Buchan, Alison. "Genetically similar temperate phages form coalitions with their shared host that lead to niche-specific fitness effects." </a:t>
            </a:r>
            <a:r>
              <a:rPr lang="en-US" sz="2400" b="0" i="1" dirty="0">
                <a:solidFill>
                  <a:srgbClr val="222222"/>
                </a:solidFill>
                <a:effectLst/>
                <a:latin typeface="Arial" panose="020B0604020202020204" pitchFamily="34" charset="0"/>
              </a:rPr>
              <a:t>The ISME journal</a:t>
            </a:r>
            <a:r>
              <a:rPr lang="en-US" sz="2400" b="0" i="0" dirty="0">
                <a:solidFill>
                  <a:srgbClr val="222222"/>
                </a:solidFill>
                <a:effectLst/>
                <a:latin typeface="Arial" panose="020B0604020202020204" pitchFamily="34" charset="0"/>
              </a:rPr>
              <a:t> 14.7 (2020): 1688-1700.</a:t>
            </a:r>
          </a:p>
          <a:p>
            <a:pPr algn="just"/>
            <a:r>
              <a:rPr lang="en-US" sz="2400" dirty="0">
                <a:latin typeface="Avenir Book" panose="02000503020000020003" pitchFamily="2" charset="0"/>
              </a:rPr>
              <a:t>[2] </a:t>
            </a:r>
            <a:r>
              <a:rPr lang="en-US" sz="2400" b="0" i="0" dirty="0">
                <a:solidFill>
                  <a:srgbClr val="222222"/>
                </a:solidFill>
                <a:effectLst/>
                <a:latin typeface="Arial" panose="020B0604020202020204" pitchFamily="34" charset="0"/>
              </a:rPr>
              <a:t>Harrison, Ellie, and Michael A. </a:t>
            </a:r>
            <a:r>
              <a:rPr lang="en-US" sz="2400" b="0" i="0" dirty="0" err="1">
                <a:solidFill>
                  <a:srgbClr val="222222"/>
                </a:solidFill>
                <a:effectLst/>
                <a:latin typeface="Arial" panose="020B0604020202020204" pitchFamily="34" charset="0"/>
              </a:rPr>
              <a:t>Brockhurst</a:t>
            </a:r>
            <a:r>
              <a:rPr lang="en-US" sz="2400" b="0" i="0" dirty="0">
                <a:solidFill>
                  <a:srgbClr val="222222"/>
                </a:solidFill>
                <a:effectLst/>
                <a:latin typeface="Arial" panose="020B0604020202020204" pitchFamily="34" charset="0"/>
              </a:rPr>
              <a:t>. "Ecological and evolutionary benefits of temperate phage: what does or doesn't kill you makes you stronger." </a:t>
            </a:r>
            <a:r>
              <a:rPr lang="en-US" sz="2400" b="0" i="1" dirty="0" err="1">
                <a:solidFill>
                  <a:srgbClr val="222222"/>
                </a:solidFill>
                <a:effectLst/>
                <a:latin typeface="Arial" panose="020B0604020202020204" pitchFamily="34" charset="0"/>
              </a:rPr>
              <a:t>BioEssays</a:t>
            </a:r>
            <a:r>
              <a:rPr lang="en-US" sz="2400" b="0" i="0" dirty="0">
                <a:solidFill>
                  <a:srgbClr val="222222"/>
                </a:solidFill>
                <a:effectLst/>
                <a:latin typeface="Arial" panose="020B0604020202020204" pitchFamily="34"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4"/>
          <a:stretch>
            <a:fillRect/>
          </a:stretch>
        </p:blipFill>
        <p:spPr>
          <a:xfrm>
            <a:off x="6496617" y="24652026"/>
            <a:ext cx="8793393" cy="4559091"/>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5"/>
          <a:stretch>
            <a:fillRect/>
          </a:stretch>
        </p:blipFill>
        <p:spPr>
          <a:xfrm>
            <a:off x="535250" y="25927428"/>
            <a:ext cx="5376452" cy="1788945"/>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319406" y="12847911"/>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sp>
        <p:nvSpPr>
          <p:cNvPr id="31" name="TextBox 30">
            <a:extLst>
              <a:ext uri="{FF2B5EF4-FFF2-40B4-BE49-F238E27FC236}">
                <a16:creationId xmlns:a16="http://schemas.microsoft.com/office/drawing/2014/main" id="{F9D8750C-9E6E-3A47-9630-5286872130B5}"/>
              </a:ext>
            </a:extLst>
          </p:cNvPr>
          <p:cNvSpPr txBox="1"/>
          <p:nvPr/>
        </p:nvSpPr>
        <p:spPr>
          <a:xfrm>
            <a:off x="13872670" y="12859133"/>
            <a:ext cx="641959" cy="523220"/>
          </a:xfrm>
          <a:prstGeom prst="rect">
            <a:avLst/>
          </a:prstGeom>
          <a:noFill/>
        </p:spPr>
        <p:txBody>
          <a:bodyPr wrap="square" rtlCol="0">
            <a:spAutoFit/>
          </a:bodyPr>
          <a:lstStyle/>
          <a:p>
            <a:r>
              <a:rPr lang="en-US" sz="2800" b="1" dirty="0">
                <a:latin typeface="Avenir Book" panose="02000503020000020003" pitchFamily="2" charset="0"/>
              </a:rPr>
              <a:t>(b)</a:t>
            </a:r>
          </a:p>
        </p:txBody>
      </p:sp>
      <p:sp>
        <p:nvSpPr>
          <p:cNvPr id="43" name="TextBox 42">
            <a:extLst>
              <a:ext uri="{FF2B5EF4-FFF2-40B4-BE49-F238E27FC236}">
                <a16:creationId xmlns:a16="http://schemas.microsoft.com/office/drawing/2014/main" id="{B6D4917D-6736-E2B9-601D-01D403760962}"/>
              </a:ext>
            </a:extLst>
          </p:cNvPr>
          <p:cNvSpPr txBox="1"/>
          <p:nvPr/>
        </p:nvSpPr>
        <p:spPr>
          <a:xfrm>
            <a:off x="15954210" y="24357073"/>
            <a:ext cx="14678190" cy="667234"/>
          </a:xfrm>
          <a:prstGeom prst="rect">
            <a:avLst/>
          </a:prstGeom>
          <a:noFill/>
        </p:spPr>
        <p:txBody>
          <a:bodyPr wrap="square" rtlCol="0">
            <a:spAutoFit/>
          </a:bodyPr>
          <a:lstStyle/>
          <a:p>
            <a:pPr algn="just">
              <a:lnSpc>
                <a:spcPts val="4800"/>
              </a:lnSpc>
            </a:pPr>
            <a:r>
              <a:rPr lang="en-US" sz="3000" b="1" dirty="0">
                <a:latin typeface="Avenir Book" panose="02000503020000020003" pitchFamily="2" charset="0"/>
              </a:rPr>
              <a:t>Figure 5. Spatial model.</a:t>
            </a:r>
          </a:p>
        </p:txBody>
      </p:sp>
      <p:sp>
        <p:nvSpPr>
          <p:cNvPr id="46" name="TextBox 45">
            <a:extLst>
              <a:ext uri="{FF2B5EF4-FFF2-40B4-BE49-F238E27FC236}">
                <a16:creationId xmlns:a16="http://schemas.microsoft.com/office/drawing/2014/main" id="{D4EE92D6-B47F-7462-0CBE-ECD8CFE0D105}"/>
              </a:ext>
            </a:extLst>
          </p:cNvPr>
          <p:cNvSpPr txBox="1"/>
          <p:nvPr/>
        </p:nvSpPr>
        <p:spPr>
          <a:xfrm>
            <a:off x="15799592" y="27403764"/>
            <a:ext cx="12913045" cy="1754326"/>
          </a:xfrm>
          <a:prstGeom prst="rect">
            <a:avLst/>
          </a:prstGeom>
          <a:noFill/>
        </p:spPr>
        <p:txBody>
          <a:bodyPr wrap="square" rtlCol="0">
            <a:spAutoFit/>
          </a:bodyPr>
          <a:lstStyle/>
          <a:p>
            <a:r>
              <a:rPr lang="en-US" sz="3600" b="1" dirty="0">
                <a:latin typeface="Avenir Book" panose="02000503020000020003" pitchFamily="2" charset="0"/>
              </a:rPr>
              <a:t>Phages act in cahoots with hosts in competition:</a:t>
            </a:r>
          </a:p>
          <a:p>
            <a:pPr marL="1200150" lvl="1" indent="-742950">
              <a:buFont typeface="+mj-lt"/>
              <a:buAutoNum type="arabicPeriod"/>
            </a:pPr>
            <a:r>
              <a:rPr lang="en-US" sz="3600" dirty="0">
                <a:latin typeface="Avenir Book" panose="02000503020000020003" pitchFamily="2" charset="0"/>
              </a:rPr>
              <a:t> a “buffer” against invasion </a:t>
            </a:r>
          </a:p>
          <a:p>
            <a:pPr marL="1200150" lvl="1" indent="-742950">
              <a:buFont typeface="+mj-lt"/>
              <a:buAutoNum type="arabicPeriod"/>
            </a:pPr>
            <a:r>
              <a:rPr lang="en-US" sz="36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2135879" y="4982184"/>
            <a:ext cx="6904441" cy="2390911"/>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a:p>
            <a:pPr>
              <a:lnSpc>
                <a:spcPts val="3600"/>
              </a:lnSpc>
            </a:pPr>
            <a:r>
              <a:rPr lang="en-US" sz="2800" b="1" dirty="0">
                <a:latin typeface="Avenir Book" panose="02000503020000020003" pitchFamily="2" charset="0"/>
              </a:rPr>
              <a:t>project repository: </a:t>
            </a:r>
            <a:r>
              <a:rPr lang="en-US" sz="2800" dirty="0">
                <a:latin typeface="Avenir Book" panose="02000503020000020003" pitchFamily="2" charset="0"/>
              </a:rPr>
              <a:t>https://</a:t>
            </a:r>
            <a:r>
              <a:rPr lang="en-US" sz="2800" dirty="0" err="1">
                <a:latin typeface="Avenir Book" panose="02000503020000020003" pitchFamily="2" charset="0"/>
              </a:rPr>
              <a:t>github.com</a:t>
            </a:r>
            <a:r>
              <a:rPr lang="en-US" sz="2800" dirty="0">
                <a:latin typeface="Avenir Book" panose="02000503020000020003" pitchFamily="2" charset="0"/>
              </a:rPr>
              <a:t>/</a:t>
            </a:r>
          </a:p>
          <a:p>
            <a:pPr>
              <a:lnSpc>
                <a:spcPts val="3600"/>
              </a:lnSpc>
            </a:pPr>
            <a:r>
              <a:rPr lang="en-US" sz="2800" dirty="0">
                <a:latin typeface="Avenir Book" panose="02000503020000020003" pitchFamily="2" charset="0"/>
              </a:rPr>
              <a:t>Jeremy-D-Harris/</a:t>
            </a:r>
            <a:r>
              <a:rPr lang="en-US" sz="2800" dirty="0" err="1">
                <a:latin typeface="Avenir Book" panose="02000503020000020003" pitchFamily="2" charset="0"/>
              </a:rPr>
              <a:t>coalitions_working</a:t>
            </a:r>
            <a:endParaRPr lang="en-US" sz="2800" dirty="0">
              <a:latin typeface="Avenir Book" panose="02000503020000020003" pitchFamily="2" charset="0"/>
            </a:endParaRPr>
          </a:p>
          <a:p>
            <a:pPr>
              <a:lnSpc>
                <a:spcPts val="3600"/>
              </a:lnSpc>
            </a:pPr>
            <a:endParaRPr lang="en-US" sz="2800" dirty="0">
              <a:latin typeface="Avenir Book" panose="02000503020000020003" pitchFamily="2" charset="0"/>
            </a:endParaRPr>
          </a:p>
        </p:txBody>
      </p:sp>
      <p:pic>
        <p:nvPicPr>
          <p:cNvPr id="68" name="Picture 67" descr="A qr code with a cat logo&#10;&#10;Description automatically generated with medium confidence">
            <a:extLst>
              <a:ext uri="{FF2B5EF4-FFF2-40B4-BE49-F238E27FC236}">
                <a16:creationId xmlns:a16="http://schemas.microsoft.com/office/drawing/2014/main" id="{EECB6682-1C2F-88F4-B085-4C3AF4E40827}"/>
              </a:ext>
            </a:extLst>
          </p:cNvPr>
          <p:cNvPicPr>
            <a:picLocks noChangeAspect="1"/>
          </p:cNvPicPr>
          <p:nvPr/>
        </p:nvPicPr>
        <p:blipFill>
          <a:blip r:embed="rId6"/>
          <a:stretch>
            <a:fillRect/>
          </a:stretch>
        </p:blipFill>
        <p:spPr>
          <a:xfrm>
            <a:off x="197351" y="4937169"/>
            <a:ext cx="1938528" cy="1938528"/>
          </a:xfrm>
          <a:prstGeom prst="rect">
            <a:avLst/>
          </a:prstGeom>
        </p:spPr>
      </p:pic>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7"/>
          <a:stretch>
            <a:fillRect/>
          </a:stretch>
        </p:blipFill>
        <p:spPr>
          <a:xfrm>
            <a:off x="24428380" y="54233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9139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pic>
        <p:nvPicPr>
          <p:cNvPr id="78" name="Picture 77">
            <a:extLst>
              <a:ext uri="{FF2B5EF4-FFF2-40B4-BE49-F238E27FC236}">
                <a16:creationId xmlns:a16="http://schemas.microsoft.com/office/drawing/2014/main" id="{7AF6A958-FACE-DAC6-176A-8B6906D83025}"/>
              </a:ext>
            </a:extLst>
          </p:cNvPr>
          <p:cNvPicPr>
            <a:picLocks noChangeAspect="1"/>
          </p:cNvPicPr>
          <p:nvPr/>
        </p:nvPicPr>
        <p:blipFill>
          <a:blip r:embed="rId8"/>
          <a:stretch>
            <a:fillRect/>
          </a:stretch>
        </p:blipFill>
        <p:spPr>
          <a:xfrm>
            <a:off x="710433" y="12006214"/>
            <a:ext cx="7772400" cy="6192878"/>
          </a:xfrm>
          <a:prstGeom prst="rect">
            <a:avLst/>
          </a:prstGeom>
        </p:spPr>
      </p:pic>
      <p:sp>
        <p:nvSpPr>
          <p:cNvPr id="77" name="TextBox 76">
            <a:extLst>
              <a:ext uri="{FF2B5EF4-FFF2-40B4-BE49-F238E27FC236}">
                <a16:creationId xmlns:a16="http://schemas.microsoft.com/office/drawing/2014/main" id="{3B7AA7B5-C07A-9230-F78B-55027F47A112}"/>
              </a:ext>
            </a:extLst>
          </p:cNvPr>
          <p:cNvSpPr txBox="1"/>
          <p:nvPr/>
        </p:nvSpPr>
        <p:spPr>
          <a:xfrm>
            <a:off x="22777555" y="54309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sp>
        <p:nvSpPr>
          <p:cNvPr id="79" name="TextBox 78">
            <a:extLst>
              <a:ext uri="{FF2B5EF4-FFF2-40B4-BE49-F238E27FC236}">
                <a16:creationId xmlns:a16="http://schemas.microsoft.com/office/drawing/2014/main" id="{DE7557DE-6FB2-DD14-B79D-F3330C4FD96B}"/>
              </a:ext>
            </a:extLst>
          </p:cNvPr>
          <p:cNvSpPr txBox="1"/>
          <p:nvPr/>
        </p:nvSpPr>
        <p:spPr>
          <a:xfrm>
            <a:off x="1332241" y="10962383"/>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9"/>
          <a:stretch>
            <a:fillRect/>
          </a:stretch>
        </p:blipFill>
        <p:spPr>
          <a:xfrm>
            <a:off x="8181810" y="12010888"/>
            <a:ext cx="7772400" cy="6185214"/>
          </a:xfrm>
          <a:prstGeom prst="rect">
            <a:avLst/>
          </a:prstGeom>
        </p:spPr>
      </p:pic>
      <p:sp>
        <p:nvSpPr>
          <p:cNvPr id="81" name="TextBox 80">
            <a:extLst>
              <a:ext uri="{FF2B5EF4-FFF2-40B4-BE49-F238E27FC236}">
                <a16:creationId xmlns:a16="http://schemas.microsoft.com/office/drawing/2014/main" id="{18121FF9-7416-6DC9-5A3F-72974D529137}"/>
              </a:ext>
            </a:extLst>
          </p:cNvPr>
          <p:cNvSpPr txBox="1"/>
          <p:nvPr/>
        </p:nvSpPr>
        <p:spPr>
          <a:xfrm>
            <a:off x="8647726" y="10962384"/>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5846862" y="29158090"/>
            <a:ext cx="12913045" cy="1754326"/>
          </a:xfrm>
          <a:prstGeom prst="rect">
            <a:avLst/>
          </a:prstGeom>
          <a:noFill/>
        </p:spPr>
        <p:txBody>
          <a:bodyPr wrap="square" rtlCol="0">
            <a:spAutoFit/>
          </a:bodyPr>
          <a:lstStyle/>
          <a:p>
            <a:r>
              <a:rPr lang="en-US" sz="3600" b="1" dirty="0">
                <a:latin typeface="Avenir Book" panose="02000503020000020003" pitchFamily="2" charset="0"/>
              </a:rPr>
              <a:t>Future Directions:</a:t>
            </a:r>
          </a:p>
          <a:p>
            <a:pPr marL="1200150" lvl="1" indent="-742950">
              <a:buFont typeface="+mj-lt"/>
              <a:buAutoNum type="arabicPeriod"/>
            </a:pPr>
            <a:r>
              <a:rPr lang="en-US" sz="3600" dirty="0">
                <a:latin typeface="Avenir Book" panose="02000503020000020003" pitchFamily="2" charset="0"/>
              </a:rPr>
              <a:t> Steady-state analysis for coexistence</a:t>
            </a:r>
          </a:p>
          <a:p>
            <a:pPr marL="1200150" lvl="1" indent="-742950">
              <a:buFont typeface="+mj-lt"/>
              <a:buAutoNum type="arabicPeriod"/>
            </a:pPr>
            <a:r>
              <a:rPr lang="en-US" sz="3600" dirty="0">
                <a:latin typeface="Avenir Book" panose="02000503020000020003" pitchFamily="2" charset="0"/>
              </a:rPr>
              <a:t> Phase separation and an emergence of a length scale</a:t>
            </a:r>
          </a:p>
        </p:txBody>
      </p:sp>
      <p:sp>
        <p:nvSpPr>
          <p:cNvPr id="101" name="TextBox 100">
            <a:extLst>
              <a:ext uri="{FF2B5EF4-FFF2-40B4-BE49-F238E27FC236}">
                <a16:creationId xmlns:a16="http://schemas.microsoft.com/office/drawing/2014/main" id="{10A98E2B-57D9-470D-FC9B-D97498084C45}"/>
              </a:ext>
            </a:extLst>
          </p:cNvPr>
          <p:cNvSpPr txBox="1"/>
          <p:nvPr/>
        </p:nvSpPr>
        <p:spPr>
          <a:xfrm>
            <a:off x="15703154" y="7970534"/>
            <a:ext cx="5557759" cy="6845400"/>
          </a:xfrm>
          <a:prstGeom prst="rect">
            <a:avLst/>
          </a:prstGeom>
          <a:noFill/>
        </p:spPr>
        <p:txBody>
          <a:bodyPr wrap="square" rtlCol="0">
            <a:spAutoFit/>
          </a:bodyPr>
          <a:lstStyle/>
          <a:p>
            <a:pPr lvl="1" algn="just">
              <a:lnSpc>
                <a:spcPts val="4800"/>
              </a:lnSpc>
            </a:pPr>
            <a:r>
              <a:rPr lang="en-US" sz="3600" b="1" dirty="0">
                <a:latin typeface="Avenir Book" panose="02000503020000020003" pitchFamily="2" charset="0"/>
              </a:rPr>
              <a:t>Figure 3. Steady-state trade off between growth and induction. (a) </a:t>
            </a:r>
            <a:r>
              <a:rPr lang="en-US" sz="3600" dirty="0">
                <a:latin typeface="Avenir Book" panose="02000503020000020003" pitchFamily="2" charset="0"/>
              </a:rPr>
              <a:t>For the steady-state lysogen population to remain constant, the growth rate must increase with increasing induction rate (black line). </a:t>
            </a:r>
            <a:r>
              <a:rPr lang="en-US" sz="3600" b="1" dirty="0">
                <a:latin typeface="Avenir Book" panose="02000503020000020003" pitchFamily="2" charset="0"/>
              </a:rPr>
              <a:t>(b)</a:t>
            </a:r>
            <a:r>
              <a:rPr lang="en-US" sz="3600" dirty="0">
                <a:latin typeface="Avenir Book" panose="02000503020000020003" pitchFamily="2" charset="0"/>
              </a:rPr>
              <a:t> The steady-</a:t>
            </a:r>
            <a:r>
              <a:rPr lang="en-US" sz="3600" dirty="0">
                <a:solidFill>
                  <a:schemeClr val="bg1"/>
                </a:solidFill>
                <a:latin typeface="Avenir Book" panose="02000503020000020003" pitchFamily="2" charset="0"/>
              </a:rPr>
              <a:t>state phage population</a:t>
            </a:r>
          </a:p>
        </p:txBody>
      </p:sp>
      <p:pic>
        <p:nvPicPr>
          <p:cNvPr id="147" name="Google Shape;310;p28">
            <a:extLst>
              <a:ext uri="{FF2B5EF4-FFF2-40B4-BE49-F238E27FC236}">
                <a16:creationId xmlns:a16="http://schemas.microsoft.com/office/drawing/2014/main" id="{214602AA-05DC-9EC9-C49E-5E83F34EFD11}"/>
              </a:ext>
            </a:extLst>
          </p:cNvPr>
          <p:cNvPicPr preferRelativeResize="0">
            <a:picLocks noChangeAspect="1"/>
          </p:cNvPicPr>
          <p:nvPr/>
        </p:nvPicPr>
        <p:blipFill rotWithShape="1">
          <a:blip r:embed="rId10">
            <a:alphaModFix/>
          </a:blip>
          <a:srcRect r="48348"/>
          <a:stretch/>
        </p:blipFill>
        <p:spPr>
          <a:xfrm>
            <a:off x="22461487" y="9618523"/>
            <a:ext cx="4363887" cy="3776457"/>
          </a:xfrm>
          <a:prstGeom prst="rect">
            <a:avLst/>
          </a:prstGeom>
          <a:noFill/>
          <a:ln>
            <a:noFill/>
          </a:ln>
        </p:spPr>
      </p:pic>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1"/>
          <a:stretch>
            <a:fillRect/>
          </a:stretch>
        </p:blipFill>
        <p:spPr>
          <a:xfrm>
            <a:off x="24019912" y="7983604"/>
            <a:ext cx="4363886" cy="1079569"/>
          </a:xfrm>
          <a:prstGeom prst="rect">
            <a:avLst/>
          </a:prstGeom>
          <a:ln w="38100">
            <a:solidFill>
              <a:schemeClr val="tx1"/>
            </a:solidFill>
          </a:ln>
        </p:spPr>
      </p:pic>
      <p:sp>
        <p:nvSpPr>
          <p:cNvPr id="155" name="Google Shape;320;p28">
            <a:extLst>
              <a:ext uri="{FF2B5EF4-FFF2-40B4-BE49-F238E27FC236}">
                <a16:creationId xmlns:a16="http://schemas.microsoft.com/office/drawing/2014/main" id="{34E2DCAB-ABB8-5FFA-0D86-38EC9B305898}"/>
              </a:ext>
            </a:extLst>
          </p:cNvPr>
          <p:cNvSpPr txBox="1"/>
          <p:nvPr/>
        </p:nvSpPr>
        <p:spPr>
          <a:xfrm>
            <a:off x="23236855" y="13411080"/>
            <a:ext cx="4983417"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latin typeface="Times New Roman" panose="02020603050405020304" pitchFamily="18" charset="0"/>
                <a:cs typeface="Times New Roman" panose="02020603050405020304" pitchFamily="18" charset="0"/>
              </a:rPr>
              <a:t>Lysogen Induction Rate,</a:t>
            </a:r>
            <a:endParaRPr sz="3000" b="1" dirty="0">
              <a:latin typeface="Times New Roman" panose="02020603050405020304" pitchFamily="18" charset="0"/>
              <a:cs typeface="Times New Roman" panose="02020603050405020304" pitchFamily="18" charset="0"/>
            </a:endParaRPr>
          </a:p>
        </p:txBody>
      </p:sp>
      <p:pic>
        <p:nvPicPr>
          <p:cNvPr id="156" name="Picture 155">
            <a:extLst>
              <a:ext uri="{FF2B5EF4-FFF2-40B4-BE49-F238E27FC236}">
                <a16:creationId xmlns:a16="http://schemas.microsoft.com/office/drawing/2014/main" id="{33628161-3F8E-1575-6342-5324795CDF0A}"/>
              </a:ext>
            </a:extLst>
          </p:cNvPr>
          <p:cNvPicPr>
            <a:picLocks noChangeAspect="1"/>
          </p:cNvPicPr>
          <p:nvPr/>
        </p:nvPicPr>
        <p:blipFill>
          <a:blip r:embed="rId12"/>
          <a:stretch>
            <a:fillRect/>
          </a:stretch>
        </p:blipFill>
        <p:spPr>
          <a:xfrm>
            <a:off x="27301597" y="13511221"/>
            <a:ext cx="2390293" cy="447671"/>
          </a:xfrm>
          <a:prstGeom prst="rect">
            <a:avLst/>
          </a:prstGeom>
        </p:spPr>
      </p:pic>
      <p:pic>
        <p:nvPicPr>
          <p:cNvPr id="150" name="Google Shape;310;p28">
            <a:extLst>
              <a:ext uri="{FF2B5EF4-FFF2-40B4-BE49-F238E27FC236}">
                <a16:creationId xmlns:a16="http://schemas.microsoft.com/office/drawing/2014/main" id="{B6F770F4-6934-CA21-647F-A4B56044DCB1}"/>
              </a:ext>
            </a:extLst>
          </p:cNvPr>
          <p:cNvPicPr preferRelativeResize="0">
            <a:picLocks noChangeAspect="1"/>
          </p:cNvPicPr>
          <p:nvPr/>
        </p:nvPicPr>
        <p:blipFill rotWithShape="1">
          <a:blip r:embed="rId10">
            <a:alphaModFix/>
          </a:blip>
          <a:srcRect l="51652"/>
          <a:stretch/>
        </p:blipFill>
        <p:spPr>
          <a:xfrm>
            <a:off x="26616958" y="9531882"/>
            <a:ext cx="4084704" cy="3776457"/>
          </a:xfrm>
          <a:prstGeom prst="rect">
            <a:avLst/>
          </a:prstGeom>
          <a:noFill/>
          <a:ln>
            <a:noFill/>
          </a:ln>
        </p:spPr>
      </p:pic>
      <p:grpSp>
        <p:nvGrpSpPr>
          <p:cNvPr id="151" name="Group 150">
            <a:extLst>
              <a:ext uri="{FF2B5EF4-FFF2-40B4-BE49-F238E27FC236}">
                <a16:creationId xmlns:a16="http://schemas.microsoft.com/office/drawing/2014/main" id="{B24D1ED9-80F5-C5BE-CEE2-EF9D4A83B3E5}"/>
              </a:ext>
            </a:extLst>
          </p:cNvPr>
          <p:cNvGrpSpPr/>
          <p:nvPr/>
        </p:nvGrpSpPr>
        <p:grpSpPr>
          <a:xfrm>
            <a:off x="21353253" y="9043020"/>
            <a:ext cx="922165" cy="4806646"/>
            <a:chOff x="21738148" y="9524088"/>
            <a:chExt cx="922165" cy="4806646"/>
          </a:xfrm>
        </p:grpSpPr>
        <p:sp>
          <p:nvSpPr>
            <p:cNvPr id="153" name="Google Shape;317;p28">
              <a:extLst>
                <a:ext uri="{FF2B5EF4-FFF2-40B4-BE49-F238E27FC236}">
                  <a16:creationId xmlns:a16="http://schemas.microsoft.com/office/drawing/2014/main" id="{5AAB4A38-B7EA-3C95-BB79-11000C6F8F21}"/>
                </a:ext>
              </a:extLst>
            </p:cNvPr>
            <p:cNvSpPr txBox="1"/>
            <p:nvPr/>
          </p:nvSpPr>
          <p:spPr>
            <a:xfrm rot="16200000">
              <a:off x="19793652" y="11604261"/>
              <a:ext cx="4806646"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latin typeface="Times New Roman" panose="02020603050405020304" pitchFamily="18" charset="0"/>
                  <a:cs typeface="Times New Roman" panose="02020603050405020304" pitchFamily="18" charset="0"/>
                </a:rPr>
                <a:t>Lysogen Growth Rate,</a:t>
              </a:r>
              <a:endParaRPr sz="3000" b="1" dirty="0">
                <a:latin typeface="Times New Roman" panose="02020603050405020304" pitchFamily="18" charset="0"/>
                <a:cs typeface="Times New Roman" panose="02020603050405020304" pitchFamily="18" charset="0"/>
              </a:endParaRPr>
            </a:p>
          </p:txBody>
        </p:sp>
        <p:pic>
          <p:nvPicPr>
            <p:cNvPr id="154" name="Picture 153">
              <a:extLst>
                <a:ext uri="{FF2B5EF4-FFF2-40B4-BE49-F238E27FC236}">
                  <a16:creationId xmlns:a16="http://schemas.microsoft.com/office/drawing/2014/main" id="{E739F2AB-0F57-DBBD-FE5F-4264A6EC7A0E}"/>
                </a:ext>
              </a:extLst>
            </p:cNvPr>
            <p:cNvPicPr>
              <a:picLocks noChangeAspect="1"/>
            </p:cNvPicPr>
            <p:nvPr/>
          </p:nvPicPr>
          <p:blipFill>
            <a:blip r:embed="rId13"/>
            <a:stretch>
              <a:fillRect/>
            </a:stretch>
          </p:blipFill>
          <p:spPr>
            <a:xfrm>
              <a:off x="21738148" y="9878972"/>
              <a:ext cx="922165" cy="573073"/>
            </a:xfrm>
            <a:prstGeom prst="rect">
              <a:avLst/>
            </a:prstGeom>
            <a:ln w="38100">
              <a:noFill/>
            </a:ln>
          </p:spPr>
        </p:pic>
      </p:grpSp>
      <p:sp>
        <p:nvSpPr>
          <p:cNvPr id="152" name="TextBox 151">
            <a:extLst>
              <a:ext uri="{FF2B5EF4-FFF2-40B4-BE49-F238E27FC236}">
                <a16:creationId xmlns:a16="http://schemas.microsoft.com/office/drawing/2014/main" id="{309C71DB-CDD3-5A49-A19F-92FBA34FCEC3}"/>
              </a:ext>
            </a:extLst>
          </p:cNvPr>
          <p:cNvSpPr txBox="1"/>
          <p:nvPr/>
        </p:nvSpPr>
        <p:spPr>
          <a:xfrm>
            <a:off x="22270907" y="9164614"/>
            <a:ext cx="8519359"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 Lysogen Population	 (b) Phage Population</a:t>
            </a:r>
          </a:p>
        </p:txBody>
      </p:sp>
      <p:sp>
        <p:nvSpPr>
          <p:cNvPr id="159" name="TextBox 158">
            <a:extLst>
              <a:ext uri="{FF2B5EF4-FFF2-40B4-BE49-F238E27FC236}">
                <a16:creationId xmlns:a16="http://schemas.microsoft.com/office/drawing/2014/main" id="{47DBDA1E-A055-AAA0-BCE9-C1AFD91C1CD6}"/>
              </a:ext>
            </a:extLst>
          </p:cNvPr>
          <p:cNvSpPr txBox="1"/>
          <p:nvPr/>
        </p:nvSpPr>
        <p:spPr>
          <a:xfrm>
            <a:off x="16124174" y="14059399"/>
            <a:ext cx="14666092" cy="1754326"/>
          </a:xfrm>
          <a:prstGeom prst="rect">
            <a:avLst/>
          </a:prstGeom>
          <a:noFill/>
        </p:spPr>
        <p:txBody>
          <a:bodyPr wrap="square" rtlCol="0">
            <a:spAutoFit/>
          </a:bodyPr>
          <a:lstStyle/>
          <a:p>
            <a:pPr algn="just"/>
            <a:r>
              <a:rPr lang="en-US" sz="3600" dirty="0">
                <a:latin typeface="Avenir Book" panose="02000503020000020003" pitchFamily="2" charset="0"/>
              </a:rPr>
              <a:t>state phage population </a:t>
            </a:r>
            <a:r>
              <a:rPr kumimoji="0" lang="en-US" sz="3600" b="0" i="0" u="none" strike="noStrike" kern="1200" cap="none" spc="0" normalizeH="0" baseline="0" noProof="0" dirty="0">
                <a:ln>
                  <a:noFill/>
                </a:ln>
                <a:solidFill>
                  <a:prstClr val="black"/>
                </a:solidFill>
                <a:effectLst/>
                <a:uLnTx/>
                <a:uFillTx/>
                <a:latin typeface="Avenir Book" panose="02000503020000020003" pitchFamily="2" charset="0"/>
                <a:ea typeface="+mn-ea"/>
                <a:cs typeface="+mn-cs"/>
              </a:rPr>
              <a:t>increases with increasing induction. We perform invasion analysis from this growth-induction trade off to show the role of free phage given a fixed lysogen population density.</a:t>
            </a:r>
            <a:endParaRPr lang="en-US" dirty="0"/>
          </a:p>
        </p:txBody>
      </p:sp>
      <p:pic>
        <p:nvPicPr>
          <p:cNvPr id="161" name="Google Shape;566;p36">
            <a:extLst>
              <a:ext uri="{FF2B5EF4-FFF2-40B4-BE49-F238E27FC236}">
                <a16:creationId xmlns:a16="http://schemas.microsoft.com/office/drawing/2014/main" id="{5A0ABFF1-2B5A-C4F2-C96E-E1B0D1A1A4AC}"/>
              </a:ext>
            </a:extLst>
          </p:cNvPr>
          <p:cNvPicPr preferRelativeResize="0">
            <a:picLocks noChangeAspect="1"/>
          </p:cNvPicPr>
          <p:nvPr/>
        </p:nvPicPr>
        <p:blipFill>
          <a:blip r:embed="rId14">
            <a:alphaModFix/>
          </a:blip>
          <a:stretch>
            <a:fillRect/>
          </a:stretch>
        </p:blipFill>
        <p:spPr>
          <a:xfrm>
            <a:off x="18294281" y="16021020"/>
            <a:ext cx="3420920" cy="2662195"/>
          </a:xfrm>
          <a:prstGeom prst="rect">
            <a:avLst/>
          </a:prstGeom>
          <a:noFill/>
          <a:ln>
            <a:noFill/>
          </a:ln>
        </p:spPr>
      </p:pic>
      <p:sp>
        <p:nvSpPr>
          <p:cNvPr id="162" name="Google Shape;587;p36">
            <a:extLst>
              <a:ext uri="{FF2B5EF4-FFF2-40B4-BE49-F238E27FC236}">
                <a16:creationId xmlns:a16="http://schemas.microsoft.com/office/drawing/2014/main" id="{4318EE1A-EA44-ECAD-6A42-551F22659B30}"/>
              </a:ext>
            </a:extLst>
          </p:cNvPr>
          <p:cNvSpPr txBox="1"/>
          <p:nvPr/>
        </p:nvSpPr>
        <p:spPr>
          <a:xfrm>
            <a:off x="20081045" y="17418142"/>
            <a:ext cx="1264079"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Only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Invades</a:t>
            </a:r>
            <a:endParaRPr sz="2000" b="1" dirty="0">
              <a:solidFill>
                <a:schemeClr val="dk1"/>
              </a:solidFill>
              <a:latin typeface="Times New Roman" panose="02020603050405020304" pitchFamily="18" charset="0"/>
              <a:cs typeface="Times New Roman" panose="02020603050405020304" pitchFamily="18" charset="0"/>
            </a:endParaRPr>
          </a:p>
        </p:txBody>
      </p:sp>
      <p:sp>
        <p:nvSpPr>
          <p:cNvPr id="164" name="Google Shape;589;p36">
            <a:extLst>
              <a:ext uri="{FF2B5EF4-FFF2-40B4-BE49-F238E27FC236}">
                <a16:creationId xmlns:a16="http://schemas.microsoft.com/office/drawing/2014/main" id="{799B988F-1A8B-BFD4-E0DC-58F3B5FDC47F}"/>
              </a:ext>
            </a:extLst>
          </p:cNvPr>
          <p:cNvSpPr txBox="1"/>
          <p:nvPr/>
        </p:nvSpPr>
        <p:spPr>
          <a:xfrm>
            <a:off x="18903488" y="16210666"/>
            <a:ext cx="1455661"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Both </a:t>
            </a:r>
            <a:r>
              <a:rPr lang="en" sz="2000" b="1" i="1" dirty="0">
                <a:solidFill>
                  <a:schemeClr val="bg1"/>
                </a:solidFill>
                <a:latin typeface="Times New Roman" panose="02020603050405020304" pitchFamily="18" charset="0"/>
                <a:cs typeface="Times New Roman" panose="02020603050405020304" pitchFamily="18" charset="0"/>
              </a:rPr>
              <a:t>L</a:t>
            </a:r>
            <a:r>
              <a:rPr lang="en" sz="2000" b="1" i="1" baseline="-25000" dirty="0">
                <a:solidFill>
                  <a:schemeClr val="bg1"/>
                </a:solidFill>
                <a:latin typeface="Times New Roman" panose="02020603050405020304" pitchFamily="18" charset="0"/>
                <a:cs typeface="Times New Roman" panose="02020603050405020304" pitchFamily="18" charset="0"/>
              </a:rPr>
              <a:t>B,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a:t>
            </a:r>
            <a:endParaRPr sz="2000" b="1" dirty="0">
              <a:solidFill>
                <a:schemeClr val="dk1"/>
              </a:solidFill>
              <a:latin typeface="Times New Roman" panose="02020603050405020304" pitchFamily="18" charset="0"/>
              <a:cs typeface="Times New Roman" panose="02020603050405020304" pitchFamily="18" charset="0"/>
            </a:endParaRPr>
          </a:p>
        </p:txBody>
      </p:sp>
      <p:cxnSp>
        <p:nvCxnSpPr>
          <p:cNvPr id="166" name="Google Shape;596;p36">
            <a:extLst>
              <a:ext uri="{FF2B5EF4-FFF2-40B4-BE49-F238E27FC236}">
                <a16:creationId xmlns:a16="http://schemas.microsoft.com/office/drawing/2014/main" id="{55AD82D1-E01D-B77A-FA73-6235F5AA9219}"/>
              </a:ext>
            </a:extLst>
          </p:cNvPr>
          <p:cNvCxnSpPr>
            <a:cxnSpLocks/>
            <a:endCxn id="168" idx="4"/>
          </p:cNvCxnSpPr>
          <p:nvPr/>
        </p:nvCxnSpPr>
        <p:spPr>
          <a:xfrm flipH="1" flipV="1">
            <a:off x="18703691" y="17219641"/>
            <a:ext cx="1893401" cy="16613"/>
          </a:xfrm>
          <a:prstGeom prst="straightConnector1">
            <a:avLst/>
          </a:prstGeom>
          <a:noFill/>
          <a:ln w="25400" cap="flat" cmpd="sng">
            <a:solidFill>
              <a:srgbClr val="666666"/>
            </a:solidFill>
            <a:prstDash val="solid"/>
            <a:round/>
            <a:headEnd type="none" w="med" len="med"/>
            <a:tailEnd type="triangle" w="med" len="med"/>
          </a:ln>
        </p:spPr>
      </p:cxnSp>
      <p:sp>
        <p:nvSpPr>
          <p:cNvPr id="167" name="Google Shape;597;p36">
            <a:extLst>
              <a:ext uri="{FF2B5EF4-FFF2-40B4-BE49-F238E27FC236}">
                <a16:creationId xmlns:a16="http://schemas.microsoft.com/office/drawing/2014/main" id="{3CEB2E9C-08B4-5444-8DB8-EAB87AF0BBD3}"/>
              </a:ext>
            </a:extLst>
          </p:cNvPr>
          <p:cNvSpPr>
            <a:spLocks noChangeAspect="1"/>
          </p:cNvSpPr>
          <p:nvPr/>
        </p:nvSpPr>
        <p:spPr>
          <a:xfrm rot="16200000">
            <a:off x="20575877" y="17181398"/>
            <a:ext cx="109728" cy="109728"/>
          </a:xfrm>
          <a:prstGeom prst="ellipse">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98;p36">
            <a:extLst>
              <a:ext uri="{FF2B5EF4-FFF2-40B4-BE49-F238E27FC236}">
                <a16:creationId xmlns:a16="http://schemas.microsoft.com/office/drawing/2014/main" id="{7357ED24-50E4-4F5A-33BF-E0B38F0E0226}"/>
              </a:ext>
            </a:extLst>
          </p:cNvPr>
          <p:cNvSpPr>
            <a:spLocks noChangeAspect="1"/>
          </p:cNvSpPr>
          <p:nvPr/>
        </p:nvSpPr>
        <p:spPr>
          <a:xfrm rot="16200000">
            <a:off x="18593963" y="17164777"/>
            <a:ext cx="109728" cy="109728"/>
          </a:xfrm>
          <a:prstGeom prst="ellipse">
            <a:avLst/>
          </a:prstGeom>
          <a:solidFill>
            <a:srgbClr val="4D8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523;p35">
            <a:extLst>
              <a:ext uri="{FF2B5EF4-FFF2-40B4-BE49-F238E27FC236}">
                <a16:creationId xmlns:a16="http://schemas.microsoft.com/office/drawing/2014/main" id="{562D09A5-0DC2-47A4-7F18-4131D66EBF3F}"/>
              </a:ext>
            </a:extLst>
          </p:cNvPr>
          <p:cNvPicPr preferRelativeResize="0">
            <a:picLocks noChangeAspect="1"/>
          </p:cNvPicPr>
          <p:nvPr/>
        </p:nvPicPr>
        <p:blipFill rotWithShape="1">
          <a:blip r:embed="rId15">
            <a:alphaModFix/>
          </a:blip>
          <a:srcRect l="6635" b="6889"/>
          <a:stretch/>
        </p:blipFill>
        <p:spPr>
          <a:xfrm>
            <a:off x="22524702" y="16040321"/>
            <a:ext cx="3573496" cy="2679513"/>
          </a:xfrm>
          <a:prstGeom prst="rect">
            <a:avLst/>
          </a:prstGeom>
          <a:noFill/>
          <a:ln>
            <a:noFill/>
          </a:ln>
        </p:spPr>
      </p:pic>
      <p:pic>
        <p:nvPicPr>
          <p:cNvPr id="172" name="Google Shape;536;p35">
            <a:extLst>
              <a:ext uri="{FF2B5EF4-FFF2-40B4-BE49-F238E27FC236}">
                <a16:creationId xmlns:a16="http://schemas.microsoft.com/office/drawing/2014/main" id="{19845572-2D59-7916-5DC9-8604341E0290}"/>
              </a:ext>
            </a:extLst>
          </p:cNvPr>
          <p:cNvPicPr preferRelativeResize="0">
            <a:picLocks noChangeAspect="1"/>
          </p:cNvPicPr>
          <p:nvPr/>
        </p:nvPicPr>
        <p:blipFill rotWithShape="1">
          <a:blip r:embed="rId16">
            <a:alphaModFix/>
          </a:blip>
          <a:srcRect l="5482" b="6695"/>
          <a:stretch/>
        </p:blipFill>
        <p:spPr>
          <a:xfrm>
            <a:off x="26208481" y="16034743"/>
            <a:ext cx="3617565" cy="2685091"/>
          </a:xfrm>
          <a:prstGeom prst="rect">
            <a:avLst/>
          </a:prstGeom>
          <a:noFill/>
          <a:ln>
            <a:noFill/>
          </a:ln>
        </p:spPr>
      </p:pic>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7">
            <a:alphaModFix/>
          </a:blip>
          <a:stretch>
            <a:fillRect/>
          </a:stretch>
        </p:blipFill>
        <p:spPr>
          <a:xfrm>
            <a:off x="23230548" y="16860457"/>
            <a:ext cx="233524" cy="182880"/>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18">
            <a:alphaModFix/>
          </a:blip>
          <a:stretch>
            <a:fillRect/>
          </a:stretch>
        </p:blipFill>
        <p:spPr>
          <a:xfrm>
            <a:off x="23217887" y="16349025"/>
            <a:ext cx="258846" cy="182880"/>
          </a:xfrm>
          <a:prstGeom prst="rect">
            <a:avLst/>
          </a:prstGeom>
          <a:noFill/>
          <a:ln>
            <a:noFill/>
          </a:ln>
        </p:spPr>
      </p:pic>
      <p:pic>
        <p:nvPicPr>
          <p:cNvPr id="175" name="Google Shape;539;p35">
            <a:extLst>
              <a:ext uri="{FF2B5EF4-FFF2-40B4-BE49-F238E27FC236}">
                <a16:creationId xmlns:a16="http://schemas.microsoft.com/office/drawing/2014/main" id="{768DD41D-183E-46CD-8ED3-CE55E2FF8517}"/>
              </a:ext>
            </a:extLst>
          </p:cNvPr>
          <p:cNvPicPr preferRelativeResize="0"/>
          <p:nvPr/>
        </p:nvPicPr>
        <p:blipFill>
          <a:blip r:embed="rId17">
            <a:alphaModFix/>
          </a:blip>
          <a:stretch>
            <a:fillRect/>
          </a:stretch>
        </p:blipFill>
        <p:spPr>
          <a:xfrm>
            <a:off x="26901319" y="16895722"/>
            <a:ext cx="233524" cy="182880"/>
          </a:xfrm>
          <a:prstGeom prst="rect">
            <a:avLst/>
          </a:prstGeom>
          <a:noFill/>
          <a:ln>
            <a:noFill/>
          </a:ln>
        </p:spPr>
      </p:pic>
      <p:pic>
        <p:nvPicPr>
          <p:cNvPr id="176" name="Google Shape;540;p35">
            <a:extLst>
              <a:ext uri="{FF2B5EF4-FFF2-40B4-BE49-F238E27FC236}">
                <a16:creationId xmlns:a16="http://schemas.microsoft.com/office/drawing/2014/main" id="{A7E264D6-3A1D-4EE4-1696-629E3D9F6AC4}"/>
              </a:ext>
            </a:extLst>
          </p:cNvPr>
          <p:cNvPicPr preferRelativeResize="0"/>
          <p:nvPr/>
        </p:nvPicPr>
        <p:blipFill>
          <a:blip r:embed="rId18">
            <a:alphaModFix/>
          </a:blip>
          <a:stretch>
            <a:fillRect/>
          </a:stretch>
        </p:blipFill>
        <p:spPr>
          <a:xfrm>
            <a:off x="26888657" y="16330683"/>
            <a:ext cx="258846" cy="182880"/>
          </a:xfrm>
          <a:prstGeom prst="rect">
            <a:avLst/>
          </a:prstGeom>
          <a:noFill/>
          <a:ln>
            <a:noFill/>
          </a:ln>
        </p:spPr>
      </p:pic>
      <p:pic>
        <p:nvPicPr>
          <p:cNvPr id="177" name="Google Shape;541;p35">
            <a:extLst>
              <a:ext uri="{FF2B5EF4-FFF2-40B4-BE49-F238E27FC236}">
                <a16:creationId xmlns:a16="http://schemas.microsoft.com/office/drawing/2014/main" id="{219F3905-FC06-8005-6C23-8594F2BBE5C9}"/>
              </a:ext>
            </a:extLst>
          </p:cNvPr>
          <p:cNvPicPr preferRelativeResize="0"/>
          <p:nvPr/>
        </p:nvPicPr>
        <p:blipFill>
          <a:blip r:embed="rId19">
            <a:alphaModFix/>
          </a:blip>
          <a:stretch>
            <a:fillRect/>
          </a:stretch>
        </p:blipFill>
        <p:spPr>
          <a:xfrm>
            <a:off x="26901319" y="17439264"/>
            <a:ext cx="239151" cy="182880"/>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19">
            <a:alphaModFix/>
          </a:blip>
          <a:stretch>
            <a:fillRect/>
          </a:stretch>
        </p:blipFill>
        <p:spPr>
          <a:xfrm>
            <a:off x="23237582" y="17359745"/>
            <a:ext cx="239151" cy="182880"/>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0">
            <a:alphaModFix/>
          </a:blip>
          <a:stretch>
            <a:fillRect/>
          </a:stretch>
        </p:blipFill>
        <p:spPr>
          <a:xfrm>
            <a:off x="28017264" y="17701209"/>
            <a:ext cx="264473" cy="182880"/>
          </a:xfrm>
          <a:prstGeom prst="rect">
            <a:avLst/>
          </a:prstGeom>
          <a:noFill/>
          <a:ln>
            <a:noFill/>
          </a:ln>
        </p:spPr>
      </p:pic>
      <p:pic>
        <p:nvPicPr>
          <p:cNvPr id="183" name="Google Shape;531;p35">
            <a:extLst>
              <a:ext uri="{FF2B5EF4-FFF2-40B4-BE49-F238E27FC236}">
                <a16:creationId xmlns:a16="http://schemas.microsoft.com/office/drawing/2014/main" id="{48435EE2-373A-4886-A90C-F44CCE918631}"/>
              </a:ext>
            </a:extLst>
          </p:cNvPr>
          <p:cNvPicPr preferRelativeResize="0">
            <a:picLocks noChangeAspect="1"/>
          </p:cNvPicPr>
          <p:nvPr/>
        </p:nvPicPr>
        <p:blipFill>
          <a:blip r:embed="rId21">
            <a:alphaModFix/>
          </a:blip>
          <a:stretch>
            <a:fillRect/>
          </a:stretch>
        </p:blipFill>
        <p:spPr>
          <a:xfrm>
            <a:off x="19603131" y="16368420"/>
            <a:ext cx="639975" cy="201168"/>
          </a:xfrm>
          <a:prstGeom prst="rect">
            <a:avLst/>
          </a:prstGeom>
          <a:noFill/>
          <a:ln>
            <a:noFill/>
          </a:ln>
        </p:spPr>
      </p:pic>
      <p:pic>
        <p:nvPicPr>
          <p:cNvPr id="185" name="Google Shape;543;p35">
            <a:extLst>
              <a:ext uri="{FF2B5EF4-FFF2-40B4-BE49-F238E27FC236}">
                <a16:creationId xmlns:a16="http://schemas.microsoft.com/office/drawing/2014/main" id="{236FB07F-10F7-5101-3E29-5A7CEADD5F79}"/>
              </a:ext>
            </a:extLst>
          </p:cNvPr>
          <p:cNvPicPr preferRelativeResize="0">
            <a:picLocks noChangeAspect="1"/>
          </p:cNvPicPr>
          <p:nvPr/>
        </p:nvPicPr>
        <p:blipFill>
          <a:blip r:embed="rId19">
            <a:alphaModFix/>
          </a:blip>
          <a:stretch>
            <a:fillRect/>
          </a:stretch>
        </p:blipFill>
        <p:spPr>
          <a:xfrm>
            <a:off x="20848013" y="17566696"/>
            <a:ext cx="286982" cy="219456"/>
          </a:xfrm>
          <a:prstGeom prst="rect">
            <a:avLst/>
          </a:prstGeom>
          <a:noFill/>
          <a:ln>
            <a:noFill/>
          </a:ln>
        </p:spPr>
      </p:pic>
      <p:pic>
        <p:nvPicPr>
          <p:cNvPr id="187" name="Google Shape;681;p39">
            <a:extLst>
              <a:ext uri="{FF2B5EF4-FFF2-40B4-BE49-F238E27FC236}">
                <a16:creationId xmlns:a16="http://schemas.microsoft.com/office/drawing/2014/main" id="{86125CEB-070A-A974-12F2-D4304CA1132D}"/>
              </a:ext>
            </a:extLst>
          </p:cNvPr>
          <p:cNvPicPr preferRelativeResize="0">
            <a:picLocks/>
          </p:cNvPicPr>
          <p:nvPr/>
        </p:nvPicPr>
        <p:blipFill rotWithShape="1">
          <a:blip r:embed="rId22">
            <a:alphaModFix/>
          </a:blip>
          <a:srcRect t="52954"/>
          <a:stretch/>
        </p:blipFill>
        <p:spPr>
          <a:xfrm>
            <a:off x="18164681" y="19156720"/>
            <a:ext cx="3727131" cy="2827559"/>
          </a:xfrm>
          <a:prstGeom prst="rect">
            <a:avLst/>
          </a:prstGeom>
          <a:noFill/>
          <a:ln>
            <a:noFill/>
          </a:ln>
        </p:spPr>
      </p:pic>
      <p:cxnSp>
        <p:nvCxnSpPr>
          <p:cNvPr id="190" name="Google Shape;626;p37">
            <a:extLst>
              <a:ext uri="{FF2B5EF4-FFF2-40B4-BE49-F238E27FC236}">
                <a16:creationId xmlns:a16="http://schemas.microsoft.com/office/drawing/2014/main" id="{1F1B1075-E344-B05F-FE82-8AF1D77C1C2C}"/>
              </a:ext>
            </a:extLst>
          </p:cNvPr>
          <p:cNvCxnSpPr>
            <a:cxnSpLocks/>
          </p:cNvCxnSpPr>
          <p:nvPr/>
        </p:nvCxnSpPr>
        <p:spPr>
          <a:xfrm>
            <a:off x="18701801" y="19251104"/>
            <a:ext cx="1890" cy="2089378"/>
          </a:xfrm>
          <a:prstGeom prst="straightConnector1">
            <a:avLst/>
          </a:prstGeom>
          <a:noFill/>
          <a:ln w="38100" cap="flat" cmpd="sng">
            <a:solidFill>
              <a:schemeClr val="tx1"/>
            </a:solidFill>
            <a:prstDash val="dash"/>
            <a:round/>
            <a:headEnd type="none" w="med" len="med"/>
            <a:tailEnd type="none" w="med" len="med"/>
          </a:ln>
        </p:spPr>
      </p:cxnSp>
      <p:cxnSp>
        <p:nvCxnSpPr>
          <p:cNvPr id="193" name="Google Shape;626;p37">
            <a:extLst>
              <a:ext uri="{FF2B5EF4-FFF2-40B4-BE49-F238E27FC236}">
                <a16:creationId xmlns:a16="http://schemas.microsoft.com/office/drawing/2014/main" id="{B7357748-7E53-884F-241C-430605EDA9EA}"/>
              </a:ext>
            </a:extLst>
          </p:cNvPr>
          <p:cNvCxnSpPr>
            <a:cxnSpLocks/>
          </p:cNvCxnSpPr>
          <p:nvPr/>
        </p:nvCxnSpPr>
        <p:spPr>
          <a:xfrm>
            <a:off x="19274825" y="19264472"/>
            <a:ext cx="0" cy="2076010"/>
          </a:xfrm>
          <a:prstGeom prst="straightConnector1">
            <a:avLst/>
          </a:prstGeom>
          <a:noFill/>
          <a:ln w="38100" cap="flat" cmpd="sng">
            <a:solidFill>
              <a:schemeClr val="tx1"/>
            </a:solidFill>
            <a:prstDash val="dash"/>
            <a:round/>
            <a:headEnd type="none" w="med" len="med"/>
            <a:tailEnd type="none" w="med" len="med"/>
          </a:ln>
        </p:spPr>
      </p:cxnSp>
      <p:cxnSp>
        <p:nvCxnSpPr>
          <p:cNvPr id="194" name="Google Shape;626;p37">
            <a:extLst>
              <a:ext uri="{FF2B5EF4-FFF2-40B4-BE49-F238E27FC236}">
                <a16:creationId xmlns:a16="http://schemas.microsoft.com/office/drawing/2014/main" id="{5B0770B5-4727-6383-8ABD-1FDE6FAAB069}"/>
              </a:ext>
            </a:extLst>
          </p:cNvPr>
          <p:cNvCxnSpPr>
            <a:cxnSpLocks/>
          </p:cNvCxnSpPr>
          <p:nvPr/>
        </p:nvCxnSpPr>
        <p:spPr>
          <a:xfrm>
            <a:off x="19811811" y="19264472"/>
            <a:ext cx="0" cy="2076010"/>
          </a:xfrm>
          <a:prstGeom prst="straightConnector1">
            <a:avLst/>
          </a:prstGeom>
          <a:noFill/>
          <a:ln w="38100" cap="flat" cmpd="sng">
            <a:solidFill>
              <a:schemeClr val="tx1"/>
            </a:solidFill>
            <a:prstDash val="dash"/>
            <a:round/>
            <a:headEnd type="none" w="med" len="med"/>
            <a:tailEnd type="none" w="med" len="med"/>
          </a:ln>
        </p:spPr>
      </p:cxnSp>
      <p:grpSp>
        <p:nvGrpSpPr>
          <p:cNvPr id="199" name="Group 198">
            <a:extLst>
              <a:ext uri="{FF2B5EF4-FFF2-40B4-BE49-F238E27FC236}">
                <a16:creationId xmlns:a16="http://schemas.microsoft.com/office/drawing/2014/main" id="{9DA94BF4-B40D-82A0-0FF5-966542A8D202}"/>
              </a:ext>
            </a:extLst>
          </p:cNvPr>
          <p:cNvGrpSpPr/>
          <p:nvPr/>
        </p:nvGrpSpPr>
        <p:grpSpPr>
          <a:xfrm rot="5400000">
            <a:off x="20632584" y="16307707"/>
            <a:ext cx="430857" cy="4983417"/>
            <a:chOff x="17446153" y="14887323"/>
            <a:chExt cx="430857" cy="4983417"/>
          </a:xfrm>
        </p:grpSpPr>
        <p:sp>
          <p:nvSpPr>
            <p:cNvPr id="196" name="Google Shape;320;p28">
              <a:extLst>
                <a:ext uri="{FF2B5EF4-FFF2-40B4-BE49-F238E27FC236}">
                  <a16:creationId xmlns:a16="http://schemas.microsoft.com/office/drawing/2014/main" id="{135B49CA-B272-6CE9-C94B-3F145BB8A876}"/>
                </a:ext>
              </a:extLst>
            </p:cNvPr>
            <p:cNvSpPr txBox="1"/>
            <p:nvPr/>
          </p:nvSpPr>
          <p:spPr>
            <a:xfrm rot="16200000">
              <a:off x="15169873" y="17163603"/>
              <a:ext cx="4983417"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Times New Roman" panose="02020603050405020304" pitchFamily="18" charset="0"/>
                  <a:cs typeface="Times New Roman" panose="02020603050405020304" pitchFamily="18" charset="0"/>
                </a:rPr>
                <a:t>Lysogen Induction Rate,</a:t>
              </a:r>
              <a:endParaRPr sz="1600" b="1" dirty="0">
                <a:latin typeface="Times New Roman" panose="02020603050405020304" pitchFamily="18" charset="0"/>
                <a:cs typeface="Times New Roman" panose="02020603050405020304" pitchFamily="18" charset="0"/>
              </a:endParaRPr>
            </a:p>
          </p:txBody>
        </p:sp>
        <p:pic>
          <p:nvPicPr>
            <p:cNvPr id="197" name="Picture 196">
              <a:extLst>
                <a:ext uri="{FF2B5EF4-FFF2-40B4-BE49-F238E27FC236}">
                  <a16:creationId xmlns:a16="http://schemas.microsoft.com/office/drawing/2014/main" id="{250D7C8C-03CC-5DF1-0EE6-4A85AEE73E29}"/>
                </a:ext>
              </a:extLst>
            </p:cNvPr>
            <p:cNvPicPr>
              <a:picLocks noChangeAspect="1"/>
            </p:cNvPicPr>
            <p:nvPr/>
          </p:nvPicPr>
          <p:blipFill>
            <a:blip r:embed="rId12"/>
            <a:stretch>
              <a:fillRect/>
            </a:stretch>
          </p:blipFill>
          <p:spPr>
            <a:xfrm rot="16200000">
              <a:off x="16996752" y="16688489"/>
              <a:ext cx="1413301" cy="279363"/>
            </a:xfrm>
            <a:prstGeom prst="rect">
              <a:avLst/>
            </a:prstGeom>
          </p:spPr>
        </p:pic>
      </p:grpSp>
      <p:sp>
        <p:nvSpPr>
          <p:cNvPr id="208" name="Google Shape;320;p28">
            <a:extLst>
              <a:ext uri="{FF2B5EF4-FFF2-40B4-BE49-F238E27FC236}">
                <a16:creationId xmlns:a16="http://schemas.microsoft.com/office/drawing/2014/main" id="{C018FA17-7574-BC0D-C28B-F3C784558CB5}"/>
              </a:ext>
            </a:extLst>
          </p:cNvPr>
          <p:cNvSpPr txBox="1"/>
          <p:nvPr/>
        </p:nvSpPr>
        <p:spPr>
          <a:xfrm>
            <a:off x="18388943" y="21427757"/>
            <a:ext cx="4983417"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Times New Roman" panose="02020603050405020304" pitchFamily="18" charset="0"/>
                <a:cs typeface="Times New Roman" panose="02020603050405020304" pitchFamily="18" charset="0"/>
              </a:rPr>
              <a:t>Lag Time Introduction of Lysogen, </a:t>
            </a:r>
            <a:r>
              <a:rPr lang="en" sz="1600" b="1" dirty="0" err="1">
                <a:latin typeface="Times New Roman" panose="02020603050405020304" pitchFamily="18" charset="0"/>
                <a:cs typeface="Times New Roman" panose="02020603050405020304" pitchFamily="18" charset="0"/>
              </a:rPr>
              <a:t>hr</a:t>
            </a:r>
            <a:endParaRPr sz="1600" b="1" dirty="0">
              <a:latin typeface="Times New Roman" panose="02020603050405020304" pitchFamily="18" charset="0"/>
              <a:cs typeface="Times New Roman" panose="02020603050405020304" pitchFamily="18" charset="0"/>
            </a:endParaRPr>
          </a:p>
        </p:txBody>
      </p:sp>
      <p:sp>
        <p:nvSpPr>
          <p:cNvPr id="209" name="Google Shape;320;p28">
            <a:extLst>
              <a:ext uri="{FF2B5EF4-FFF2-40B4-BE49-F238E27FC236}">
                <a16:creationId xmlns:a16="http://schemas.microsoft.com/office/drawing/2014/main" id="{5411084A-AB41-5C8C-2097-E543A6BC4757}"/>
              </a:ext>
            </a:extLst>
          </p:cNvPr>
          <p:cNvSpPr txBox="1"/>
          <p:nvPr/>
        </p:nvSpPr>
        <p:spPr>
          <a:xfrm>
            <a:off x="24074804" y="18583987"/>
            <a:ext cx="984552"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Time, </a:t>
            </a:r>
            <a:r>
              <a:rPr lang="en" sz="1600" b="1" dirty="0" err="1">
                <a:latin typeface="Times New Roman" panose="02020603050405020304" pitchFamily="18" charset="0"/>
                <a:cs typeface="Times New Roman" panose="02020603050405020304" pitchFamily="18" charset="0"/>
              </a:rPr>
              <a:t>hr</a:t>
            </a:r>
            <a:endParaRPr sz="1600" b="1" dirty="0">
              <a:latin typeface="Times New Roman" panose="02020603050405020304" pitchFamily="18" charset="0"/>
              <a:cs typeface="Times New Roman" panose="02020603050405020304" pitchFamily="18" charset="0"/>
            </a:endParaRPr>
          </a:p>
        </p:txBody>
      </p:sp>
      <p:sp>
        <p:nvSpPr>
          <p:cNvPr id="210" name="Google Shape;320;p28">
            <a:extLst>
              <a:ext uri="{FF2B5EF4-FFF2-40B4-BE49-F238E27FC236}">
                <a16:creationId xmlns:a16="http://schemas.microsoft.com/office/drawing/2014/main" id="{E2541605-3110-A215-4818-144A5E6C96CA}"/>
              </a:ext>
            </a:extLst>
          </p:cNvPr>
          <p:cNvSpPr txBox="1"/>
          <p:nvPr/>
        </p:nvSpPr>
        <p:spPr>
          <a:xfrm>
            <a:off x="27775355" y="18583987"/>
            <a:ext cx="984552"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Time, </a:t>
            </a:r>
            <a:r>
              <a:rPr lang="en" sz="1600" b="1" dirty="0" err="1">
                <a:latin typeface="Times New Roman" panose="02020603050405020304" pitchFamily="18" charset="0"/>
                <a:cs typeface="Times New Roman" panose="02020603050405020304" pitchFamily="18" charset="0"/>
              </a:rPr>
              <a:t>hr</a:t>
            </a:r>
            <a:endParaRPr sz="1600" b="1" dirty="0">
              <a:latin typeface="Times New Roman" panose="02020603050405020304" pitchFamily="18" charset="0"/>
              <a:cs typeface="Times New Roman" panose="02020603050405020304" pitchFamily="18" charset="0"/>
            </a:endParaRPr>
          </a:p>
        </p:txBody>
      </p:sp>
      <p:sp>
        <p:nvSpPr>
          <p:cNvPr id="212" name="Google Shape;320;p28">
            <a:extLst>
              <a:ext uri="{FF2B5EF4-FFF2-40B4-BE49-F238E27FC236}">
                <a16:creationId xmlns:a16="http://schemas.microsoft.com/office/drawing/2014/main" id="{AEDDB092-7CE0-80C9-35E5-3224B150CCD3}"/>
              </a:ext>
            </a:extLst>
          </p:cNvPr>
          <p:cNvSpPr txBox="1"/>
          <p:nvPr/>
        </p:nvSpPr>
        <p:spPr>
          <a:xfrm rot="16200000">
            <a:off x="21410005" y="17077821"/>
            <a:ext cx="1877608"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Population Density</a:t>
            </a:r>
            <a:endParaRPr sz="1600" b="1" dirty="0">
              <a:latin typeface="Times New Roman" panose="02020603050405020304" pitchFamily="18" charset="0"/>
              <a:cs typeface="Times New Roman" panose="02020603050405020304" pitchFamily="18" charset="0"/>
            </a:endParaRPr>
          </a:p>
        </p:txBody>
      </p:sp>
      <p:sp>
        <p:nvSpPr>
          <p:cNvPr id="213" name="TextBox 212">
            <a:extLst>
              <a:ext uri="{FF2B5EF4-FFF2-40B4-BE49-F238E27FC236}">
                <a16:creationId xmlns:a16="http://schemas.microsoft.com/office/drawing/2014/main" id="{5AAA63D7-63BE-503F-9C2C-80F071190ABD}"/>
              </a:ext>
            </a:extLst>
          </p:cNvPr>
          <p:cNvSpPr txBox="1"/>
          <p:nvPr/>
        </p:nvSpPr>
        <p:spPr>
          <a:xfrm>
            <a:off x="15969592" y="21854913"/>
            <a:ext cx="15026298" cy="1920975"/>
          </a:xfrm>
          <a:prstGeom prst="rect">
            <a:avLst/>
          </a:prstGeom>
          <a:noFill/>
        </p:spPr>
        <p:txBody>
          <a:bodyPr wrap="square" rtlCol="0">
            <a:spAutoFit/>
          </a:bodyPr>
          <a:lstStyle/>
          <a:p>
            <a:pPr algn="just">
              <a:lnSpc>
                <a:spcPts val="4800"/>
              </a:lnSpc>
            </a:pPr>
            <a:r>
              <a:rPr lang="en-US" sz="3600" b="1" dirty="0">
                <a:latin typeface="Avenir Book" panose="02000503020000020003" pitchFamily="2" charset="0"/>
              </a:rPr>
              <a:t>Figure 4. “Buffers” and ”weapons” in a well-mixed model. (a) The minimal growth rate required for </a:t>
            </a:r>
            <a:r>
              <a:rPr lang="en-US" sz="3600" b="1" i="1" dirty="0">
                <a:latin typeface="Avenir Book" panose="02000503020000020003" pitchFamily="2" charset="0"/>
              </a:rPr>
              <a:t>L</a:t>
            </a:r>
            <a:r>
              <a:rPr lang="en-US" sz="3600" b="1" i="1" baseline="-25000" dirty="0">
                <a:latin typeface="Avenir Book" panose="02000503020000020003" pitchFamily="2" charset="0"/>
              </a:rPr>
              <a:t>B </a:t>
            </a:r>
            <a:r>
              <a:rPr lang="en-US" sz="3600" b="1" dirty="0">
                <a:latin typeface="Avenir Book" panose="02000503020000020003" pitchFamily="2" charset="0"/>
              </a:rPr>
              <a:t>to invade when </a:t>
            </a:r>
            <a:r>
              <a:rPr lang="en-US" sz="3600" b="1" i="1" dirty="0">
                <a:latin typeface="Avenir Book" panose="02000503020000020003" pitchFamily="2" charset="0"/>
              </a:rPr>
              <a:t>L</a:t>
            </a:r>
            <a:r>
              <a:rPr lang="en-US" sz="3600" b="1" i="1" baseline="-25000" dirty="0">
                <a:latin typeface="Avenir Book" panose="02000503020000020003" pitchFamily="2" charset="0"/>
              </a:rPr>
              <a:t>A</a:t>
            </a:r>
            <a:r>
              <a:rPr lang="en-US" sz="3600" b="1" dirty="0">
                <a:latin typeface="Avenir Book" panose="02000503020000020003" pitchFamily="2" charset="0"/>
              </a:rPr>
              <a:t> is at the steady-state growth-induction trade off. </a:t>
            </a:r>
            <a:endParaRPr lang="en-US" sz="3600" b="1" i="1" baseline="-25000" dirty="0">
              <a:latin typeface="Avenir Book" panose="02000503020000020003" pitchFamily="2"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7851824" y="15455695"/>
            <a:ext cx="857595" cy="557489"/>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7851824" y="18770490"/>
            <a:ext cx="857595" cy="557489"/>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(b)</a:t>
            </a:r>
          </a:p>
        </p:txBody>
      </p:sp>
      <p:pic>
        <p:nvPicPr>
          <p:cNvPr id="216" name="Picture 215">
            <a:extLst>
              <a:ext uri="{FF2B5EF4-FFF2-40B4-BE49-F238E27FC236}">
                <a16:creationId xmlns:a16="http://schemas.microsoft.com/office/drawing/2014/main" id="{C89BC8FE-3D1B-99B3-AA1E-4FC3A6A23793}"/>
              </a:ext>
            </a:extLst>
          </p:cNvPr>
          <p:cNvPicPr>
            <a:picLocks noChangeAspect="1"/>
          </p:cNvPicPr>
          <p:nvPr/>
        </p:nvPicPr>
        <p:blipFill>
          <a:blip r:embed="rId23"/>
          <a:stretch>
            <a:fillRect/>
          </a:stretch>
        </p:blipFill>
        <p:spPr>
          <a:xfrm>
            <a:off x="16899697" y="16509458"/>
            <a:ext cx="900561" cy="557490"/>
          </a:xfrm>
          <a:prstGeom prst="rect">
            <a:avLst/>
          </a:prstGeom>
        </p:spPr>
      </p:pic>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4697793" y="18076456"/>
            <a:ext cx="5619851" cy="430857"/>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600" b="1" dirty="0">
                <a:latin typeface="Times New Roman" panose="02020603050405020304" pitchFamily="18" charset="0"/>
                <a:cs typeface="Times New Roman" panose="02020603050405020304" pitchFamily="18" charset="0"/>
              </a:rPr>
              <a:t>Minimal Growth Rate for Lysogen to Invade,</a:t>
            </a:r>
            <a:endParaRPr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6606</TotalTime>
  <Words>617</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138</cp:revision>
  <dcterms:created xsi:type="dcterms:W3CDTF">2022-03-07T21:59:17Z</dcterms:created>
  <dcterms:modified xsi:type="dcterms:W3CDTF">2023-05-17T20:53:09Z</dcterms:modified>
</cp:coreProperties>
</file>