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Lst>
  <p:sldSz cx="31089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BC5"/>
    <a:srgbClr val="D2D2D2"/>
    <a:srgbClr val="71B687"/>
    <a:srgbClr val="D0C1A7"/>
    <a:srgbClr val="BCA36C"/>
    <a:srgbClr val="D7F9F0"/>
    <a:srgbClr val="73FDD6"/>
    <a:srgbClr val="FFCF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8"/>
    <p:restoredTop sz="96327"/>
  </p:normalViewPr>
  <p:slideViewPr>
    <p:cSldViewPr snapToGrid="0" snapToObjects="1">
      <p:cViewPr>
        <p:scale>
          <a:sx n="50" d="100"/>
          <a:sy n="50" d="100"/>
        </p:scale>
        <p:origin x="2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5686639"/>
            <a:ext cx="26426160" cy="1209717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18250326"/>
            <a:ext cx="23317200" cy="838919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5726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4147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849967"/>
            <a:ext cx="670369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1849967"/>
            <a:ext cx="1972246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7196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91175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8662680"/>
            <a:ext cx="26814780" cy="1445386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3253287"/>
            <a:ext cx="26814780" cy="760094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4F873-041A-7640-9761-3F4ACA681CE3}" type="datetimeFigureOut">
              <a:rPr lang="en-US" smtClean="0"/>
              <a:t>5/14/23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65982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9249833"/>
            <a:ext cx="1321308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9281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849974"/>
            <a:ext cx="268147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8517893"/>
            <a:ext cx="13152356"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2692380"/>
            <a:ext cx="13152356"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8517893"/>
            <a:ext cx="13217129" cy="417448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2692380"/>
            <a:ext cx="13217129"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4F873-041A-7640-9761-3F4ACA681CE3}" type="datetimeFigureOut">
              <a:rPr lang="en-US" smtClean="0"/>
              <a:t>5/14/23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2273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4F873-041A-7640-9761-3F4ACA681CE3}" type="datetimeFigureOut">
              <a:rPr lang="en-US" smtClean="0"/>
              <a:t>5/14/23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90698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F873-041A-7640-9761-3F4ACA681CE3}" type="datetimeFigureOut">
              <a:rPr lang="en-US" smtClean="0"/>
              <a:t>5/14/23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304350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002961"/>
            <a:ext cx="15739110" cy="246930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205395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316480"/>
            <a:ext cx="10027205" cy="810768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002961"/>
            <a:ext cx="15739110" cy="246930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0424160"/>
            <a:ext cx="10027205" cy="1931204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CDF4F873-041A-7640-9761-3F4ACA681CE3}" type="datetimeFigureOut">
              <a:rPr lang="en-US" smtClean="0"/>
              <a:t>5/14/23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18295-5071-A046-BB86-8EC0989D1D36}" type="slidenum">
              <a:rPr lang="en-US" smtClean="0"/>
              <a:t>‹#›</a:t>
            </a:fld>
            <a:endParaRPr lang="en-US"/>
          </a:p>
        </p:txBody>
      </p:sp>
    </p:spTree>
    <p:extLst>
      <p:ext uri="{BB962C8B-B14F-4D97-AF65-F5344CB8AC3E}">
        <p14:creationId xmlns:p14="http://schemas.microsoft.com/office/powerpoint/2010/main" val="18186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849974"/>
            <a:ext cx="268147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9249833"/>
            <a:ext cx="2681478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2205514"/>
            <a:ext cx="6995160" cy="1849967"/>
          </a:xfrm>
          <a:prstGeom prst="rect">
            <a:avLst/>
          </a:prstGeom>
        </p:spPr>
        <p:txBody>
          <a:bodyPr vert="horz" lIns="91440" tIns="45720" rIns="91440" bIns="45720" rtlCol="0" anchor="ctr"/>
          <a:lstStyle>
            <a:lvl1pPr algn="l">
              <a:defRPr sz="4080">
                <a:solidFill>
                  <a:schemeClr val="tx1">
                    <a:tint val="75000"/>
                  </a:schemeClr>
                </a:solidFill>
              </a:defRPr>
            </a:lvl1pPr>
          </a:lstStyle>
          <a:p>
            <a:fld id="{CDF4F873-041A-7640-9761-3F4ACA681CE3}" type="datetimeFigureOut">
              <a:rPr lang="en-US" smtClean="0"/>
              <a:t>5/14/23</a:t>
            </a:fld>
            <a:endParaRPr lang="en-US"/>
          </a:p>
        </p:txBody>
      </p:sp>
      <p:sp>
        <p:nvSpPr>
          <p:cNvPr id="5" name="Footer Placeholder 4"/>
          <p:cNvSpPr>
            <a:spLocks noGrp="1"/>
          </p:cNvSpPr>
          <p:nvPr>
            <p:ph type="ftr" sz="quarter" idx="3"/>
          </p:nvPr>
        </p:nvSpPr>
        <p:spPr>
          <a:xfrm>
            <a:off x="10298430" y="32205514"/>
            <a:ext cx="10492740" cy="18499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2205514"/>
            <a:ext cx="6995160" cy="1849967"/>
          </a:xfrm>
          <a:prstGeom prst="rect">
            <a:avLst/>
          </a:prstGeom>
        </p:spPr>
        <p:txBody>
          <a:bodyPr vert="horz" lIns="91440" tIns="45720" rIns="91440" bIns="45720" rtlCol="0" anchor="ctr"/>
          <a:lstStyle>
            <a:lvl1pPr algn="r">
              <a:defRPr sz="4080">
                <a:solidFill>
                  <a:schemeClr val="tx1">
                    <a:tint val="75000"/>
                  </a:schemeClr>
                </a:solidFill>
              </a:defRPr>
            </a:lvl1pPr>
          </a:lstStyle>
          <a:p>
            <a:fld id="{5A118295-5071-A046-BB86-8EC0989D1D36}" type="slidenum">
              <a:rPr lang="en-US" smtClean="0"/>
              <a:t>‹#›</a:t>
            </a:fld>
            <a:endParaRPr lang="en-US"/>
          </a:p>
        </p:txBody>
      </p:sp>
    </p:spTree>
    <p:extLst>
      <p:ext uri="{BB962C8B-B14F-4D97-AF65-F5344CB8AC3E}">
        <p14:creationId xmlns:p14="http://schemas.microsoft.com/office/powerpoint/2010/main" val="15601053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9" Type="http://schemas.openxmlformats.org/officeDocument/2006/relationships/image" Target="../media/image38.jpg"/><Relationship Id="rId21" Type="http://schemas.openxmlformats.org/officeDocument/2006/relationships/image" Target="../media/image20.png"/><Relationship Id="rId34" Type="http://schemas.openxmlformats.org/officeDocument/2006/relationships/image" Target="../media/image33.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g"/><Relationship Id="rId33" Type="http://schemas.openxmlformats.org/officeDocument/2006/relationships/image" Target="../media/image32.png"/><Relationship Id="rId38" Type="http://schemas.openxmlformats.org/officeDocument/2006/relationships/image" Target="../media/image37.jp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jpg"/><Relationship Id="rId37" Type="http://schemas.openxmlformats.org/officeDocument/2006/relationships/image" Target="../media/image36.jpg"/><Relationship Id="rId40" Type="http://schemas.openxmlformats.org/officeDocument/2006/relationships/image" Target="../media/image3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jpg"/><Relationship Id="rId36" Type="http://schemas.openxmlformats.org/officeDocument/2006/relationships/image" Target="../media/image35.jp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g"/><Relationship Id="rId30" Type="http://schemas.openxmlformats.org/officeDocument/2006/relationships/image" Target="../media/image29.jpg"/><Relationship Id="rId35" Type="http://schemas.openxmlformats.org/officeDocument/2006/relationships/image" Target="../media/image34.jp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3" name="Group 342">
            <a:extLst>
              <a:ext uri="{FF2B5EF4-FFF2-40B4-BE49-F238E27FC236}">
                <a16:creationId xmlns:a16="http://schemas.microsoft.com/office/drawing/2014/main" id="{1FA74FD3-E9CF-2047-6CEC-E3A96A792BA1}"/>
              </a:ext>
            </a:extLst>
          </p:cNvPr>
          <p:cNvGrpSpPr/>
          <p:nvPr/>
        </p:nvGrpSpPr>
        <p:grpSpPr>
          <a:xfrm>
            <a:off x="540504" y="9104763"/>
            <a:ext cx="15362208" cy="6209202"/>
            <a:chOff x="815941" y="9164051"/>
            <a:chExt cx="15362208" cy="6209202"/>
          </a:xfrm>
        </p:grpSpPr>
        <p:pic>
          <p:nvPicPr>
            <p:cNvPr id="234" name="Picture 233">
              <a:extLst>
                <a:ext uri="{FF2B5EF4-FFF2-40B4-BE49-F238E27FC236}">
                  <a16:creationId xmlns:a16="http://schemas.microsoft.com/office/drawing/2014/main" id="{BF6F3987-559E-D25A-AEF5-6B71B7D189D0}"/>
                </a:ext>
              </a:extLst>
            </p:cNvPr>
            <p:cNvPicPr>
              <a:picLocks noChangeAspect="1"/>
            </p:cNvPicPr>
            <p:nvPr/>
          </p:nvPicPr>
          <p:blipFill>
            <a:blip r:embed="rId2"/>
            <a:stretch>
              <a:fillRect/>
            </a:stretch>
          </p:blipFill>
          <p:spPr>
            <a:xfrm>
              <a:off x="815941" y="9164051"/>
              <a:ext cx="7772400" cy="6192878"/>
            </a:xfrm>
            <a:prstGeom prst="rect">
              <a:avLst/>
            </a:prstGeom>
          </p:spPr>
        </p:pic>
        <p:sp>
          <p:nvSpPr>
            <p:cNvPr id="29" name="TextBox 28">
              <a:extLst>
                <a:ext uri="{FF2B5EF4-FFF2-40B4-BE49-F238E27FC236}">
                  <a16:creationId xmlns:a16="http://schemas.microsoft.com/office/drawing/2014/main" id="{2D8D5392-DC61-6B99-8795-60463B7A232E}"/>
                </a:ext>
              </a:extLst>
            </p:cNvPr>
            <p:cNvSpPr txBox="1"/>
            <p:nvPr/>
          </p:nvSpPr>
          <p:spPr>
            <a:xfrm>
              <a:off x="6567022" y="9923515"/>
              <a:ext cx="676410" cy="523220"/>
            </a:xfrm>
            <a:prstGeom prst="rect">
              <a:avLst/>
            </a:prstGeom>
            <a:noFill/>
          </p:spPr>
          <p:txBody>
            <a:bodyPr wrap="square" rtlCol="0">
              <a:spAutoFit/>
            </a:bodyPr>
            <a:lstStyle/>
            <a:p>
              <a:r>
                <a:rPr lang="en-US" sz="2800" b="1" dirty="0">
                  <a:latin typeface="Avenir Book" panose="02000503020000020003" pitchFamily="2" charset="0"/>
                </a:rPr>
                <a:t>(a)</a:t>
              </a:r>
            </a:p>
          </p:txBody>
        </p:sp>
        <p:pic>
          <p:nvPicPr>
            <p:cNvPr id="80" name="Picture 79">
              <a:extLst>
                <a:ext uri="{FF2B5EF4-FFF2-40B4-BE49-F238E27FC236}">
                  <a16:creationId xmlns:a16="http://schemas.microsoft.com/office/drawing/2014/main" id="{4CCE8DE6-C88E-0057-2CC6-6DA48A77B930}"/>
                </a:ext>
              </a:extLst>
            </p:cNvPr>
            <p:cNvPicPr>
              <a:picLocks noChangeAspect="1"/>
            </p:cNvPicPr>
            <p:nvPr/>
          </p:nvPicPr>
          <p:blipFill>
            <a:blip r:embed="rId3"/>
            <a:stretch>
              <a:fillRect/>
            </a:stretch>
          </p:blipFill>
          <p:spPr>
            <a:xfrm>
              <a:off x="8405749" y="9188039"/>
              <a:ext cx="7772400" cy="6185214"/>
            </a:xfrm>
            <a:prstGeom prst="rect">
              <a:avLst/>
            </a:prstGeom>
          </p:spPr>
        </p:pic>
        <p:sp>
          <p:nvSpPr>
            <p:cNvPr id="235" name="TextBox 234">
              <a:extLst>
                <a:ext uri="{FF2B5EF4-FFF2-40B4-BE49-F238E27FC236}">
                  <a16:creationId xmlns:a16="http://schemas.microsoft.com/office/drawing/2014/main" id="{AB7034F8-A337-E99E-B67F-278EC8C68519}"/>
                </a:ext>
              </a:extLst>
            </p:cNvPr>
            <p:cNvSpPr txBox="1"/>
            <p:nvPr/>
          </p:nvSpPr>
          <p:spPr>
            <a:xfrm>
              <a:off x="14104705" y="9947175"/>
              <a:ext cx="676410" cy="523220"/>
            </a:xfrm>
            <a:prstGeom prst="rect">
              <a:avLst/>
            </a:prstGeom>
            <a:noFill/>
          </p:spPr>
          <p:txBody>
            <a:bodyPr wrap="square" rtlCol="0">
              <a:spAutoFit/>
            </a:bodyPr>
            <a:lstStyle/>
            <a:p>
              <a:r>
                <a:rPr lang="en-US" sz="2800" b="1" dirty="0">
                  <a:latin typeface="Avenir Book" panose="02000503020000020003" pitchFamily="2" charset="0"/>
                </a:rPr>
                <a:t>(b)</a:t>
              </a:r>
            </a:p>
          </p:txBody>
        </p:sp>
      </p:grpSp>
      <p:pic>
        <p:nvPicPr>
          <p:cNvPr id="6" name="Picture 5">
            <a:extLst>
              <a:ext uri="{FF2B5EF4-FFF2-40B4-BE49-F238E27FC236}">
                <a16:creationId xmlns:a16="http://schemas.microsoft.com/office/drawing/2014/main" id="{FD980B61-9654-3045-B783-2BD5EC9294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324" y="804342"/>
            <a:ext cx="5840749" cy="2640091"/>
          </a:xfrm>
          <a:prstGeom prst="rect">
            <a:avLst/>
          </a:prstGeom>
        </p:spPr>
      </p:pic>
      <p:sp>
        <p:nvSpPr>
          <p:cNvPr id="7" name="CustomShape 10">
            <a:extLst>
              <a:ext uri="{FF2B5EF4-FFF2-40B4-BE49-F238E27FC236}">
                <a16:creationId xmlns:a16="http://schemas.microsoft.com/office/drawing/2014/main" id="{BE6665A4-2B89-3E4F-BF5A-EE6757613287}"/>
              </a:ext>
            </a:extLst>
          </p:cNvPr>
          <p:cNvSpPr/>
          <p:nvPr/>
        </p:nvSpPr>
        <p:spPr>
          <a:xfrm>
            <a:off x="8001000" y="13935"/>
            <a:ext cx="15087601" cy="5512109"/>
          </a:xfrm>
          <a:prstGeom prst="rect">
            <a:avLst/>
          </a:prstGeom>
          <a:noFill/>
          <a:ln>
            <a:noFill/>
          </a:ln>
        </p:spPr>
        <p:style>
          <a:lnRef idx="0">
            <a:scrgbClr r="0" g="0" b="0"/>
          </a:lnRef>
          <a:fillRef idx="0">
            <a:scrgbClr r="0" g="0" b="0"/>
          </a:fillRef>
          <a:effectRef idx="0">
            <a:scrgbClr r="0" g="0" b="0"/>
          </a:effectRef>
          <a:fontRef idx="minor"/>
        </p:style>
        <p:txBody>
          <a:bodyPr lIns="671550" tIns="70327" rIns="671550" bIns="70327" anchor="ctr" anchorCtr="0"/>
          <a:lstStyle/>
          <a:p>
            <a:pPr algn="ctr"/>
            <a:r>
              <a:rPr lang="en-US" sz="6000" dirty="0">
                <a:solidFill>
                  <a:srgbClr val="000000"/>
                </a:solidFill>
                <a:effectLst/>
                <a:latin typeface="Avenir Book" panose="02000503020000020003" pitchFamily="2" charset="0"/>
              </a:rPr>
              <a:t>Population Dynamics of Temperate Phage and the Potential Emergence of Phage-Host Coalitions</a:t>
            </a:r>
          </a:p>
          <a:p>
            <a:pPr algn="ctr"/>
            <a:br>
              <a:rPr lang="en-US" sz="2400" b="1" spc="-1" dirty="0">
                <a:uFill>
                  <a:solidFill>
                    <a:srgbClr val="FFFFFF"/>
                  </a:solidFill>
                </a:uFill>
                <a:latin typeface="Avenir Book" panose="02000503020000020003" pitchFamily="2" charset="0"/>
                <a:ea typeface="Georgia" charset="0"/>
                <a:cs typeface="Georgia" charset="0"/>
              </a:rPr>
            </a:br>
            <a:r>
              <a:rPr lang="en-US" sz="2400" b="1" spc="-1" dirty="0">
                <a:uFill>
                  <a:solidFill>
                    <a:srgbClr val="FFFFFF"/>
                  </a:solidFill>
                </a:uFill>
                <a:latin typeface="Avenir Book" panose="02000503020000020003" pitchFamily="2" charset="0"/>
                <a:ea typeface="Georgia" charset="0"/>
                <a:cs typeface="Georgia" charset="0"/>
              </a:rPr>
              <a:t>Jeremy D. Harris</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a:t>
            </a:r>
            <a:r>
              <a:rPr lang="en-US" sz="2400" spc="-1" dirty="0" err="1">
                <a:uFill>
                  <a:solidFill>
                    <a:srgbClr val="FFFFFF"/>
                  </a:solidFill>
                </a:uFill>
                <a:latin typeface="Avenir Book" panose="02000503020000020003" pitchFamily="2" charset="0"/>
                <a:ea typeface="Georgia" charset="0"/>
                <a:cs typeface="Georgia" charset="0"/>
              </a:rPr>
              <a:t>Tapan</a:t>
            </a:r>
            <a:r>
              <a:rPr lang="en-US" sz="2400" spc="-1" dirty="0">
                <a:uFill>
                  <a:solidFill>
                    <a:srgbClr val="FFFFFF"/>
                  </a:solidFill>
                </a:uFill>
                <a:latin typeface="Avenir Book" panose="02000503020000020003" pitchFamily="2" charset="0"/>
                <a:ea typeface="Georgia" charset="0"/>
                <a:cs typeface="Georgia" charset="0"/>
              </a:rPr>
              <a:t> Goel</a:t>
            </a:r>
            <a:r>
              <a:rPr lang="en-US" sz="2400" spc="-1" baseline="30000" dirty="0">
                <a:uFill>
                  <a:solidFill>
                    <a:srgbClr val="FFFFFF"/>
                  </a:solidFill>
                </a:uFill>
                <a:latin typeface="Avenir Book" panose="02000503020000020003" pitchFamily="2" charset="0"/>
                <a:ea typeface="Georgia" charset="0"/>
                <a:cs typeface="Georgia" charset="0"/>
              </a:rPr>
              <a:t>1</a:t>
            </a:r>
            <a:r>
              <a:rPr lang="en-US" sz="2400" spc="-1" dirty="0">
                <a:uFill>
                  <a:solidFill>
                    <a:srgbClr val="FFFFFF"/>
                  </a:solidFill>
                </a:uFill>
                <a:latin typeface="Avenir Book" panose="02000503020000020003" pitchFamily="2" charset="0"/>
                <a:ea typeface="Georgia" charset="0"/>
                <a:cs typeface="Georgia" charset="0"/>
              </a:rPr>
              <a:t>, Frank May</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Cameron Jackson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Mustafa Guzel</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a:t>
            </a:r>
          </a:p>
          <a:p>
            <a:pPr algn="ctr"/>
            <a:r>
              <a:rPr lang="en-US" sz="2400" spc="-1" dirty="0">
                <a:uFill>
                  <a:solidFill>
                    <a:srgbClr val="FFFFFF"/>
                  </a:solidFill>
                </a:uFill>
                <a:latin typeface="Avenir Book" panose="02000503020000020003" pitchFamily="2" charset="0"/>
                <a:ea typeface="Georgia" charset="0"/>
                <a:cs typeface="Georgia" charset="0"/>
              </a:rPr>
              <a:t>Alison Buchan</a:t>
            </a:r>
            <a:r>
              <a:rPr lang="en-US" sz="2400" spc="-1" baseline="30000" dirty="0">
                <a:uFill>
                  <a:solidFill>
                    <a:srgbClr val="FFFFFF"/>
                  </a:solidFill>
                </a:uFill>
                <a:latin typeface="Avenir Book" panose="02000503020000020003" pitchFamily="2" charset="0"/>
                <a:ea typeface="Georgia" charset="0"/>
                <a:cs typeface="Georgia" charset="0"/>
              </a:rPr>
              <a:t>2</a:t>
            </a:r>
            <a:r>
              <a:rPr lang="en-US" sz="2400" spc="-1" dirty="0">
                <a:uFill>
                  <a:solidFill>
                    <a:srgbClr val="FFFFFF"/>
                  </a:solidFill>
                </a:uFill>
                <a:latin typeface="Avenir Book" panose="02000503020000020003" pitchFamily="2" charset="0"/>
                <a:ea typeface="Georgia" charset="0"/>
                <a:cs typeface="Georgia" charset="0"/>
              </a:rPr>
              <a:t>, Joshua S. Weitz</a:t>
            </a:r>
            <a:r>
              <a:rPr lang="en-US" sz="2400" spc="-1" baseline="30000" dirty="0">
                <a:uFill>
                  <a:solidFill>
                    <a:srgbClr val="FFFFFF"/>
                  </a:solidFill>
                </a:uFill>
                <a:latin typeface="Avenir Book" panose="02000503020000020003" pitchFamily="2" charset="0"/>
                <a:ea typeface="Georgia" charset="0"/>
                <a:cs typeface="Georgia" charset="0"/>
              </a:rPr>
              <a:t>1,3</a:t>
            </a:r>
          </a:p>
          <a:p>
            <a:pPr algn="ctr"/>
            <a:endParaRPr lang="en-US" sz="2400" spc="-1" baseline="30000" dirty="0">
              <a:uFill>
                <a:solidFill>
                  <a:srgbClr val="FFFFFF"/>
                </a:solidFill>
              </a:uFill>
              <a:latin typeface="Avenir Book" panose="02000503020000020003" pitchFamily="2" charset="0"/>
              <a:ea typeface="Georgia" charset="0"/>
              <a:cs typeface="Georgia" charset="0"/>
            </a:endParaRPr>
          </a:p>
          <a:p>
            <a:pPr algn="ctr"/>
            <a:r>
              <a:rPr lang="en-US" sz="2400" spc="-1" dirty="0">
                <a:uFill>
                  <a:solidFill>
                    <a:srgbClr val="FFFFFF"/>
                  </a:solidFill>
                </a:uFill>
                <a:latin typeface="Avenir Book" panose="02000503020000020003" pitchFamily="2" charset="0"/>
                <a:ea typeface="Georgia" charset="0"/>
                <a:cs typeface="Georgia" charset="0"/>
              </a:rPr>
              <a:t> </a:t>
            </a:r>
            <a:r>
              <a:rPr lang="en-US" sz="2400" spc="-1" baseline="30000" dirty="0">
                <a:uFill>
                  <a:solidFill>
                    <a:srgbClr val="FFFFFF"/>
                  </a:solidFill>
                </a:uFill>
                <a:latin typeface="Avenir Book" panose="02000503020000020003" pitchFamily="2" charset="0"/>
                <a:ea typeface="Georgia" charset="0"/>
                <a:cs typeface="Georgia" charset="0"/>
              </a:rPr>
              <a:t>1 </a:t>
            </a:r>
            <a:r>
              <a:rPr lang="en-US" sz="2400" dirty="0">
                <a:latin typeface="Avenir Book" panose="02000503020000020003" pitchFamily="2" charset="0"/>
              </a:rPr>
              <a:t>School of Biological Sciences, Georgia Institute of Technology, Atlanta, GA, USA</a:t>
            </a:r>
          </a:p>
          <a:p>
            <a:pPr algn="ctr"/>
            <a:r>
              <a:rPr lang="en-US" sz="2400" baseline="30000" dirty="0">
                <a:latin typeface="Avenir Book" panose="02000503020000020003" pitchFamily="2" charset="0"/>
              </a:rPr>
              <a:t>2 </a:t>
            </a:r>
            <a:r>
              <a:rPr lang="en-US" sz="2400" dirty="0">
                <a:latin typeface="Avenir Book" panose="02000503020000020003" pitchFamily="2" charset="0"/>
              </a:rPr>
              <a:t>Department of Microbiology, University of Tennessee, Knoxville, Tennessee, USA</a:t>
            </a:r>
          </a:p>
          <a:p>
            <a:pPr algn="ctr"/>
            <a:r>
              <a:rPr lang="en-US" sz="2400" baseline="30000" dirty="0">
                <a:latin typeface="Avenir Book" panose="02000503020000020003" pitchFamily="2" charset="0"/>
              </a:rPr>
              <a:t>3 </a:t>
            </a:r>
            <a:r>
              <a:rPr lang="en-US" sz="2400" dirty="0">
                <a:latin typeface="Avenir Book" panose="02000503020000020003" pitchFamily="2" charset="0"/>
              </a:rPr>
              <a:t>School of Physics, Georgia Institute of Technology, Atlanta, GA, USA</a:t>
            </a:r>
          </a:p>
        </p:txBody>
      </p:sp>
      <p:pic>
        <p:nvPicPr>
          <p:cNvPr id="5" name="Picture 4" descr="Shape&#10;&#10;Description automatically generated with low confidence">
            <a:extLst>
              <a:ext uri="{FF2B5EF4-FFF2-40B4-BE49-F238E27FC236}">
                <a16:creationId xmlns:a16="http://schemas.microsoft.com/office/drawing/2014/main" id="{E314449B-348F-BE43-A389-A1F432C23FE6}"/>
              </a:ext>
            </a:extLst>
          </p:cNvPr>
          <p:cNvPicPr>
            <a:picLocks noChangeAspect="1"/>
          </p:cNvPicPr>
          <p:nvPr/>
        </p:nvPicPr>
        <p:blipFill>
          <a:blip r:embed="rId5"/>
          <a:stretch>
            <a:fillRect/>
          </a:stretch>
        </p:blipFill>
        <p:spPr>
          <a:xfrm>
            <a:off x="24473629" y="445338"/>
            <a:ext cx="3665838" cy="3440516"/>
          </a:xfrm>
          <a:prstGeom prst="rect">
            <a:avLst/>
          </a:prstGeom>
        </p:spPr>
      </p:pic>
      <p:sp>
        <p:nvSpPr>
          <p:cNvPr id="45" name="TextBox 44">
            <a:extLst>
              <a:ext uri="{FF2B5EF4-FFF2-40B4-BE49-F238E27FC236}">
                <a16:creationId xmlns:a16="http://schemas.microsoft.com/office/drawing/2014/main" id="{0056218C-C82F-6743-9B92-4FB579541C5A}"/>
              </a:ext>
            </a:extLst>
          </p:cNvPr>
          <p:cNvSpPr txBox="1"/>
          <p:nvPr/>
        </p:nvSpPr>
        <p:spPr>
          <a:xfrm>
            <a:off x="171760" y="22907816"/>
            <a:ext cx="15081048" cy="2246769"/>
          </a:xfrm>
          <a:prstGeom prst="rect">
            <a:avLst/>
          </a:prstGeom>
          <a:noFill/>
        </p:spPr>
        <p:txBody>
          <a:bodyPr wrap="square" rtlCol="0">
            <a:spAutoFit/>
          </a:bodyPr>
          <a:lstStyle/>
          <a:p>
            <a:pPr algn="just"/>
            <a:r>
              <a:rPr lang="en-US" sz="2800" b="1" dirty="0">
                <a:latin typeface="Avenir Book" panose="02000503020000020003" pitchFamily="2" charset="0"/>
              </a:rPr>
              <a:t>Figure 2. Nonlinear dynamical systems model: </a:t>
            </a:r>
            <a:r>
              <a:rPr lang="en-US" sz="2800" dirty="0">
                <a:latin typeface="Avenir Book" panose="02000503020000020003" pitchFamily="2" charset="0"/>
              </a:rPr>
              <a:t>temperate phages,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with their lysogenized hosts,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and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i="1" dirty="0">
                <a:latin typeface="Avenir Book" panose="02000503020000020003" pitchFamily="2" charset="0"/>
              </a:rPr>
              <a:t>. </a:t>
            </a:r>
            <a:r>
              <a:rPr lang="en-US" sz="2800" dirty="0">
                <a:latin typeface="Avenir Book" panose="02000503020000020003" pitchFamily="2" charset="0"/>
              </a:rPr>
              <a:t>Lysogens spontaneously induce at rates slower than lytic infections (dashed arrows), leaving small pools of free phages. These temperate phages can adsorb to their corresponding lysogens (solid arrows) and predate on opposing lysogens via lytic infection (blunt arrows). </a:t>
            </a:r>
            <a:endParaRPr lang="en-US" sz="2800" baseline="-25000" dirty="0">
              <a:latin typeface="Avenir Book" panose="02000503020000020003" pitchFamily="2" charset="0"/>
            </a:endParaRPr>
          </a:p>
        </p:txBody>
      </p:sp>
      <p:sp>
        <p:nvSpPr>
          <p:cNvPr id="86" name="TextBox 85">
            <a:extLst>
              <a:ext uri="{FF2B5EF4-FFF2-40B4-BE49-F238E27FC236}">
                <a16:creationId xmlns:a16="http://schemas.microsoft.com/office/drawing/2014/main" id="{29D90564-B686-C142-988D-5576BE6DED13}"/>
              </a:ext>
            </a:extLst>
          </p:cNvPr>
          <p:cNvSpPr txBox="1"/>
          <p:nvPr/>
        </p:nvSpPr>
        <p:spPr>
          <a:xfrm>
            <a:off x="2109128" y="6724631"/>
            <a:ext cx="12002522" cy="1569660"/>
          </a:xfrm>
          <a:prstGeom prst="rect">
            <a:avLst/>
          </a:prstGeom>
          <a:noFill/>
        </p:spPr>
        <p:txBody>
          <a:bodyPr wrap="square" rtlCol="0">
            <a:spAutoFit/>
          </a:bodyPr>
          <a:lstStyle/>
          <a:p>
            <a:pPr algn="just">
              <a:buClr>
                <a:srgbClr val="0070C0"/>
              </a:buClr>
            </a:pPr>
            <a:r>
              <a:rPr lang="en-US" sz="4800" dirty="0">
                <a:latin typeface="Avenir Book" panose="02000503020000020003" pitchFamily="2" charset="0"/>
              </a:rPr>
              <a:t>What role do temperate phages play in competing lysogen populations?</a:t>
            </a:r>
          </a:p>
        </p:txBody>
      </p:sp>
      <p:sp>
        <p:nvSpPr>
          <p:cNvPr id="34" name="TextBox 33">
            <a:extLst>
              <a:ext uri="{FF2B5EF4-FFF2-40B4-BE49-F238E27FC236}">
                <a16:creationId xmlns:a16="http://schemas.microsoft.com/office/drawing/2014/main" id="{80B5ABCC-26D4-9B44-BD24-81DEE7ACD5FE}"/>
              </a:ext>
            </a:extLst>
          </p:cNvPr>
          <p:cNvSpPr txBox="1"/>
          <p:nvPr/>
        </p:nvSpPr>
        <p:spPr>
          <a:xfrm>
            <a:off x="172000" y="17600715"/>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 Model system</a:t>
            </a:r>
            <a:endParaRPr lang="en-US" sz="4800" dirty="0">
              <a:solidFill>
                <a:schemeClr val="bg1"/>
              </a:solidFill>
              <a:latin typeface="Avenir Book" panose="02000503020000020003" pitchFamily="2" charset="0"/>
            </a:endParaRPr>
          </a:p>
        </p:txBody>
      </p:sp>
      <p:sp>
        <p:nvSpPr>
          <p:cNvPr id="16" name="TextBox 15">
            <a:extLst>
              <a:ext uri="{FF2B5EF4-FFF2-40B4-BE49-F238E27FC236}">
                <a16:creationId xmlns:a16="http://schemas.microsoft.com/office/drawing/2014/main" id="{4859E7D7-74DF-9A45-8285-9662040DD580}"/>
              </a:ext>
            </a:extLst>
          </p:cNvPr>
          <p:cNvSpPr txBox="1"/>
          <p:nvPr/>
        </p:nvSpPr>
        <p:spPr>
          <a:xfrm>
            <a:off x="171759" y="5921614"/>
            <a:ext cx="15087600" cy="830997"/>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684909" indent="-684909">
              <a:buAutoNum type="romanUcPeriod"/>
            </a:pPr>
            <a:r>
              <a:rPr lang="en-US" sz="4800" b="1" dirty="0">
                <a:solidFill>
                  <a:schemeClr val="bg1"/>
                </a:solidFill>
                <a:latin typeface="Avenir Book" panose="02000503020000020003" pitchFamily="2" charset="0"/>
              </a:rPr>
              <a:t>Introduction</a:t>
            </a:r>
          </a:p>
        </p:txBody>
      </p:sp>
      <p:sp>
        <p:nvSpPr>
          <p:cNvPr id="37" name="TextBox 36">
            <a:extLst>
              <a:ext uri="{FF2B5EF4-FFF2-40B4-BE49-F238E27FC236}">
                <a16:creationId xmlns:a16="http://schemas.microsoft.com/office/drawing/2014/main" id="{4EA4CD0F-92C3-E349-9568-A0A90F392405}"/>
              </a:ext>
            </a:extLst>
          </p:cNvPr>
          <p:cNvSpPr txBox="1"/>
          <p:nvPr/>
        </p:nvSpPr>
        <p:spPr>
          <a:xfrm>
            <a:off x="15830242" y="5899001"/>
            <a:ext cx="15087600" cy="830997"/>
          </a:xfrm>
          <a:prstGeom prst="rect">
            <a:avLst/>
          </a:prstGeom>
          <a:solidFill>
            <a:schemeClr val="accent1">
              <a:lumMod val="75000"/>
            </a:schemeClr>
          </a:solidFill>
        </p:spPr>
        <p:txBody>
          <a:bodyPr wrap="square" rtlCol="0">
            <a:spAutoFit/>
          </a:bodyPr>
          <a:lstStyle/>
          <a:p>
            <a:pPr>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III. Results</a:t>
            </a:r>
          </a:p>
        </p:txBody>
      </p:sp>
      <p:sp>
        <p:nvSpPr>
          <p:cNvPr id="38" name="TextBox 37">
            <a:extLst>
              <a:ext uri="{FF2B5EF4-FFF2-40B4-BE49-F238E27FC236}">
                <a16:creationId xmlns:a16="http://schemas.microsoft.com/office/drawing/2014/main" id="{1335D7A6-E0E5-B440-B6DA-4260489C5333}"/>
              </a:ext>
            </a:extLst>
          </p:cNvPr>
          <p:cNvSpPr txBox="1"/>
          <p:nvPr/>
        </p:nvSpPr>
        <p:spPr>
          <a:xfrm>
            <a:off x="15828264" y="272242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IV. Conclusions</a:t>
            </a:r>
          </a:p>
        </p:txBody>
      </p:sp>
      <p:sp>
        <p:nvSpPr>
          <p:cNvPr id="39" name="TextBox 38">
            <a:extLst>
              <a:ext uri="{FF2B5EF4-FFF2-40B4-BE49-F238E27FC236}">
                <a16:creationId xmlns:a16="http://schemas.microsoft.com/office/drawing/2014/main" id="{E3D15152-773B-DF45-978E-2EA032D045AA}"/>
              </a:ext>
            </a:extLst>
          </p:cNvPr>
          <p:cNvSpPr txBox="1"/>
          <p:nvPr/>
        </p:nvSpPr>
        <p:spPr>
          <a:xfrm>
            <a:off x="15832713" y="32082114"/>
            <a:ext cx="15087600" cy="830997"/>
          </a:xfrm>
          <a:prstGeom prst="rect">
            <a:avLst/>
          </a:prstGeom>
          <a:solidFill>
            <a:schemeClr val="accent1">
              <a:lumMod val="75000"/>
            </a:schemeClr>
          </a:solidFill>
        </p:spPr>
        <p:txBody>
          <a:bodyPr wrap="square" rtlCol="0">
            <a:spAutoFit/>
          </a:bodyPr>
          <a:lstStyle/>
          <a:p>
            <a:pPr algn="just">
              <a:spcAft>
                <a:spcPts val="2644"/>
              </a:spcAft>
            </a:pPr>
            <a:r>
              <a:rPr lang="en-GB" sz="4800" b="1" spc="-1" dirty="0">
                <a:solidFill>
                  <a:schemeClr val="bg1"/>
                </a:solidFill>
                <a:uFill>
                  <a:solidFill>
                    <a:srgbClr val="FFFFFF"/>
                  </a:solidFill>
                </a:uFill>
                <a:latin typeface="Avenir Book" panose="02000503020000020003" pitchFamily="2" charset="0"/>
                <a:ea typeface="Helvetica" charset="0"/>
                <a:cs typeface="Helvetica" charset="0"/>
              </a:rPr>
              <a:t>References</a:t>
            </a:r>
          </a:p>
        </p:txBody>
      </p:sp>
      <p:sp>
        <p:nvSpPr>
          <p:cNvPr id="85" name="TextBox 84">
            <a:extLst>
              <a:ext uri="{FF2B5EF4-FFF2-40B4-BE49-F238E27FC236}">
                <a16:creationId xmlns:a16="http://schemas.microsoft.com/office/drawing/2014/main" id="{5C0BC73F-5521-CE48-8D26-F077BA313297}"/>
              </a:ext>
            </a:extLst>
          </p:cNvPr>
          <p:cNvSpPr txBox="1"/>
          <p:nvPr/>
        </p:nvSpPr>
        <p:spPr>
          <a:xfrm>
            <a:off x="15832713" y="32945758"/>
            <a:ext cx="15087600" cy="1569660"/>
          </a:xfrm>
          <a:prstGeom prst="rect">
            <a:avLst/>
          </a:prstGeom>
          <a:noFill/>
        </p:spPr>
        <p:txBody>
          <a:bodyPr wrap="square" rtlCol="0">
            <a:spAutoFit/>
          </a:bodyPr>
          <a:lstStyle/>
          <a:p>
            <a:pPr algn="just"/>
            <a:r>
              <a:rPr lang="en-US" sz="2400" dirty="0">
                <a:latin typeface="Avenir Book" panose="02000503020000020003" pitchFamily="2" charset="0"/>
              </a:rPr>
              <a:t>[1] </a:t>
            </a:r>
            <a:r>
              <a:rPr lang="en-US" sz="2400" b="0" i="0" dirty="0">
                <a:solidFill>
                  <a:srgbClr val="222222"/>
                </a:solidFill>
                <a:effectLst/>
                <a:latin typeface="Arial" panose="020B0604020202020204" pitchFamily="34" charset="0"/>
              </a:rPr>
              <a:t>Basso, Jonelle, et al., Buchan, Alison. "Genetically similar temperate phages form coalitions with their shared host that lead to niche-specific fitness effects." </a:t>
            </a:r>
            <a:r>
              <a:rPr lang="en-US" sz="2400" b="0" i="1" dirty="0">
                <a:solidFill>
                  <a:srgbClr val="222222"/>
                </a:solidFill>
                <a:effectLst/>
                <a:latin typeface="Arial" panose="020B0604020202020204" pitchFamily="34" charset="0"/>
              </a:rPr>
              <a:t>The ISME journal</a:t>
            </a:r>
            <a:r>
              <a:rPr lang="en-US" sz="2400" b="0" i="0" dirty="0">
                <a:solidFill>
                  <a:srgbClr val="222222"/>
                </a:solidFill>
                <a:effectLst/>
                <a:latin typeface="Arial" panose="020B0604020202020204" pitchFamily="34" charset="0"/>
              </a:rPr>
              <a:t> 14.7 (2020): 1688-1700.</a:t>
            </a:r>
          </a:p>
          <a:p>
            <a:pPr algn="just"/>
            <a:r>
              <a:rPr lang="en-US" sz="2400" dirty="0">
                <a:latin typeface="Avenir Book" panose="02000503020000020003" pitchFamily="2" charset="0"/>
              </a:rPr>
              <a:t>[2] </a:t>
            </a:r>
            <a:r>
              <a:rPr lang="en-US" sz="2400" b="0" i="0" dirty="0">
                <a:solidFill>
                  <a:srgbClr val="222222"/>
                </a:solidFill>
                <a:effectLst/>
                <a:latin typeface="Arial" panose="020B0604020202020204" pitchFamily="34" charset="0"/>
              </a:rPr>
              <a:t>Harrison, Ellie, and Michael A. </a:t>
            </a:r>
            <a:r>
              <a:rPr lang="en-US" sz="2400" b="0" i="0" dirty="0" err="1">
                <a:solidFill>
                  <a:srgbClr val="222222"/>
                </a:solidFill>
                <a:effectLst/>
                <a:latin typeface="Arial" panose="020B0604020202020204" pitchFamily="34" charset="0"/>
              </a:rPr>
              <a:t>Brockhurst</a:t>
            </a:r>
            <a:r>
              <a:rPr lang="en-US" sz="2400" b="0" i="0" dirty="0">
                <a:solidFill>
                  <a:srgbClr val="222222"/>
                </a:solidFill>
                <a:effectLst/>
                <a:latin typeface="Arial" panose="020B0604020202020204" pitchFamily="34" charset="0"/>
              </a:rPr>
              <a:t>. "Ecological and evolutionary benefits of temperate phage: what does or doesn't kill you makes you stronger." </a:t>
            </a:r>
            <a:r>
              <a:rPr lang="en-US" sz="2400" b="0" i="1" dirty="0" err="1">
                <a:solidFill>
                  <a:srgbClr val="222222"/>
                </a:solidFill>
                <a:effectLst/>
                <a:latin typeface="Arial" panose="020B0604020202020204" pitchFamily="34" charset="0"/>
              </a:rPr>
              <a:t>BioEssays</a:t>
            </a:r>
            <a:r>
              <a:rPr lang="en-US" sz="2400" b="0" i="0" dirty="0">
                <a:solidFill>
                  <a:srgbClr val="222222"/>
                </a:solidFill>
                <a:effectLst/>
                <a:latin typeface="Arial" panose="020B0604020202020204" pitchFamily="34" charset="0"/>
              </a:rPr>
              <a:t> 39.12 (2017): 1700112.</a:t>
            </a:r>
          </a:p>
        </p:txBody>
      </p:sp>
      <p:pic>
        <p:nvPicPr>
          <p:cNvPr id="8" name="Picture 7">
            <a:extLst>
              <a:ext uri="{FF2B5EF4-FFF2-40B4-BE49-F238E27FC236}">
                <a16:creationId xmlns:a16="http://schemas.microsoft.com/office/drawing/2014/main" id="{9F8E3ADE-4DE3-4FA8-3BF0-FAF0B07B80D2}"/>
              </a:ext>
            </a:extLst>
          </p:cNvPr>
          <p:cNvPicPr>
            <a:picLocks noChangeAspect="1"/>
          </p:cNvPicPr>
          <p:nvPr/>
        </p:nvPicPr>
        <p:blipFill>
          <a:blip r:embed="rId6"/>
          <a:stretch>
            <a:fillRect/>
          </a:stretch>
        </p:blipFill>
        <p:spPr>
          <a:xfrm>
            <a:off x="6607791" y="18678965"/>
            <a:ext cx="7897887" cy="4094800"/>
          </a:xfrm>
          <a:prstGeom prst="rect">
            <a:avLst/>
          </a:prstGeom>
        </p:spPr>
      </p:pic>
      <p:pic>
        <p:nvPicPr>
          <p:cNvPr id="9" name="Picture 8">
            <a:extLst>
              <a:ext uri="{FF2B5EF4-FFF2-40B4-BE49-F238E27FC236}">
                <a16:creationId xmlns:a16="http://schemas.microsoft.com/office/drawing/2014/main" id="{B8908592-EECD-A117-7687-A32A3201AAA6}"/>
              </a:ext>
            </a:extLst>
          </p:cNvPr>
          <p:cNvPicPr>
            <a:picLocks noChangeAspect="1"/>
          </p:cNvPicPr>
          <p:nvPr/>
        </p:nvPicPr>
        <p:blipFill>
          <a:blip r:embed="rId7"/>
          <a:stretch>
            <a:fillRect/>
          </a:stretch>
        </p:blipFill>
        <p:spPr>
          <a:xfrm>
            <a:off x="548140" y="19906143"/>
            <a:ext cx="5376452" cy="1788945"/>
          </a:xfrm>
          <a:prstGeom prst="rect">
            <a:avLst/>
          </a:prstGeom>
        </p:spPr>
      </p:pic>
      <p:sp>
        <p:nvSpPr>
          <p:cNvPr id="46" name="TextBox 45">
            <a:extLst>
              <a:ext uri="{FF2B5EF4-FFF2-40B4-BE49-F238E27FC236}">
                <a16:creationId xmlns:a16="http://schemas.microsoft.com/office/drawing/2014/main" id="{D4EE92D6-B47F-7462-0CBE-ECD8CFE0D105}"/>
              </a:ext>
            </a:extLst>
          </p:cNvPr>
          <p:cNvSpPr txBox="1"/>
          <p:nvPr/>
        </p:nvSpPr>
        <p:spPr>
          <a:xfrm>
            <a:off x="15732272" y="28264696"/>
            <a:ext cx="12913045" cy="1754326"/>
          </a:xfrm>
          <a:prstGeom prst="rect">
            <a:avLst/>
          </a:prstGeom>
          <a:noFill/>
        </p:spPr>
        <p:txBody>
          <a:bodyPr wrap="square" rtlCol="0">
            <a:spAutoFit/>
          </a:bodyPr>
          <a:lstStyle/>
          <a:p>
            <a:r>
              <a:rPr lang="en-US" sz="3600" b="1" dirty="0">
                <a:latin typeface="Avenir Book" panose="02000503020000020003" pitchFamily="2" charset="0"/>
              </a:rPr>
              <a:t>Phages act in cahoots with hosts in competition:</a:t>
            </a:r>
          </a:p>
          <a:p>
            <a:pPr marL="1200150" lvl="1" indent="-742950">
              <a:buFont typeface="+mj-lt"/>
              <a:buAutoNum type="arabicPeriod"/>
            </a:pPr>
            <a:r>
              <a:rPr lang="en-US" sz="3600" dirty="0">
                <a:latin typeface="Avenir Book" panose="02000503020000020003" pitchFamily="2" charset="0"/>
              </a:rPr>
              <a:t> a “buffer” against invasion </a:t>
            </a:r>
          </a:p>
          <a:p>
            <a:pPr marL="1200150" lvl="1" indent="-742950">
              <a:buFont typeface="+mj-lt"/>
              <a:buAutoNum type="arabicPeriod"/>
            </a:pPr>
            <a:r>
              <a:rPr lang="en-US" sz="3600" dirty="0">
                <a:latin typeface="Avenir Book" panose="02000503020000020003" pitchFamily="2" charset="0"/>
              </a:rPr>
              <a:t> “weapons” to deploy during invasion</a:t>
            </a:r>
          </a:p>
        </p:txBody>
      </p:sp>
      <p:sp>
        <p:nvSpPr>
          <p:cNvPr id="62" name="TextBox 61">
            <a:extLst>
              <a:ext uri="{FF2B5EF4-FFF2-40B4-BE49-F238E27FC236}">
                <a16:creationId xmlns:a16="http://schemas.microsoft.com/office/drawing/2014/main" id="{79462009-74B9-6530-3553-A892E9B77AC5}"/>
              </a:ext>
            </a:extLst>
          </p:cNvPr>
          <p:cNvSpPr txBox="1"/>
          <p:nvPr/>
        </p:nvSpPr>
        <p:spPr>
          <a:xfrm>
            <a:off x="2271147" y="3762375"/>
            <a:ext cx="6904441" cy="2390911"/>
          </a:xfrm>
          <a:prstGeom prst="rect">
            <a:avLst/>
          </a:prstGeom>
          <a:noFill/>
        </p:spPr>
        <p:txBody>
          <a:bodyPr wrap="square" rtlCol="0">
            <a:spAutoFit/>
          </a:bodyPr>
          <a:lstStyle/>
          <a:p>
            <a:pPr>
              <a:lnSpc>
                <a:spcPts val="3600"/>
              </a:lnSpc>
            </a:pPr>
            <a:r>
              <a:rPr lang="en-US" sz="2800" b="1" dirty="0">
                <a:latin typeface="Avenir Book" panose="02000503020000020003" pitchFamily="2" charset="0"/>
              </a:rPr>
              <a:t>email:</a:t>
            </a:r>
            <a:r>
              <a:rPr lang="en-US" sz="2800" dirty="0">
                <a:latin typeface="Avenir Book" panose="02000503020000020003" pitchFamily="2" charset="0"/>
              </a:rPr>
              <a:t> </a:t>
            </a:r>
            <a:r>
              <a:rPr lang="en-US" sz="2800" dirty="0" err="1">
                <a:latin typeface="Avenir Book" panose="02000503020000020003" pitchFamily="2" charset="0"/>
              </a:rPr>
              <a:t>jeremy.harris@gatech.edu</a:t>
            </a:r>
            <a:endParaRPr lang="en-US" sz="2800" dirty="0">
              <a:latin typeface="Avenir Book" panose="02000503020000020003" pitchFamily="2" charset="0"/>
            </a:endParaRPr>
          </a:p>
          <a:p>
            <a:pPr>
              <a:lnSpc>
                <a:spcPts val="3600"/>
              </a:lnSpc>
            </a:pPr>
            <a:r>
              <a:rPr lang="en-US" sz="2800" b="1" dirty="0">
                <a:latin typeface="Avenir Book" panose="02000503020000020003" pitchFamily="2" charset="0"/>
              </a:rPr>
              <a:t>website: </a:t>
            </a:r>
            <a:r>
              <a:rPr lang="en-US" sz="2800" dirty="0">
                <a:latin typeface="Avenir Book" panose="02000503020000020003" pitchFamily="2" charset="0"/>
              </a:rPr>
              <a:t>https://</a:t>
            </a:r>
            <a:r>
              <a:rPr lang="en-US" sz="2800" dirty="0" err="1">
                <a:latin typeface="Avenir Book" panose="02000503020000020003" pitchFamily="2" charset="0"/>
              </a:rPr>
              <a:t>jeremy</a:t>
            </a:r>
            <a:r>
              <a:rPr lang="en-US" sz="2800" dirty="0">
                <a:latin typeface="Avenir Book" panose="02000503020000020003" pitchFamily="2" charset="0"/>
              </a:rPr>
              <a:t>-d-</a:t>
            </a:r>
            <a:r>
              <a:rPr lang="en-US" sz="2800" dirty="0" err="1">
                <a:latin typeface="Avenir Book" panose="02000503020000020003" pitchFamily="2" charset="0"/>
              </a:rPr>
              <a:t>harris.github.io</a:t>
            </a:r>
            <a:r>
              <a:rPr lang="en-US" sz="2800" dirty="0">
                <a:latin typeface="Avenir Book" panose="02000503020000020003" pitchFamily="2" charset="0"/>
              </a:rPr>
              <a:t>/</a:t>
            </a:r>
          </a:p>
          <a:p>
            <a:pPr>
              <a:lnSpc>
                <a:spcPts val="3600"/>
              </a:lnSpc>
            </a:pPr>
            <a:r>
              <a:rPr lang="en-US" sz="2800" b="1" dirty="0">
                <a:latin typeface="Avenir Book" panose="02000503020000020003" pitchFamily="2" charset="0"/>
              </a:rPr>
              <a:t>project repository: </a:t>
            </a:r>
            <a:r>
              <a:rPr lang="en-US" sz="2800" dirty="0">
                <a:latin typeface="Avenir Book" panose="02000503020000020003" pitchFamily="2" charset="0"/>
              </a:rPr>
              <a:t>https://</a:t>
            </a:r>
            <a:r>
              <a:rPr lang="en-US" sz="2800" dirty="0" err="1">
                <a:latin typeface="Avenir Book" panose="02000503020000020003" pitchFamily="2" charset="0"/>
              </a:rPr>
              <a:t>github.com</a:t>
            </a:r>
            <a:r>
              <a:rPr lang="en-US" sz="2800" dirty="0">
                <a:latin typeface="Avenir Book" panose="02000503020000020003" pitchFamily="2" charset="0"/>
              </a:rPr>
              <a:t>/</a:t>
            </a:r>
          </a:p>
          <a:p>
            <a:pPr>
              <a:lnSpc>
                <a:spcPts val="3600"/>
              </a:lnSpc>
            </a:pPr>
            <a:r>
              <a:rPr lang="en-US" sz="2800" dirty="0">
                <a:latin typeface="Avenir Book" panose="02000503020000020003" pitchFamily="2" charset="0"/>
              </a:rPr>
              <a:t>Jeremy-D-Harris/</a:t>
            </a:r>
            <a:r>
              <a:rPr lang="en-US" sz="2800" dirty="0" err="1">
                <a:latin typeface="Avenir Book" panose="02000503020000020003" pitchFamily="2" charset="0"/>
              </a:rPr>
              <a:t>coalitions_working</a:t>
            </a:r>
            <a:endParaRPr lang="en-US" sz="2800" dirty="0">
              <a:latin typeface="Avenir Book" panose="02000503020000020003" pitchFamily="2" charset="0"/>
            </a:endParaRPr>
          </a:p>
          <a:p>
            <a:pPr>
              <a:lnSpc>
                <a:spcPts val="3600"/>
              </a:lnSpc>
            </a:pPr>
            <a:endParaRPr lang="en-US" sz="2800" dirty="0">
              <a:latin typeface="Avenir Book" panose="02000503020000020003" pitchFamily="2" charset="0"/>
            </a:endParaRPr>
          </a:p>
        </p:txBody>
      </p:sp>
      <p:pic>
        <p:nvPicPr>
          <p:cNvPr id="68" name="Picture 67" descr="A qr code with a cat logo&#10;&#10;Description automatically generated with medium confidence">
            <a:extLst>
              <a:ext uri="{FF2B5EF4-FFF2-40B4-BE49-F238E27FC236}">
                <a16:creationId xmlns:a16="http://schemas.microsoft.com/office/drawing/2014/main" id="{EECB6682-1C2F-88F4-B085-4C3AF4E40827}"/>
              </a:ext>
            </a:extLst>
          </p:cNvPr>
          <p:cNvPicPr>
            <a:picLocks noChangeAspect="1"/>
          </p:cNvPicPr>
          <p:nvPr/>
        </p:nvPicPr>
        <p:blipFill>
          <a:blip r:embed="rId8"/>
          <a:stretch>
            <a:fillRect/>
          </a:stretch>
        </p:blipFill>
        <p:spPr>
          <a:xfrm>
            <a:off x="332619" y="3717360"/>
            <a:ext cx="1938528" cy="1938528"/>
          </a:xfrm>
          <a:prstGeom prst="rect">
            <a:avLst/>
          </a:prstGeom>
        </p:spPr>
      </p:pic>
      <p:grpSp>
        <p:nvGrpSpPr>
          <p:cNvPr id="341" name="Group 340">
            <a:extLst>
              <a:ext uri="{FF2B5EF4-FFF2-40B4-BE49-F238E27FC236}">
                <a16:creationId xmlns:a16="http://schemas.microsoft.com/office/drawing/2014/main" id="{57C5D2FC-28DE-F1DC-C13F-BA7F0FD71A75}"/>
              </a:ext>
            </a:extLst>
          </p:cNvPr>
          <p:cNvGrpSpPr/>
          <p:nvPr/>
        </p:nvGrpSpPr>
        <p:grpSpPr>
          <a:xfrm>
            <a:off x="23667960" y="4577138"/>
            <a:ext cx="6451425" cy="952266"/>
            <a:chOff x="22777555" y="4559733"/>
            <a:chExt cx="6451425" cy="952266"/>
          </a:xfrm>
        </p:grpSpPr>
        <p:pic>
          <p:nvPicPr>
            <p:cNvPr id="75" name="Picture 74">
              <a:extLst>
                <a:ext uri="{FF2B5EF4-FFF2-40B4-BE49-F238E27FC236}">
                  <a16:creationId xmlns:a16="http://schemas.microsoft.com/office/drawing/2014/main" id="{4C027900-DAED-4F18-1E2D-82662C904164}"/>
                </a:ext>
              </a:extLst>
            </p:cNvPr>
            <p:cNvPicPr>
              <a:picLocks noChangeAspect="1"/>
            </p:cNvPicPr>
            <p:nvPr/>
          </p:nvPicPr>
          <p:blipFill>
            <a:blip r:embed="rId9"/>
            <a:stretch>
              <a:fillRect/>
            </a:stretch>
          </p:blipFill>
          <p:spPr>
            <a:xfrm>
              <a:off x="24428380" y="4559733"/>
              <a:ext cx="4800600" cy="495300"/>
            </a:xfrm>
            <a:prstGeom prst="rect">
              <a:avLst/>
            </a:prstGeom>
          </p:spPr>
        </p:pic>
        <p:sp>
          <p:nvSpPr>
            <p:cNvPr id="76" name="TextBox 75">
              <a:extLst>
                <a:ext uri="{FF2B5EF4-FFF2-40B4-BE49-F238E27FC236}">
                  <a16:creationId xmlns:a16="http://schemas.microsoft.com/office/drawing/2014/main" id="{13F99A15-1427-B289-7F15-C91780B2EC0D}"/>
                </a:ext>
              </a:extLst>
            </p:cNvPr>
            <p:cNvSpPr txBox="1"/>
            <p:nvPr/>
          </p:nvSpPr>
          <p:spPr>
            <a:xfrm>
              <a:off x="24388894" y="5050334"/>
              <a:ext cx="3610284" cy="461665"/>
            </a:xfrm>
            <a:prstGeom prst="rect">
              <a:avLst/>
            </a:prstGeom>
            <a:noFill/>
          </p:spPr>
          <p:txBody>
            <a:bodyPr wrap="none" rtlCol="0">
              <a:spAutoFit/>
            </a:bodyPr>
            <a:lstStyle/>
            <a:p>
              <a:r>
                <a:rPr lang="en-US" sz="2400" dirty="0">
                  <a:latin typeface="Avenir Book" panose="02000503020000020003" pitchFamily="2" charset="0"/>
                </a:rPr>
                <a:t>Life Sciences Foundation</a:t>
              </a:r>
            </a:p>
          </p:txBody>
        </p:sp>
        <p:sp>
          <p:nvSpPr>
            <p:cNvPr id="77" name="TextBox 76">
              <a:extLst>
                <a:ext uri="{FF2B5EF4-FFF2-40B4-BE49-F238E27FC236}">
                  <a16:creationId xmlns:a16="http://schemas.microsoft.com/office/drawing/2014/main" id="{3B7AA7B5-C07A-9230-F78B-55027F47A112}"/>
                </a:ext>
              </a:extLst>
            </p:cNvPr>
            <p:cNvSpPr txBox="1"/>
            <p:nvPr/>
          </p:nvSpPr>
          <p:spPr>
            <a:xfrm>
              <a:off x="22777555" y="4567357"/>
              <a:ext cx="1611339" cy="523220"/>
            </a:xfrm>
            <a:prstGeom prst="rect">
              <a:avLst/>
            </a:prstGeom>
            <a:noFill/>
          </p:spPr>
          <p:txBody>
            <a:bodyPr wrap="none" rtlCol="0">
              <a:spAutoFit/>
            </a:bodyPr>
            <a:lstStyle/>
            <a:p>
              <a:r>
                <a:rPr lang="en-US" sz="2800" b="1" dirty="0">
                  <a:latin typeface="Avenir Book" panose="02000503020000020003" pitchFamily="2" charset="0"/>
                </a:rPr>
                <a:t>Funding:</a:t>
              </a:r>
            </a:p>
          </p:txBody>
        </p:sp>
      </p:grpSp>
      <p:sp>
        <p:nvSpPr>
          <p:cNvPr id="79" name="TextBox 78">
            <a:extLst>
              <a:ext uri="{FF2B5EF4-FFF2-40B4-BE49-F238E27FC236}">
                <a16:creationId xmlns:a16="http://schemas.microsoft.com/office/drawing/2014/main" id="{DE7557DE-6FB2-DD14-B79D-F3330C4FD96B}"/>
              </a:ext>
            </a:extLst>
          </p:cNvPr>
          <p:cNvSpPr txBox="1"/>
          <p:nvPr/>
        </p:nvSpPr>
        <p:spPr>
          <a:xfrm>
            <a:off x="1191328"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“buffer” to defend against invasion?</a:t>
            </a:r>
          </a:p>
        </p:txBody>
      </p:sp>
      <p:sp>
        <p:nvSpPr>
          <p:cNvPr id="81" name="TextBox 80">
            <a:extLst>
              <a:ext uri="{FF2B5EF4-FFF2-40B4-BE49-F238E27FC236}">
                <a16:creationId xmlns:a16="http://schemas.microsoft.com/office/drawing/2014/main" id="{18121FF9-7416-6DC9-5A3F-72974D529137}"/>
              </a:ext>
            </a:extLst>
          </p:cNvPr>
          <p:cNvSpPr txBox="1"/>
          <p:nvPr/>
        </p:nvSpPr>
        <p:spPr>
          <a:xfrm>
            <a:off x="8706983" y="8342309"/>
            <a:ext cx="5486400" cy="1323439"/>
          </a:xfrm>
          <a:prstGeom prst="rect">
            <a:avLst/>
          </a:prstGeom>
          <a:solidFill>
            <a:schemeClr val="bg1">
              <a:lumMod val="75000"/>
            </a:schemeClr>
          </a:solidFill>
          <a:ln w="38100">
            <a:solidFill>
              <a:schemeClr val="tx1"/>
            </a:solidFill>
          </a:ln>
        </p:spPr>
        <p:txBody>
          <a:bodyPr wrap="square" rtlCol="0">
            <a:spAutoFit/>
          </a:bodyPr>
          <a:lstStyle/>
          <a:p>
            <a:pPr algn="ctr"/>
            <a:r>
              <a:rPr lang="en-US" sz="4000" b="1" dirty="0">
                <a:latin typeface="Avenir Book" panose="02000503020000020003" pitchFamily="2" charset="0"/>
              </a:rPr>
              <a:t>A “weapon” to clear space for invasion?</a:t>
            </a:r>
          </a:p>
        </p:txBody>
      </p:sp>
      <p:sp>
        <p:nvSpPr>
          <p:cNvPr id="103" name="TextBox 102">
            <a:extLst>
              <a:ext uri="{FF2B5EF4-FFF2-40B4-BE49-F238E27FC236}">
                <a16:creationId xmlns:a16="http://schemas.microsoft.com/office/drawing/2014/main" id="{61C87F30-DB7F-8A3B-1321-6298AC390E3E}"/>
              </a:ext>
            </a:extLst>
          </p:cNvPr>
          <p:cNvSpPr txBox="1"/>
          <p:nvPr/>
        </p:nvSpPr>
        <p:spPr>
          <a:xfrm>
            <a:off x="15812962" y="30046405"/>
            <a:ext cx="12913045" cy="1754326"/>
          </a:xfrm>
          <a:prstGeom prst="rect">
            <a:avLst/>
          </a:prstGeom>
          <a:noFill/>
        </p:spPr>
        <p:txBody>
          <a:bodyPr wrap="square" rtlCol="0">
            <a:spAutoFit/>
          </a:bodyPr>
          <a:lstStyle/>
          <a:p>
            <a:r>
              <a:rPr lang="en-US" sz="3600" b="1" dirty="0">
                <a:latin typeface="Avenir Book" panose="02000503020000020003" pitchFamily="2" charset="0"/>
              </a:rPr>
              <a:t>Future Directions:</a:t>
            </a:r>
          </a:p>
          <a:p>
            <a:pPr marL="1200150" lvl="1" indent="-742950">
              <a:buFont typeface="+mj-lt"/>
              <a:buAutoNum type="arabicPeriod"/>
            </a:pPr>
            <a:r>
              <a:rPr lang="en-US" sz="3600" dirty="0">
                <a:latin typeface="Avenir Book" panose="02000503020000020003" pitchFamily="2" charset="0"/>
              </a:rPr>
              <a:t> Steady-state analysis for coexistence</a:t>
            </a:r>
          </a:p>
          <a:p>
            <a:pPr marL="1200150" lvl="1" indent="-742950">
              <a:buFont typeface="+mj-lt"/>
              <a:buAutoNum type="arabicPeriod"/>
            </a:pPr>
            <a:r>
              <a:rPr lang="en-US" sz="3600" dirty="0">
                <a:latin typeface="Avenir Book" panose="02000503020000020003" pitchFamily="2" charset="0"/>
              </a:rPr>
              <a:t> Phase separation and an emergence of a length scale</a:t>
            </a:r>
          </a:p>
        </p:txBody>
      </p:sp>
      <p:pic>
        <p:nvPicPr>
          <p:cNvPr id="147" name="Google Shape;310;p28">
            <a:extLst>
              <a:ext uri="{FF2B5EF4-FFF2-40B4-BE49-F238E27FC236}">
                <a16:creationId xmlns:a16="http://schemas.microsoft.com/office/drawing/2014/main" id="{214602AA-05DC-9EC9-C49E-5E83F34EFD11}"/>
              </a:ext>
            </a:extLst>
          </p:cNvPr>
          <p:cNvPicPr preferRelativeResize="0">
            <a:picLocks noChangeAspect="1"/>
          </p:cNvPicPr>
          <p:nvPr/>
        </p:nvPicPr>
        <p:blipFill rotWithShape="1">
          <a:blip r:embed="rId10">
            <a:alphaModFix/>
          </a:blip>
          <a:srcRect r="48348"/>
          <a:stretch/>
        </p:blipFill>
        <p:spPr>
          <a:xfrm>
            <a:off x="2383107" y="26283573"/>
            <a:ext cx="5617893" cy="4818061"/>
          </a:xfrm>
          <a:prstGeom prst="rect">
            <a:avLst/>
          </a:prstGeom>
          <a:noFill/>
          <a:ln>
            <a:noFill/>
          </a:ln>
        </p:spPr>
      </p:pic>
      <p:pic>
        <p:nvPicPr>
          <p:cNvPr id="148" name="Picture 147">
            <a:extLst>
              <a:ext uri="{FF2B5EF4-FFF2-40B4-BE49-F238E27FC236}">
                <a16:creationId xmlns:a16="http://schemas.microsoft.com/office/drawing/2014/main" id="{C5C053A2-6892-5187-19F1-6F47C652E735}"/>
              </a:ext>
            </a:extLst>
          </p:cNvPr>
          <p:cNvPicPr>
            <a:picLocks noChangeAspect="1"/>
          </p:cNvPicPr>
          <p:nvPr/>
        </p:nvPicPr>
        <p:blipFill>
          <a:blip r:embed="rId11"/>
          <a:stretch>
            <a:fillRect/>
          </a:stretch>
        </p:blipFill>
        <p:spPr>
          <a:xfrm>
            <a:off x="5817734" y="24937573"/>
            <a:ext cx="4055367" cy="994249"/>
          </a:xfrm>
          <a:prstGeom prst="rect">
            <a:avLst/>
          </a:prstGeom>
          <a:ln w="38100">
            <a:solidFill>
              <a:schemeClr val="tx1"/>
            </a:solidFill>
          </a:ln>
        </p:spPr>
      </p:pic>
      <p:grpSp>
        <p:nvGrpSpPr>
          <p:cNvPr id="347" name="Group 346">
            <a:extLst>
              <a:ext uri="{FF2B5EF4-FFF2-40B4-BE49-F238E27FC236}">
                <a16:creationId xmlns:a16="http://schemas.microsoft.com/office/drawing/2014/main" id="{6E30FE37-C604-8841-E038-D0AB8712F751}"/>
              </a:ext>
            </a:extLst>
          </p:cNvPr>
          <p:cNvGrpSpPr/>
          <p:nvPr/>
        </p:nvGrpSpPr>
        <p:grpSpPr>
          <a:xfrm>
            <a:off x="3570745" y="31179252"/>
            <a:ext cx="8289627" cy="741980"/>
            <a:chOff x="3923751" y="31150718"/>
            <a:chExt cx="8289627" cy="741980"/>
          </a:xfrm>
        </p:grpSpPr>
        <p:sp>
          <p:nvSpPr>
            <p:cNvPr id="155" name="Google Shape;320;p28">
              <a:extLst>
                <a:ext uri="{FF2B5EF4-FFF2-40B4-BE49-F238E27FC236}">
                  <a16:creationId xmlns:a16="http://schemas.microsoft.com/office/drawing/2014/main" id="{34E2DCAB-ABB8-5FFA-0D86-38EC9B305898}"/>
                </a:ext>
              </a:extLst>
            </p:cNvPr>
            <p:cNvSpPr txBox="1"/>
            <p:nvPr/>
          </p:nvSpPr>
          <p:spPr>
            <a:xfrm>
              <a:off x="3923751" y="31150718"/>
              <a:ext cx="6061602" cy="7419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Induction Rate,</a:t>
              </a:r>
              <a:endParaRPr sz="3600" b="1" dirty="0">
                <a:latin typeface="Times New Roman" panose="02020603050405020304" pitchFamily="18" charset="0"/>
                <a:cs typeface="Times New Roman" panose="02020603050405020304" pitchFamily="18" charset="0"/>
              </a:endParaRPr>
            </a:p>
          </p:txBody>
        </p:sp>
        <p:pic>
          <p:nvPicPr>
            <p:cNvPr id="156" name="Picture 155">
              <a:extLst>
                <a:ext uri="{FF2B5EF4-FFF2-40B4-BE49-F238E27FC236}">
                  <a16:creationId xmlns:a16="http://schemas.microsoft.com/office/drawing/2014/main" id="{33628161-3F8E-1575-6342-5324795CDF0A}"/>
                </a:ext>
              </a:extLst>
            </p:cNvPr>
            <p:cNvPicPr>
              <a:picLocks noChangeAspect="1"/>
            </p:cNvPicPr>
            <p:nvPr/>
          </p:nvPicPr>
          <p:blipFill>
            <a:blip r:embed="rId12"/>
            <a:stretch>
              <a:fillRect/>
            </a:stretch>
          </p:blipFill>
          <p:spPr>
            <a:xfrm>
              <a:off x="8925012" y="31253768"/>
              <a:ext cx="3288366" cy="610345"/>
            </a:xfrm>
            <a:prstGeom prst="rect">
              <a:avLst/>
            </a:prstGeom>
          </p:spPr>
        </p:pic>
      </p:grpSp>
      <p:pic>
        <p:nvPicPr>
          <p:cNvPr id="150" name="Google Shape;310;p28">
            <a:extLst>
              <a:ext uri="{FF2B5EF4-FFF2-40B4-BE49-F238E27FC236}">
                <a16:creationId xmlns:a16="http://schemas.microsoft.com/office/drawing/2014/main" id="{B6F770F4-6934-CA21-647F-A4B56044DCB1}"/>
              </a:ext>
            </a:extLst>
          </p:cNvPr>
          <p:cNvPicPr preferRelativeResize="0">
            <a:picLocks noChangeAspect="1"/>
          </p:cNvPicPr>
          <p:nvPr/>
        </p:nvPicPr>
        <p:blipFill rotWithShape="1">
          <a:blip r:embed="rId10">
            <a:alphaModFix/>
          </a:blip>
          <a:srcRect l="51652"/>
          <a:stretch/>
        </p:blipFill>
        <p:spPr>
          <a:xfrm>
            <a:off x="8276904" y="26260874"/>
            <a:ext cx="5308033" cy="4863459"/>
          </a:xfrm>
          <a:prstGeom prst="rect">
            <a:avLst/>
          </a:prstGeom>
          <a:noFill/>
          <a:ln>
            <a:noFill/>
          </a:ln>
        </p:spPr>
      </p:pic>
      <p:sp>
        <p:nvSpPr>
          <p:cNvPr id="153" name="Google Shape;317;p28">
            <a:extLst>
              <a:ext uri="{FF2B5EF4-FFF2-40B4-BE49-F238E27FC236}">
                <a16:creationId xmlns:a16="http://schemas.microsoft.com/office/drawing/2014/main" id="{5AAB4A38-B7EA-3C95-BB79-11000C6F8F21}"/>
              </a:ext>
            </a:extLst>
          </p:cNvPr>
          <p:cNvSpPr txBox="1"/>
          <p:nvPr/>
        </p:nvSpPr>
        <p:spPr>
          <a:xfrm rot="16200000">
            <a:off x="-1473667" y="28214264"/>
            <a:ext cx="5794155" cy="74869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Lysogen Growth Rate,</a:t>
            </a:r>
            <a:endParaRPr sz="3600" b="1"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E739F2AB-0F57-DBBD-FE5F-4264A6EC7A0E}"/>
              </a:ext>
            </a:extLst>
          </p:cNvPr>
          <p:cNvPicPr>
            <a:picLocks noChangeAspect="1"/>
          </p:cNvPicPr>
          <p:nvPr/>
        </p:nvPicPr>
        <p:blipFill>
          <a:blip r:embed="rId13"/>
          <a:stretch>
            <a:fillRect/>
          </a:stretch>
        </p:blipFill>
        <p:spPr>
          <a:xfrm>
            <a:off x="760922" y="26045919"/>
            <a:ext cx="1324976" cy="816013"/>
          </a:xfrm>
          <a:prstGeom prst="rect">
            <a:avLst/>
          </a:prstGeom>
          <a:ln w="38100">
            <a:noFill/>
          </a:ln>
        </p:spPr>
      </p:pic>
      <p:sp>
        <p:nvSpPr>
          <p:cNvPr id="152" name="TextBox 151">
            <a:extLst>
              <a:ext uri="{FF2B5EF4-FFF2-40B4-BE49-F238E27FC236}">
                <a16:creationId xmlns:a16="http://schemas.microsoft.com/office/drawing/2014/main" id="{309C71DB-CDD3-5A49-A19F-92FBA34FCEC3}"/>
              </a:ext>
            </a:extLst>
          </p:cNvPr>
          <p:cNvSpPr txBox="1"/>
          <p:nvPr/>
        </p:nvSpPr>
        <p:spPr>
          <a:xfrm>
            <a:off x="1507504" y="25931822"/>
            <a:ext cx="116440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 Lysogen Population				(b) Phage Population</a:t>
            </a:r>
          </a:p>
        </p:txBody>
      </p:sp>
      <p:sp>
        <p:nvSpPr>
          <p:cNvPr id="213" name="TextBox 212">
            <a:extLst>
              <a:ext uri="{FF2B5EF4-FFF2-40B4-BE49-F238E27FC236}">
                <a16:creationId xmlns:a16="http://schemas.microsoft.com/office/drawing/2014/main" id="{5AAA63D7-63BE-503F-9C2C-80F071190ABD}"/>
              </a:ext>
            </a:extLst>
          </p:cNvPr>
          <p:cNvSpPr txBox="1"/>
          <p:nvPr/>
        </p:nvSpPr>
        <p:spPr>
          <a:xfrm>
            <a:off x="15871711" y="15804299"/>
            <a:ext cx="14994283" cy="2677656"/>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well-mixed model. (a) </a:t>
            </a:r>
            <a:r>
              <a:rPr lang="en-US" sz="2800" dirty="0">
                <a:latin typeface="Avenir Book" panose="02000503020000020003" pitchFamily="2" charset="0"/>
              </a:rPr>
              <a:t>The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 </a:t>
            </a:r>
            <a:r>
              <a:rPr lang="en-US" sz="2800" dirty="0">
                <a:latin typeface="Avenir Book" panose="02000503020000020003" pitchFamily="2" charset="0"/>
              </a:rPr>
              <a:t>to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is at the steady-state growth-induction trade off (left). </a:t>
            </a:r>
            <a:r>
              <a:rPr lang="en-US" sz="2800" i="1" dirty="0">
                <a:latin typeface="Avenir Book" panose="02000503020000020003" pitchFamily="2" charset="0"/>
              </a:rPr>
              <a:t>V</a:t>
            </a:r>
            <a:r>
              <a:rPr lang="en-US" sz="2800" i="1" baseline="-25000" dirty="0">
                <a:latin typeface="Avenir Book" panose="02000503020000020003" pitchFamily="2" charset="0"/>
              </a:rPr>
              <a:t>A</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preventing it from invading (gray), but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 invade when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induction rate is lower (blue). </a:t>
            </a:r>
            <a:r>
              <a:rPr lang="en-US" sz="2800" b="1" dirty="0">
                <a:latin typeface="Avenir Book" panose="02000503020000020003" pitchFamily="2" charset="0"/>
              </a:rPr>
              <a:t>(b)</a:t>
            </a:r>
            <a:r>
              <a:rPr lang="en-US" sz="2800" dirty="0">
                <a:latin typeface="Avenir Book" panose="02000503020000020003" pitchFamily="2" charset="0"/>
              </a:rPr>
              <a:t> Effective minimal growth rate required for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to invade (left).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lyses </a:t>
            </a:r>
            <a:r>
              <a:rPr lang="en-US" sz="2800" i="1" dirty="0">
                <a:latin typeface="Avenir Book" panose="02000503020000020003" pitchFamily="2" charset="0"/>
              </a:rPr>
              <a:t>L</a:t>
            </a:r>
            <a:r>
              <a:rPr lang="en-US" sz="2800" i="1" baseline="-25000" dirty="0">
                <a:latin typeface="Avenir Book" panose="02000503020000020003" pitchFamily="2" charset="0"/>
              </a:rPr>
              <a:t>A</a:t>
            </a:r>
            <a:r>
              <a:rPr lang="en-US" sz="2800" dirty="0">
                <a:latin typeface="Avenir Book" panose="02000503020000020003" pitchFamily="2" charset="0"/>
              </a:rPr>
              <a:t>, decreasing the population over time. </a:t>
            </a:r>
            <a:r>
              <a:rPr lang="en-US" sz="2800" i="1" dirty="0">
                <a:latin typeface="Avenir Book" panose="02000503020000020003" pitchFamily="2" charset="0"/>
              </a:rPr>
              <a:t>L</a:t>
            </a:r>
            <a:r>
              <a:rPr lang="en-US" sz="2800" i="1" baseline="-25000" dirty="0">
                <a:latin typeface="Avenir Book" panose="02000503020000020003" pitchFamily="2" charset="0"/>
              </a:rPr>
              <a:t>B</a:t>
            </a:r>
            <a:r>
              <a:rPr lang="en-US" sz="2800" dirty="0">
                <a:latin typeface="Avenir Book" panose="02000503020000020003" pitchFamily="2" charset="0"/>
              </a:rPr>
              <a:t> cannot invade at 50 hours post (gray) introduction of </a:t>
            </a:r>
            <a:r>
              <a:rPr lang="en-US" sz="2800" i="1" dirty="0">
                <a:latin typeface="Avenir Book" panose="02000503020000020003" pitchFamily="2" charset="0"/>
              </a:rPr>
              <a:t>V</a:t>
            </a:r>
            <a:r>
              <a:rPr lang="en-US" sz="2800" i="1" baseline="-25000" dirty="0">
                <a:latin typeface="Avenir Book" panose="02000503020000020003" pitchFamily="2" charset="0"/>
              </a:rPr>
              <a:t>B</a:t>
            </a:r>
            <a:r>
              <a:rPr lang="en-US" sz="2800" dirty="0">
                <a:latin typeface="Avenir Book" panose="02000503020000020003" pitchFamily="2" charset="0"/>
              </a:rPr>
              <a:t> but can after 100 hours (blue).</a:t>
            </a:r>
            <a:endParaRPr lang="en-US" sz="2800" i="1" baseline="-25000" dirty="0">
              <a:latin typeface="Avenir Book" panose="02000503020000020003" pitchFamily="2" charset="0"/>
            </a:endParaRPr>
          </a:p>
        </p:txBody>
      </p:sp>
      <p:sp>
        <p:nvSpPr>
          <p:cNvPr id="218" name="TextBox 217">
            <a:extLst>
              <a:ext uri="{FF2B5EF4-FFF2-40B4-BE49-F238E27FC236}">
                <a16:creationId xmlns:a16="http://schemas.microsoft.com/office/drawing/2014/main" id="{28899AA0-0CF7-ECFB-3C3D-2732917B4FCC}"/>
              </a:ext>
            </a:extLst>
          </p:cNvPr>
          <p:cNvSpPr txBox="1"/>
          <p:nvPr/>
        </p:nvSpPr>
        <p:spPr>
          <a:xfrm>
            <a:off x="159994" y="14691275"/>
            <a:ext cx="15093483" cy="2677656"/>
          </a:xfrm>
          <a:prstGeom prst="rect">
            <a:avLst/>
          </a:prstGeom>
          <a:noFill/>
        </p:spPr>
        <p:txBody>
          <a:bodyPr wrap="square" rtlCol="0">
            <a:spAutoFit/>
          </a:bodyPr>
          <a:lstStyle/>
          <a:p>
            <a:pPr algn="just"/>
            <a:r>
              <a:rPr lang="en-US" sz="2800" b="1" dirty="0">
                <a:latin typeface="Avenir Book" panose="02000503020000020003" pitchFamily="2" charset="0"/>
              </a:rPr>
              <a:t>Figure 1. Two roles of temperate phages when lysogens are in competition. (a) </a:t>
            </a:r>
            <a:r>
              <a:rPr lang="en-US" sz="2800" dirty="0">
                <a:latin typeface="Avenir Book" panose="02000503020000020003" pitchFamily="2" charset="0"/>
              </a:rPr>
              <a:t>Temperate phages are released through spontaneous induction, preventing the invasion of an opposing susceptible lysogen population.</a:t>
            </a:r>
            <a:r>
              <a:rPr lang="en-US" sz="2800" b="1" dirty="0">
                <a:latin typeface="Avenir Book" panose="02000503020000020003" pitchFamily="2" charset="0"/>
              </a:rPr>
              <a:t> (b) </a:t>
            </a:r>
            <a:r>
              <a:rPr lang="en-US" sz="2800" dirty="0">
                <a:latin typeface="Avenir Book" panose="02000503020000020003" pitchFamily="2" charset="0"/>
              </a:rPr>
              <a:t>Temperate phages can lyse opposing lysogens which clears space and reduces competition. In both cases, large numbers of free phages are released, proliferating the “buffer” or “weapon” through subsequent rounds of lytic infections. </a:t>
            </a:r>
          </a:p>
        </p:txBody>
      </p:sp>
      <p:pic>
        <p:nvPicPr>
          <p:cNvPr id="187" name="Google Shape;681;p39">
            <a:extLst>
              <a:ext uri="{FF2B5EF4-FFF2-40B4-BE49-F238E27FC236}">
                <a16:creationId xmlns:a16="http://schemas.microsoft.com/office/drawing/2014/main" id="{86125CEB-070A-A974-12F2-D4304CA1132D}"/>
              </a:ext>
            </a:extLst>
          </p:cNvPr>
          <p:cNvPicPr preferRelativeResize="0">
            <a:picLocks/>
          </p:cNvPicPr>
          <p:nvPr/>
        </p:nvPicPr>
        <p:blipFill rotWithShape="1">
          <a:blip r:embed="rId14">
            <a:alphaModFix/>
          </a:blip>
          <a:srcRect t="52954"/>
          <a:stretch/>
        </p:blipFill>
        <p:spPr>
          <a:xfrm>
            <a:off x="17246024" y="11922402"/>
            <a:ext cx="4610199" cy="3515113"/>
          </a:xfrm>
          <a:prstGeom prst="rect">
            <a:avLst/>
          </a:prstGeom>
          <a:noFill/>
          <a:ln>
            <a:noFill/>
          </a:ln>
        </p:spPr>
      </p:pic>
      <p:pic>
        <p:nvPicPr>
          <p:cNvPr id="222" name="Google Shape;680;p39">
            <a:extLst>
              <a:ext uri="{FF2B5EF4-FFF2-40B4-BE49-F238E27FC236}">
                <a16:creationId xmlns:a16="http://schemas.microsoft.com/office/drawing/2014/main" id="{D6688F48-13F9-8EF8-8FDB-BC778A857A22}"/>
              </a:ext>
            </a:extLst>
          </p:cNvPr>
          <p:cNvPicPr preferRelativeResize="0">
            <a:picLocks noChangeAspect="1"/>
          </p:cNvPicPr>
          <p:nvPr/>
        </p:nvPicPr>
        <p:blipFill rotWithShape="1">
          <a:blip r:embed="rId15">
            <a:alphaModFix/>
          </a:blip>
          <a:srcRect b="51905"/>
          <a:stretch/>
        </p:blipFill>
        <p:spPr>
          <a:xfrm>
            <a:off x="26570361" y="11546367"/>
            <a:ext cx="4486440" cy="3489763"/>
          </a:xfrm>
          <a:prstGeom prst="rect">
            <a:avLst/>
          </a:prstGeom>
          <a:noFill/>
          <a:ln>
            <a:noFill/>
          </a:ln>
        </p:spPr>
      </p:pic>
      <p:pic>
        <p:nvPicPr>
          <p:cNvPr id="161" name="Google Shape;566;p36">
            <a:extLst>
              <a:ext uri="{FF2B5EF4-FFF2-40B4-BE49-F238E27FC236}">
                <a16:creationId xmlns:a16="http://schemas.microsoft.com/office/drawing/2014/main" id="{5A0ABFF1-2B5A-C4F2-C96E-E1B0D1A1A4AC}"/>
              </a:ext>
            </a:extLst>
          </p:cNvPr>
          <p:cNvPicPr preferRelativeResize="0">
            <a:picLocks noChangeAspect="1"/>
          </p:cNvPicPr>
          <p:nvPr/>
        </p:nvPicPr>
        <p:blipFill>
          <a:blip r:embed="rId16">
            <a:alphaModFix/>
          </a:blip>
          <a:stretch>
            <a:fillRect/>
          </a:stretch>
        </p:blipFill>
        <p:spPr>
          <a:xfrm>
            <a:off x="17605668" y="8111809"/>
            <a:ext cx="3980287" cy="3050099"/>
          </a:xfrm>
          <a:prstGeom prst="rect">
            <a:avLst/>
          </a:prstGeom>
          <a:noFill/>
          <a:ln>
            <a:noFill/>
          </a:ln>
        </p:spPr>
      </p:pic>
      <p:sp>
        <p:nvSpPr>
          <p:cNvPr id="162" name="Google Shape;587;p36">
            <a:extLst>
              <a:ext uri="{FF2B5EF4-FFF2-40B4-BE49-F238E27FC236}">
                <a16:creationId xmlns:a16="http://schemas.microsoft.com/office/drawing/2014/main" id="{4318EE1A-EA44-ECAD-6A42-551F22659B30}"/>
              </a:ext>
            </a:extLst>
          </p:cNvPr>
          <p:cNvSpPr txBox="1"/>
          <p:nvPr/>
        </p:nvSpPr>
        <p:spPr>
          <a:xfrm>
            <a:off x="19849478" y="9712503"/>
            <a:ext cx="1343228"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Only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Invades</a:t>
            </a:r>
            <a:endParaRPr sz="2000" b="1" dirty="0">
              <a:solidFill>
                <a:schemeClr val="dk1"/>
              </a:solidFill>
              <a:latin typeface="Times New Roman" panose="02020603050405020304" pitchFamily="18" charset="0"/>
              <a:cs typeface="Times New Roman" panose="02020603050405020304" pitchFamily="18" charset="0"/>
            </a:endParaRPr>
          </a:p>
        </p:txBody>
      </p:sp>
      <p:sp>
        <p:nvSpPr>
          <p:cNvPr id="164" name="Google Shape;589;p36">
            <a:extLst>
              <a:ext uri="{FF2B5EF4-FFF2-40B4-BE49-F238E27FC236}">
                <a16:creationId xmlns:a16="http://schemas.microsoft.com/office/drawing/2014/main" id="{799B988F-1A8B-BFD4-E0DC-58F3B5FDC47F}"/>
              </a:ext>
            </a:extLst>
          </p:cNvPr>
          <p:cNvSpPr txBox="1"/>
          <p:nvPr/>
        </p:nvSpPr>
        <p:spPr>
          <a:xfrm>
            <a:off x="18598189" y="8329088"/>
            <a:ext cx="1546805" cy="9167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Both </a:t>
            </a:r>
            <a:r>
              <a:rPr lang="en" sz="2000" b="1" i="1" dirty="0">
                <a:solidFill>
                  <a:schemeClr val="bg1"/>
                </a:solidFill>
                <a:latin typeface="Times New Roman" panose="02020603050405020304" pitchFamily="18" charset="0"/>
                <a:cs typeface="Times New Roman" panose="02020603050405020304" pitchFamily="18" charset="0"/>
              </a:rPr>
              <a:t>L</a:t>
            </a:r>
            <a:r>
              <a:rPr lang="en" sz="2000" b="1" i="1" baseline="-25000" dirty="0">
                <a:solidFill>
                  <a:schemeClr val="bg1"/>
                </a:solidFill>
                <a:latin typeface="Times New Roman" panose="02020603050405020304" pitchFamily="18" charset="0"/>
                <a:cs typeface="Times New Roman" panose="02020603050405020304" pitchFamily="18" charset="0"/>
              </a:rPr>
              <a:t>B, </a:t>
            </a:r>
            <a:r>
              <a:rPr lang="en" sz="2000" b="1" i="1" dirty="0">
                <a:solidFill>
                  <a:schemeClr val="bg1"/>
                </a:solidFill>
                <a:latin typeface="Times New Roman" panose="02020603050405020304" pitchFamily="18" charset="0"/>
                <a:cs typeface="Times New Roman" panose="02020603050405020304" pitchFamily="18" charset="0"/>
              </a:rPr>
              <a:t>V</a:t>
            </a:r>
            <a:r>
              <a:rPr lang="en" sz="2000" b="1" i="1" baseline="-25000" dirty="0">
                <a:solidFill>
                  <a:schemeClr val="bg1"/>
                </a:solidFill>
                <a:latin typeface="Times New Roman" panose="02020603050405020304" pitchFamily="18" charset="0"/>
                <a:cs typeface="Times New Roman" panose="02020603050405020304" pitchFamily="18" charset="0"/>
              </a:rPr>
              <a:t>B</a:t>
            </a:r>
            <a:r>
              <a:rPr lang="en" sz="2000" b="1" dirty="0">
                <a:solidFill>
                  <a:schemeClr val="bg1"/>
                </a:solidFill>
                <a:latin typeface="Times New Roman" panose="02020603050405020304" pitchFamily="18" charset="0"/>
                <a:cs typeface="Times New Roman" panose="02020603050405020304" pitchFamily="18" charset="0"/>
              </a:rPr>
              <a:t> </a:t>
            </a:r>
            <a:endParaRPr sz="2000" b="1"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000" b="1" dirty="0">
                <a:solidFill>
                  <a:schemeClr val="dk1"/>
                </a:solidFill>
                <a:latin typeface="Times New Roman" panose="02020603050405020304" pitchFamily="18" charset="0"/>
                <a:cs typeface="Times New Roman" panose="02020603050405020304" pitchFamily="18" charset="0"/>
              </a:rPr>
              <a:t>Invade</a:t>
            </a:r>
            <a:endParaRPr sz="2000" b="1" dirty="0">
              <a:solidFill>
                <a:schemeClr val="dk1"/>
              </a:solidFill>
              <a:latin typeface="Times New Roman" panose="02020603050405020304" pitchFamily="18" charset="0"/>
              <a:cs typeface="Times New Roman" panose="02020603050405020304" pitchFamily="18" charset="0"/>
            </a:endParaRPr>
          </a:p>
        </p:txBody>
      </p:sp>
      <p:cxnSp>
        <p:nvCxnSpPr>
          <p:cNvPr id="166" name="Google Shape;596;p36">
            <a:extLst>
              <a:ext uri="{FF2B5EF4-FFF2-40B4-BE49-F238E27FC236}">
                <a16:creationId xmlns:a16="http://schemas.microsoft.com/office/drawing/2014/main" id="{55AD82D1-E01D-B77A-FA73-6235F5AA9219}"/>
              </a:ext>
            </a:extLst>
          </p:cNvPr>
          <p:cNvCxnSpPr>
            <a:cxnSpLocks/>
            <a:endCxn id="168" idx="4"/>
          </p:cNvCxnSpPr>
          <p:nvPr/>
        </p:nvCxnSpPr>
        <p:spPr>
          <a:xfrm flipH="1" flipV="1">
            <a:off x="18385882" y="9485079"/>
            <a:ext cx="2011954" cy="19034"/>
          </a:xfrm>
          <a:prstGeom prst="straightConnector1">
            <a:avLst/>
          </a:prstGeom>
          <a:noFill/>
          <a:ln w="25400" cap="flat" cmpd="sng">
            <a:solidFill>
              <a:srgbClr val="666666"/>
            </a:solidFill>
            <a:prstDash val="solid"/>
            <a:round/>
            <a:headEnd type="none" w="med" len="med"/>
            <a:tailEnd type="triangle" w="med" len="med"/>
          </a:ln>
        </p:spPr>
      </p:cxnSp>
      <p:sp>
        <p:nvSpPr>
          <p:cNvPr id="167" name="Google Shape;597;p36">
            <a:extLst>
              <a:ext uri="{FF2B5EF4-FFF2-40B4-BE49-F238E27FC236}">
                <a16:creationId xmlns:a16="http://schemas.microsoft.com/office/drawing/2014/main" id="{3CEB2E9C-08B4-5444-8DB8-EAB87AF0BBD3}"/>
              </a:ext>
            </a:extLst>
          </p:cNvPr>
          <p:cNvSpPr>
            <a:spLocks noChangeAspect="1"/>
          </p:cNvSpPr>
          <p:nvPr/>
        </p:nvSpPr>
        <p:spPr>
          <a:xfrm rot="16200000">
            <a:off x="20370734" y="9445822"/>
            <a:ext cx="125716" cy="116598"/>
          </a:xfrm>
          <a:prstGeom prst="ellipse">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98;p36">
            <a:extLst>
              <a:ext uri="{FF2B5EF4-FFF2-40B4-BE49-F238E27FC236}">
                <a16:creationId xmlns:a16="http://schemas.microsoft.com/office/drawing/2014/main" id="{7357ED24-50E4-4F5A-33BF-E0B38F0E0226}"/>
              </a:ext>
            </a:extLst>
          </p:cNvPr>
          <p:cNvSpPr>
            <a:spLocks noChangeAspect="1"/>
          </p:cNvSpPr>
          <p:nvPr/>
        </p:nvSpPr>
        <p:spPr>
          <a:xfrm rot="16200000">
            <a:off x="18264725" y="9426780"/>
            <a:ext cx="125716" cy="116598"/>
          </a:xfrm>
          <a:prstGeom prst="ellipse">
            <a:avLst/>
          </a:prstGeom>
          <a:solidFill>
            <a:srgbClr val="4D84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523;p35">
            <a:extLst>
              <a:ext uri="{FF2B5EF4-FFF2-40B4-BE49-F238E27FC236}">
                <a16:creationId xmlns:a16="http://schemas.microsoft.com/office/drawing/2014/main" id="{562D09A5-0DC2-47A4-7F18-4131D66EBF3F}"/>
              </a:ext>
            </a:extLst>
          </p:cNvPr>
          <p:cNvPicPr preferRelativeResize="0">
            <a:picLocks noChangeAspect="1"/>
          </p:cNvPicPr>
          <p:nvPr/>
        </p:nvPicPr>
        <p:blipFill rotWithShape="1">
          <a:blip r:embed="rId17">
            <a:alphaModFix/>
          </a:blip>
          <a:srcRect l="6635" b="6889"/>
          <a:stretch/>
        </p:blipFill>
        <p:spPr>
          <a:xfrm>
            <a:off x="22897725" y="8076239"/>
            <a:ext cx="3797246" cy="3069941"/>
          </a:xfrm>
          <a:prstGeom prst="rect">
            <a:avLst/>
          </a:prstGeom>
          <a:noFill/>
          <a:ln>
            <a:noFill/>
          </a:ln>
        </p:spPr>
      </p:pic>
      <p:pic>
        <p:nvPicPr>
          <p:cNvPr id="172" name="Google Shape;536;p35">
            <a:extLst>
              <a:ext uri="{FF2B5EF4-FFF2-40B4-BE49-F238E27FC236}">
                <a16:creationId xmlns:a16="http://schemas.microsoft.com/office/drawing/2014/main" id="{19845572-2D59-7916-5DC9-8604341E0290}"/>
              </a:ext>
            </a:extLst>
          </p:cNvPr>
          <p:cNvPicPr preferRelativeResize="0">
            <a:picLocks noChangeAspect="1"/>
          </p:cNvPicPr>
          <p:nvPr/>
        </p:nvPicPr>
        <p:blipFill rotWithShape="1">
          <a:blip r:embed="rId18">
            <a:alphaModFix/>
          </a:blip>
          <a:srcRect l="5482" b="6695"/>
          <a:stretch/>
        </p:blipFill>
        <p:spPr>
          <a:xfrm>
            <a:off x="26812159" y="8069848"/>
            <a:ext cx="3844074" cy="3076331"/>
          </a:xfrm>
          <a:prstGeom prst="rect">
            <a:avLst/>
          </a:prstGeom>
          <a:noFill/>
          <a:ln>
            <a:noFill/>
          </a:ln>
        </p:spPr>
      </p:pic>
      <p:pic>
        <p:nvPicPr>
          <p:cNvPr id="173" name="Google Shape;537;p35">
            <a:extLst>
              <a:ext uri="{FF2B5EF4-FFF2-40B4-BE49-F238E27FC236}">
                <a16:creationId xmlns:a16="http://schemas.microsoft.com/office/drawing/2014/main" id="{FFB4143E-F515-DCAB-5218-D9B33B3ACEEF}"/>
              </a:ext>
            </a:extLst>
          </p:cNvPr>
          <p:cNvPicPr preferRelativeResize="0"/>
          <p:nvPr/>
        </p:nvPicPr>
        <p:blipFill>
          <a:blip r:embed="rId19">
            <a:alphaModFix/>
          </a:blip>
          <a:stretch>
            <a:fillRect/>
          </a:stretch>
        </p:blipFill>
        <p:spPr>
          <a:xfrm>
            <a:off x="23647767" y="9021009"/>
            <a:ext cx="248146" cy="209527"/>
          </a:xfrm>
          <a:prstGeom prst="rect">
            <a:avLst/>
          </a:prstGeom>
          <a:noFill/>
          <a:ln>
            <a:noFill/>
          </a:ln>
        </p:spPr>
      </p:pic>
      <p:pic>
        <p:nvPicPr>
          <p:cNvPr id="174" name="Google Shape;538;p35">
            <a:extLst>
              <a:ext uri="{FF2B5EF4-FFF2-40B4-BE49-F238E27FC236}">
                <a16:creationId xmlns:a16="http://schemas.microsoft.com/office/drawing/2014/main" id="{D461FDD5-8C3C-349A-06C0-F6543FC9F981}"/>
              </a:ext>
            </a:extLst>
          </p:cNvPr>
          <p:cNvPicPr preferRelativeResize="0"/>
          <p:nvPr/>
        </p:nvPicPr>
        <p:blipFill>
          <a:blip r:embed="rId20">
            <a:alphaModFix/>
          </a:blip>
          <a:stretch>
            <a:fillRect/>
          </a:stretch>
        </p:blipFill>
        <p:spPr>
          <a:xfrm>
            <a:off x="23631323" y="8407792"/>
            <a:ext cx="275053" cy="209527"/>
          </a:xfrm>
          <a:prstGeom prst="rect">
            <a:avLst/>
          </a:prstGeom>
          <a:noFill/>
          <a:ln>
            <a:noFill/>
          </a:ln>
        </p:spPr>
      </p:pic>
      <p:pic>
        <p:nvPicPr>
          <p:cNvPr id="175" name="Google Shape;539;p35">
            <a:extLst>
              <a:ext uri="{FF2B5EF4-FFF2-40B4-BE49-F238E27FC236}">
                <a16:creationId xmlns:a16="http://schemas.microsoft.com/office/drawing/2014/main" id="{768DD41D-183E-46CD-8ED3-CE55E2FF8517}"/>
              </a:ext>
            </a:extLst>
          </p:cNvPr>
          <p:cNvPicPr preferRelativeResize="0"/>
          <p:nvPr/>
        </p:nvPicPr>
        <p:blipFill>
          <a:blip r:embed="rId19">
            <a:alphaModFix/>
          </a:blip>
          <a:stretch>
            <a:fillRect/>
          </a:stretch>
        </p:blipFill>
        <p:spPr>
          <a:xfrm>
            <a:off x="27548379" y="8980079"/>
            <a:ext cx="248146" cy="209527"/>
          </a:xfrm>
          <a:prstGeom prst="rect">
            <a:avLst/>
          </a:prstGeom>
          <a:noFill/>
          <a:ln>
            <a:noFill/>
          </a:ln>
        </p:spPr>
      </p:pic>
      <p:pic>
        <p:nvPicPr>
          <p:cNvPr id="176" name="Google Shape;540;p35">
            <a:extLst>
              <a:ext uri="{FF2B5EF4-FFF2-40B4-BE49-F238E27FC236}">
                <a16:creationId xmlns:a16="http://schemas.microsoft.com/office/drawing/2014/main" id="{A7E264D6-3A1D-4EE4-1696-629E3D9F6AC4}"/>
              </a:ext>
            </a:extLst>
          </p:cNvPr>
          <p:cNvPicPr preferRelativeResize="0"/>
          <p:nvPr/>
        </p:nvPicPr>
        <p:blipFill>
          <a:blip r:embed="rId20">
            <a:alphaModFix/>
          </a:blip>
          <a:stretch>
            <a:fillRect/>
          </a:stretch>
        </p:blipFill>
        <p:spPr>
          <a:xfrm>
            <a:off x="27534925" y="8411367"/>
            <a:ext cx="275053" cy="209527"/>
          </a:xfrm>
          <a:prstGeom prst="rect">
            <a:avLst/>
          </a:prstGeom>
          <a:noFill/>
          <a:ln>
            <a:noFill/>
          </a:ln>
        </p:spPr>
      </p:pic>
      <p:pic>
        <p:nvPicPr>
          <p:cNvPr id="177" name="Google Shape;541;p35">
            <a:extLst>
              <a:ext uri="{FF2B5EF4-FFF2-40B4-BE49-F238E27FC236}">
                <a16:creationId xmlns:a16="http://schemas.microsoft.com/office/drawing/2014/main" id="{219F3905-FC06-8005-6C23-8594F2BBE5C9}"/>
              </a:ext>
            </a:extLst>
          </p:cNvPr>
          <p:cNvPicPr preferRelativeResize="0"/>
          <p:nvPr/>
        </p:nvPicPr>
        <p:blipFill>
          <a:blip r:embed="rId21">
            <a:alphaModFix/>
          </a:blip>
          <a:stretch>
            <a:fillRect/>
          </a:stretch>
        </p:blipFill>
        <p:spPr>
          <a:xfrm>
            <a:off x="27561055" y="9643348"/>
            <a:ext cx="254125" cy="209527"/>
          </a:xfrm>
          <a:prstGeom prst="rect">
            <a:avLst/>
          </a:prstGeom>
          <a:noFill/>
          <a:ln>
            <a:noFill/>
          </a:ln>
        </p:spPr>
      </p:pic>
      <p:pic>
        <p:nvPicPr>
          <p:cNvPr id="178" name="Google Shape;543;p35">
            <a:extLst>
              <a:ext uri="{FF2B5EF4-FFF2-40B4-BE49-F238E27FC236}">
                <a16:creationId xmlns:a16="http://schemas.microsoft.com/office/drawing/2014/main" id="{E0CA6BBF-564D-236E-2DAD-FA53D87EDF18}"/>
              </a:ext>
            </a:extLst>
          </p:cNvPr>
          <p:cNvPicPr preferRelativeResize="0"/>
          <p:nvPr/>
        </p:nvPicPr>
        <p:blipFill>
          <a:blip r:embed="rId21">
            <a:alphaModFix/>
          </a:blip>
          <a:stretch>
            <a:fillRect/>
          </a:stretch>
        </p:blipFill>
        <p:spPr>
          <a:xfrm>
            <a:off x="23641788" y="9580230"/>
            <a:ext cx="254125" cy="209527"/>
          </a:xfrm>
          <a:prstGeom prst="rect">
            <a:avLst/>
          </a:prstGeom>
          <a:noFill/>
          <a:ln>
            <a:noFill/>
          </a:ln>
        </p:spPr>
      </p:pic>
      <p:pic>
        <p:nvPicPr>
          <p:cNvPr id="181" name="Google Shape;542;p35">
            <a:extLst>
              <a:ext uri="{FF2B5EF4-FFF2-40B4-BE49-F238E27FC236}">
                <a16:creationId xmlns:a16="http://schemas.microsoft.com/office/drawing/2014/main" id="{5BA3A1E9-0F22-F7C8-D533-4731437DB6F6}"/>
              </a:ext>
            </a:extLst>
          </p:cNvPr>
          <p:cNvPicPr preferRelativeResize="0"/>
          <p:nvPr/>
        </p:nvPicPr>
        <p:blipFill>
          <a:blip r:embed="rId22">
            <a:alphaModFix/>
          </a:blip>
          <a:stretch>
            <a:fillRect/>
          </a:stretch>
        </p:blipFill>
        <p:spPr>
          <a:xfrm>
            <a:off x="28734197" y="9902932"/>
            <a:ext cx="281033" cy="209527"/>
          </a:xfrm>
          <a:prstGeom prst="rect">
            <a:avLst/>
          </a:prstGeom>
          <a:noFill/>
          <a:ln>
            <a:noFill/>
          </a:ln>
        </p:spPr>
      </p:pic>
      <p:pic>
        <p:nvPicPr>
          <p:cNvPr id="183" name="Google Shape;531;p35">
            <a:extLst>
              <a:ext uri="{FF2B5EF4-FFF2-40B4-BE49-F238E27FC236}">
                <a16:creationId xmlns:a16="http://schemas.microsoft.com/office/drawing/2014/main" id="{48435EE2-373A-4886-A90C-F44CCE918631}"/>
              </a:ext>
            </a:extLst>
          </p:cNvPr>
          <p:cNvPicPr preferRelativeResize="0">
            <a:picLocks noChangeAspect="1"/>
          </p:cNvPicPr>
          <p:nvPr/>
        </p:nvPicPr>
        <p:blipFill>
          <a:blip r:embed="rId23">
            <a:alphaModFix/>
          </a:blip>
          <a:stretch>
            <a:fillRect/>
          </a:stretch>
        </p:blipFill>
        <p:spPr>
          <a:xfrm>
            <a:off x="19324164" y="8480521"/>
            <a:ext cx="680046" cy="230480"/>
          </a:xfrm>
          <a:prstGeom prst="rect">
            <a:avLst/>
          </a:prstGeom>
          <a:noFill/>
          <a:ln>
            <a:noFill/>
          </a:ln>
        </p:spPr>
      </p:pic>
      <p:pic>
        <p:nvPicPr>
          <p:cNvPr id="185" name="Google Shape;543;p35">
            <a:extLst>
              <a:ext uri="{FF2B5EF4-FFF2-40B4-BE49-F238E27FC236}">
                <a16:creationId xmlns:a16="http://schemas.microsoft.com/office/drawing/2014/main" id="{236FB07F-10F7-5101-3E29-5A7CEADD5F79}"/>
              </a:ext>
            </a:extLst>
          </p:cNvPr>
          <p:cNvPicPr preferRelativeResize="0">
            <a:picLocks noChangeAspect="1"/>
          </p:cNvPicPr>
          <p:nvPr/>
        </p:nvPicPr>
        <p:blipFill>
          <a:blip r:embed="rId21">
            <a:alphaModFix/>
          </a:blip>
          <a:stretch>
            <a:fillRect/>
          </a:stretch>
        </p:blipFill>
        <p:spPr>
          <a:xfrm>
            <a:off x="20664468" y="9882703"/>
            <a:ext cx="304951" cy="251433"/>
          </a:xfrm>
          <a:prstGeom prst="rect">
            <a:avLst/>
          </a:prstGeom>
          <a:noFill/>
          <a:ln>
            <a:noFill/>
          </a:ln>
        </p:spPr>
      </p:pic>
      <p:cxnSp>
        <p:nvCxnSpPr>
          <p:cNvPr id="193" name="Google Shape;626;p37">
            <a:extLst>
              <a:ext uri="{FF2B5EF4-FFF2-40B4-BE49-F238E27FC236}">
                <a16:creationId xmlns:a16="http://schemas.microsoft.com/office/drawing/2014/main" id="{B7357748-7E53-884F-241C-430605EDA9EA}"/>
              </a:ext>
            </a:extLst>
          </p:cNvPr>
          <p:cNvCxnSpPr>
            <a:cxnSpLocks/>
          </p:cNvCxnSpPr>
          <p:nvPr/>
        </p:nvCxnSpPr>
        <p:spPr>
          <a:xfrm>
            <a:off x="18557794" y="12079684"/>
            <a:ext cx="0" cy="2497185"/>
          </a:xfrm>
          <a:prstGeom prst="straightConnector1">
            <a:avLst/>
          </a:prstGeom>
          <a:noFill/>
          <a:ln w="38100" cap="flat" cmpd="sng">
            <a:solidFill>
              <a:srgbClr val="D2D2D2"/>
            </a:solidFill>
            <a:prstDash val="dash"/>
            <a:round/>
            <a:headEnd type="none" w="med" len="med"/>
            <a:tailEnd type="none" w="med" len="med"/>
          </a:ln>
        </p:spPr>
      </p:cxnSp>
      <p:cxnSp>
        <p:nvCxnSpPr>
          <p:cNvPr id="194" name="Google Shape;626;p37">
            <a:extLst>
              <a:ext uri="{FF2B5EF4-FFF2-40B4-BE49-F238E27FC236}">
                <a16:creationId xmlns:a16="http://schemas.microsoft.com/office/drawing/2014/main" id="{5B0770B5-4727-6383-8ABD-1FDE6FAAB069}"/>
              </a:ext>
            </a:extLst>
          </p:cNvPr>
          <p:cNvCxnSpPr>
            <a:cxnSpLocks/>
          </p:cNvCxnSpPr>
          <p:nvPr/>
        </p:nvCxnSpPr>
        <p:spPr>
          <a:xfrm>
            <a:off x="19291562" y="12079684"/>
            <a:ext cx="0" cy="2536436"/>
          </a:xfrm>
          <a:prstGeom prst="straightConnector1">
            <a:avLst/>
          </a:prstGeom>
          <a:noFill/>
          <a:ln w="38100" cap="flat" cmpd="sng">
            <a:solidFill>
              <a:srgbClr val="598BC5"/>
            </a:solidFill>
            <a:prstDash val="dash"/>
            <a:round/>
            <a:headEnd type="none" w="med" len="med"/>
            <a:tailEnd type="none" w="med" len="med"/>
          </a:ln>
        </p:spPr>
      </p:cxnSp>
      <p:sp>
        <p:nvSpPr>
          <p:cNvPr id="196" name="Google Shape;320;p28">
            <a:extLst>
              <a:ext uri="{FF2B5EF4-FFF2-40B4-BE49-F238E27FC236}">
                <a16:creationId xmlns:a16="http://schemas.microsoft.com/office/drawing/2014/main" id="{135B49CA-B272-6CE9-C94B-3F145BB8A876}"/>
              </a:ext>
            </a:extLst>
          </p:cNvPr>
          <p:cNvSpPr txBox="1"/>
          <p:nvPr/>
        </p:nvSpPr>
        <p:spPr>
          <a:xfrm>
            <a:off x="17747052" y="11098713"/>
            <a:ext cx="529544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 Rate,</a:t>
            </a:r>
            <a:endParaRPr sz="2800" b="1" dirty="0">
              <a:latin typeface="Times New Roman" panose="02020603050405020304" pitchFamily="18" charset="0"/>
              <a:cs typeface="Times New Roman" panose="02020603050405020304" pitchFamily="18" charset="0"/>
            </a:endParaRPr>
          </a:p>
        </p:txBody>
      </p:sp>
      <p:sp>
        <p:nvSpPr>
          <p:cNvPr id="208" name="Google Shape;320;p28">
            <a:extLst>
              <a:ext uri="{FF2B5EF4-FFF2-40B4-BE49-F238E27FC236}">
                <a16:creationId xmlns:a16="http://schemas.microsoft.com/office/drawing/2014/main" id="{C018FA17-7574-BC0D-C28B-F3C784558CB5}"/>
              </a:ext>
            </a:extLst>
          </p:cNvPr>
          <p:cNvSpPr txBox="1"/>
          <p:nvPr/>
        </p:nvSpPr>
        <p:spPr>
          <a:xfrm>
            <a:off x="16399217" y="14912463"/>
            <a:ext cx="630381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Lag Time Introduction of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14" name="TextBox 213">
            <a:extLst>
              <a:ext uri="{FF2B5EF4-FFF2-40B4-BE49-F238E27FC236}">
                <a16:creationId xmlns:a16="http://schemas.microsoft.com/office/drawing/2014/main" id="{811761E1-7FB7-B77B-B7EB-192CDEA9FCCD}"/>
              </a:ext>
            </a:extLst>
          </p:cNvPr>
          <p:cNvSpPr txBox="1"/>
          <p:nvPr/>
        </p:nvSpPr>
        <p:spPr>
          <a:xfrm>
            <a:off x="16794367" y="8329088"/>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215" name="TextBox 214">
            <a:extLst>
              <a:ext uri="{FF2B5EF4-FFF2-40B4-BE49-F238E27FC236}">
                <a16:creationId xmlns:a16="http://schemas.microsoft.com/office/drawing/2014/main" id="{194A1068-3CCB-4767-C5B7-E4314F18C059}"/>
              </a:ext>
            </a:extLst>
          </p:cNvPr>
          <p:cNvSpPr txBox="1"/>
          <p:nvPr/>
        </p:nvSpPr>
        <p:spPr>
          <a:xfrm>
            <a:off x="16741095" y="12157502"/>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217" name="Google Shape;320;p28">
            <a:extLst>
              <a:ext uri="{FF2B5EF4-FFF2-40B4-BE49-F238E27FC236}">
                <a16:creationId xmlns:a16="http://schemas.microsoft.com/office/drawing/2014/main" id="{74A8C1A3-F9C7-16C5-51B1-7C198CF9220C}"/>
              </a:ext>
            </a:extLst>
          </p:cNvPr>
          <p:cNvSpPr txBox="1"/>
          <p:nvPr/>
        </p:nvSpPr>
        <p:spPr>
          <a:xfrm rot="16200000">
            <a:off x="12425058" y="11266889"/>
            <a:ext cx="8234708" cy="7386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Times New Roman" panose="02020603050405020304" pitchFamily="18" charset="0"/>
                <a:cs typeface="Times New Roman" panose="02020603050405020304" pitchFamily="18" charset="0"/>
              </a:rPr>
              <a:t>Minimal Growth Rate for </a:t>
            </a:r>
            <a:r>
              <a:rPr lang="en" sz="3600" b="1" i="1" dirty="0">
                <a:latin typeface="Times New Roman" panose="02020603050405020304" pitchFamily="18" charset="0"/>
                <a:cs typeface="Times New Roman" panose="02020603050405020304" pitchFamily="18" charset="0"/>
              </a:rPr>
              <a:t>L</a:t>
            </a:r>
            <a:r>
              <a:rPr lang="en" sz="3600" b="1" i="1" baseline="-25000" dirty="0">
                <a:latin typeface="Times New Roman" panose="02020603050405020304" pitchFamily="18" charset="0"/>
                <a:cs typeface="Times New Roman" panose="02020603050405020304" pitchFamily="18" charset="0"/>
              </a:rPr>
              <a:t>B</a:t>
            </a:r>
            <a:r>
              <a:rPr lang="en" sz="3600" b="1" dirty="0">
                <a:latin typeface="Times New Roman" panose="02020603050405020304" pitchFamily="18" charset="0"/>
                <a:cs typeface="Times New Roman" panose="02020603050405020304" pitchFamily="18" charset="0"/>
              </a:rPr>
              <a:t> to Invade,</a:t>
            </a:r>
            <a:endParaRPr sz="3600" b="1" dirty="0">
              <a:latin typeface="Times New Roman" panose="02020603050405020304" pitchFamily="18" charset="0"/>
              <a:cs typeface="Times New Roman" panose="02020603050405020304" pitchFamily="18" charset="0"/>
            </a:endParaRPr>
          </a:p>
        </p:txBody>
      </p:sp>
      <p:pic>
        <p:nvPicPr>
          <p:cNvPr id="219" name="Google Shape;523;p35">
            <a:extLst>
              <a:ext uri="{FF2B5EF4-FFF2-40B4-BE49-F238E27FC236}">
                <a16:creationId xmlns:a16="http://schemas.microsoft.com/office/drawing/2014/main" id="{3851E571-3E0B-362E-A405-8844BC20F89F}"/>
              </a:ext>
            </a:extLst>
          </p:cNvPr>
          <p:cNvPicPr preferRelativeResize="0">
            <a:picLocks noChangeAspect="1"/>
          </p:cNvPicPr>
          <p:nvPr/>
        </p:nvPicPr>
        <p:blipFill rotWithShape="1">
          <a:blip r:embed="rId17">
            <a:alphaModFix/>
          </a:blip>
          <a:srcRect l="6635" b="6889"/>
          <a:stretch/>
        </p:blipFill>
        <p:spPr>
          <a:xfrm>
            <a:off x="22836593" y="11907935"/>
            <a:ext cx="3797246" cy="3069941"/>
          </a:xfrm>
          <a:prstGeom prst="rect">
            <a:avLst/>
          </a:prstGeom>
          <a:noFill/>
          <a:ln>
            <a:noFill/>
          </a:ln>
        </p:spPr>
      </p:pic>
      <p:sp>
        <p:nvSpPr>
          <p:cNvPr id="230" name="Google Shape;320;p28">
            <a:extLst>
              <a:ext uri="{FF2B5EF4-FFF2-40B4-BE49-F238E27FC236}">
                <a16:creationId xmlns:a16="http://schemas.microsoft.com/office/drawing/2014/main" id="{B4D6EDA0-C8DA-5056-D017-D5BDBFE2920D}"/>
              </a:ext>
            </a:extLst>
          </p:cNvPr>
          <p:cNvSpPr txBox="1"/>
          <p:nvPr/>
        </p:nvSpPr>
        <p:spPr>
          <a:xfrm rot="16200000">
            <a:off x="19684867" y="13211344"/>
            <a:ext cx="581346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Population Density</a:t>
            </a:r>
            <a:endParaRPr sz="2800" b="1" dirty="0">
              <a:latin typeface="Times New Roman" panose="02020603050405020304" pitchFamily="18" charset="0"/>
              <a:cs typeface="Times New Roman" panose="02020603050405020304" pitchFamily="18" charset="0"/>
            </a:endParaRPr>
          </a:p>
        </p:txBody>
      </p:sp>
      <p:sp>
        <p:nvSpPr>
          <p:cNvPr id="229" name="Google Shape;320;p28">
            <a:extLst>
              <a:ext uri="{FF2B5EF4-FFF2-40B4-BE49-F238E27FC236}">
                <a16:creationId xmlns:a16="http://schemas.microsoft.com/office/drawing/2014/main" id="{0B051504-B026-DB61-6A90-2FA7B9C5B11A}"/>
              </a:ext>
            </a:extLst>
          </p:cNvPr>
          <p:cNvSpPr txBox="1"/>
          <p:nvPr/>
        </p:nvSpPr>
        <p:spPr>
          <a:xfrm>
            <a:off x="24040627" y="14868994"/>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31" name="Google Shape;320;p28">
            <a:extLst>
              <a:ext uri="{FF2B5EF4-FFF2-40B4-BE49-F238E27FC236}">
                <a16:creationId xmlns:a16="http://schemas.microsoft.com/office/drawing/2014/main" id="{40C601B1-9C4B-0FC4-758F-2D871377D492}"/>
              </a:ext>
            </a:extLst>
          </p:cNvPr>
          <p:cNvSpPr txBox="1"/>
          <p:nvPr/>
        </p:nvSpPr>
        <p:spPr>
          <a:xfrm rot="16200000">
            <a:off x="19827513" y="8482295"/>
            <a:ext cx="581346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Population Density</a:t>
            </a:r>
            <a:endParaRPr sz="2800" b="1" dirty="0">
              <a:latin typeface="Times New Roman" panose="02020603050405020304" pitchFamily="18" charset="0"/>
              <a:cs typeface="Times New Roman" panose="02020603050405020304" pitchFamily="18" charset="0"/>
            </a:endParaRPr>
          </a:p>
        </p:txBody>
      </p:sp>
      <p:sp>
        <p:nvSpPr>
          <p:cNvPr id="232" name="Google Shape;320;p28">
            <a:extLst>
              <a:ext uri="{FF2B5EF4-FFF2-40B4-BE49-F238E27FC236}">
                <a16:creationId xmlns:a16="http://schemas.microsoft.com/office/drawing/2014/main" id="{6AA0CE2F-26BF-2D83-35D4-A45B0DF77EA0}"/>
              </a:ext>
            </a:extLst>
          </p:cNvPr>
          <p:cNvSpPr txBox="1"/>
          <p:nvPr/>
        </p:nvSpPr>
        <p:spPr>
          <a:xfrm>
            <a:off x="27990862" y="14750311"/>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pic>
        <p:nvPicPr>
          <p:cNvPr id="236" name="Picture 235">
            <a:extLst>
              <a:ext uri="{FF2B5EF4-FFF2-40B4-BE49-F238E27FC236}">
                <a16:creationId xmlns:a16="http://schemas.microsoft.com/office/drawing/2014/main" id="{0AC8438B-EE30-2500-28DE-9C2F96B6B271}"/>
              </a:ext>
            </a:extLst>
          </p:cNvPr>
          <p:cNvPicPr>
            <a:picLocks noChangeAspect="1"/>
          </p:cNvPicPr>
          <p:nvPr/>
        </p:nvPicPr>
        <p:blipFill>
          <a:blip r:embed="rId12"/>
          <a:stretch>
            <a:fillRect/>
          </a:stretch>
        </p:blipFill>
        <p:spPr>
          <a:xfrm>
            <a:off x="20769770" y="11246083"/>
            <a:ext cx="2114450" cy="396009"/>
          </a:xfrm>
          <a:prstGeom prst="rect">
            <a:avLst/>
          </a:prstGeom>
        </p:spPr>
      </p:pic>
      <p:sp>
        <p:nvSpPr>
          <p:cNvPr id="241" name="Google Shape;320;p28">
            <a:extLst>
              <a:ext uri="{FF2B5EF4-FFF2-40B4-BE49-F238E27FC236}">
                <a16:creationId xmlns:a16="http://schemas.microsoft.com/office/drawing/2014/main" id="{632BD0BE-8206-0CA3-24A2-06F0C9D43966}"/>
              </a:ext>
            </a:extLst>
          </p:cNvPr>
          <p:cNvSpPr txBox="1"/>
          <p:nvPr/>
        </p:nvSpPr>
        <p:spPr>
          <a:xfrm>
            <a:off x="24090105" y="11013473"/>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sp>
        <p:nvSpPr>
          <p:cNvPr id="242" name="Google Shape;320;p28">
            <a:extLst>
              <a:ext uri="{FF2B5EF4-FFF2-40B4-BE49-F238E27FC236}">
                <a16:creationId xmlns:a16="http://schemas.microsoft.com/office/drawing/2014/main" id="{30F2C422-E016-331B-46AE-71C4280BB630}"/>
              </a:ext>
            </a:extLst>
          </p:cNvPr>
          <p:cNvSpPr txBox="1"/>
          <p:nvPr/>
        </p:nvSpPr>
        <p:spPr>
          <a:xfrm>
            <a:off x="28043147" y="11009246"/>
            <a:ext cx="1580341"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Time, </a:t>
            </a:r>
            <a:r>
              <a:rPr lang="en" sz="2800" b="1" dirty="0" err="1">
                <a:latin typeface="Times New Roman" panose="02020603050405020304" pitchFamily="18" charset="0"/>
                <a:cs typeface="Times New Roman" panose="02020603050405020304" pitchFamily="18" charset="0"/>
              </a:rPr>
              <a:t>hr</a:t>
            </a:r>
            <a:endParaRPr sz="2800" b="1" dirty="0">
              <a:latin typeface="Times New Roman" panose="02020603050405020304" pitchFamily="18" charset="0"/>
              <a:cs typeface="Times New Roman" panose="02020603050405020304" pitchFamily="18" charset="0"/>
            </a:endParaRPr>
          </a:p>
        </p:txBody>
      </p:sp>
      <p:pic>
        <p:nvPicPr>
          <p:cNvPr id="245" name="Google Shape;539;p35">
            <a:extLst>
              <a:ext uri="{FF2B5EF4-FFF2-40B4-BE49-F238E27FC236}">
                <a16:creationId xmlns:a16="http://schemas.microsoft.com/office/drawing/2014/main" id="{E2BB200D-1734-0B5B-F5C2-D0AC08163BFF}"/>
              </a:ext>
            </a:extLst>
          </p:cNvPr>
          <p:cNvPicPr preferRelativeResize="0"/>
          <p:nvPr/>
        </p:nvPicPr>
        <p:blipFill>
          <a:blip r:embed="rId19">
            <a:alphaModFix/>
          </a:blip>
          <a:stretch>
            <a:fillRect/>
          </a:stretch>
        </p:blipFill>
        <p:spPr>
          <a:xfrm>
            <a:off x="27442131" y="12826116"/>
            <a:ext cx="248146" cy="209527"/>
          </a:xfrm>
          <a:prstGeom prst="rect">
            <a:avLst/>
          </a:prstGeom>
          <a:noFill/>
          <a:ln>
            <a:noFill/>
          </a:ln>
        </p:spPr>
      </p:pic>
      <p:pic>
        <p:nvPicPr>
          <p:cNvPr id="246" name="Google Shape;540;p35">
            <a:extLst>
              <a:ext uri="{FF2B5EF4-FFF2-40B4-BE49-F238E27FC236}">
                <a16:creationId xmlns:a16="http://schemas.microsoft.com/office/drawing/2014/main" id="{354CE78D-A473-C761-AFD1-F08EA50BA203}"/>
              </a:ext>
            </a:extLst>
          </p:cNvPr>
          <p:cNvPicPr preferRelativeResize="0"/>
          <p:nvPr/>
        </p:nvPicPr>
        <p:blipFill>
          <a:blip r:embed="rId20">
            <a:alphaModFix/>
          </a:blip>
          <a:stretch>
            <a:fillRect/>
          </a:stretch>
        </p:blipFill>
        <p:spPr>
          <a:xfrm>
            <a:off x="27415224" y="12238443"/>
            <a:ext cx="275053" cy="209527"/>
          </a:xfrm>
          <a:prstGeom prst="rect">
            <a:avLst/>
          </a:prstGeom>
          <a:noFill/>
          <a:ln>
            <a:noFill/>
          </a:ln>
        </p:spPr>
      </p:pic>
      <p:pic>
        <p:nvPicPr>
          <p:cNvPr id="247" name="Google Shape;541;p35">
            <a:extLst>
              <a:ext uri="{FF2B5EF4-FFF2-40B4-BE49-F238E27FC236}">
                <a16:creationId xmlns:a16="http://schemas.microsoft.com/office/drawing/2014/main" id="{71814589-E129-0512-9ABF-F4D64144E70A}"/>
              </a:ext>
            </a:extLst>
          </p:cNvPr>
          <p:cNvPicPr preferRelativeResize="0"/>
          <p:nvPr/>
        </p:nvPicPr>
        <p:blipFill>
          <a:blip r:embed="rId21">
            <a:alphaModFix/>
          </a:blip>
          <a:stretch>
            <a:fillRect/>
          </a:stretch>
        </p:blipFill>
        <p:spPr>
          <a:xfrm>
            <a:off x="27442131" y="13559099"/>
            <a:ext cx="254125" cy="209527"/>
          </a:xfrm>
          <a:prstGeom prst="rect">
            <a:avLst/>
          </a:prstGeom>
          <a:noFill/>
          <a:ln>
            <a:noFill/>
          </a:ln>
        </p:spPr>
      </p:pic>
      <p:pic>
        <p:nvPicPr>
          <p:cNvPr id="248" name="Google Shape;542;p35">
            <a:extLst>
              <a:ext uri="{FF2B5EF4-FFF2-40B4-BE49-F238E27FC236}">
                <a16:creationId xmlns:a16="http://schemas.microsoft.com/office/drawing/2014/main" id="{A9ED35A6-6E9A-7B1E-4BCB-ADE7682F65AE}"/>
              </a:ext>
            </a:extLst>
          </p:cNvPr>
          <p:cNvPicPr preferRelativeResize="0"/>
          <p:nvPr/>
        </p:nvPicPr>
        <p:blipFill>
          <a:blip r:embed="rId22">
            <a:alphaModFix/>
          </a:blip>
          <a:stretch>
            <a:fillRect/>
          </a:stretch>
        </p:blipFill>
        <p:spPr>
          <a:xfrm>
            <a:off x="28627949" y="13859211"/>
            <a:ext cx="281033" cy="209527"/>
          </a:xfrm>
          <a:prstGeom prst="rect">
            <a:avLst/>
          </a:prstGeom>
          <a:noFill/>
          <a:ln>
            <a:noFill/>
          </a:ln>
        </p:spPr>
      </p:pic>
      <p:pic>
        <p:nvPicPr>
          <p:cNvPr id="249" name="Google Shape;537;p35">
            <a:extLst>
              <a:ext uri="{FF2B5EF4-FFF2-40B4-BE49-F238E27FC236}">
                <a16:creationId xmlns:a16="http://schemas.microsoft.com/office/drawing/2014/main" id="{A089B3A0-B4A5-89F9-49F0-13937D0391DA}"/>
              </a:ext>
            </a:extLst>
          </p:cNvPr>
          <p:cNvPicPr preferRelativeResize="0"/>
          <p:nvPr/>
        </p:nvPicPr>
        <p:blipFill>
          <a:blip r:embed="rId19">
            <a:alphaModFix/>
          </a:blip>
          <a:stretch>
            <a:fillRect/>
          </a:stretch>
        </p:blipFill>
        <p:spPr>
          <a:xfrm>
            <a:off x="23600474" y="12868795"/>
            <a:ext cx="248146" cy="209527"/>
          </a:xfrm>
          <a:prstGeom prst="rect">
            <a:avLst/>
          </a:prstGeom>
          <a:noFill/>
          <a:ln>
            <a:noFill/>
          </a:ln>
        </p:spPr>
      </p:pic>
      <p:pic>
        <p:nvPicPr>
          <p:cNvPr id="250" name="Google Shape;538;p35">
            <a:extLst>
              <a:ext uri="{FF2B5EF4-FFF2-40B4-BE49-F238E27FC236}">
                <a16:creationId xmlns:a16="http://schemas.microsoft.com/office/drawing/2014/main" id="{5B54AA36-28F0-1B95-FFE6-1E5301B01EF4}"/>
              </a:ext>
            </a:extLst>
          </p:cNvPr>
          <p:cNvPicPr preferRelativeResize="0"/>
          <p:nvPr/>
        </p:nvPicPr>
        <p:blipFill>
          <a:blip r:embed="rId20">
            <a:alphaModFix/>
          </a:blip>
          <a:stretch>
            <a:fillRect/>
          </a:stretch>
        </p:blipFill>
        <p:spPr>
          <a:xfrm>
            <a:off x="23584030" y="12255578"/>
            <a:ext cx="275053" cy="209527"/>
          </a:xfrm>
          <a:prstGeom prst="rect">
            <a:avLst/>
          </a:prstGeom>
          <a:noFill/>
          <a:ln>
            <a:noFill/>
          </a:ln>
        </p:spPr>
      </p:pic>
      <p:pic>
        <p:nvPicPr>
          <p:cNvPr id="251" name="Google Shape;543;p35">
            <a:extLst>
              <a:ext uri="{FF2B5EF4-FFF2-40B4-BE49-F238E27FC236}">
                <a16:creationId xmlns:a16="http://schemas.microsoft.com/office/drawing/2014/main" id="{40D72B35-7B66-F07A-D814-FDE302FC1D07}"/>
              </a:ext>
            </a:extLst>
          </p:cNvPr>
          <p:cNvPicPr preferRelativeResize="0"/>
          <p:nvPr/>
        </p:nvPicPr>
        <p:blipFill>
          <a:blip r:embed="rId21">
            <a:alphaModFix/>
          </a:blip>
          <a:stretch>
            <a:fillRect/>
          </a:stretch>
        </p:blipFill>
        <p:spPr>
          <a:xfrm>
            <a:off x="23594495" y="13428016"/>
            <a:ext cx="254125" cy="209527"/>
          </a:xfrm>
          <a:prstGeom prst="rect">
            <a:avLst/>
          </a:prstGeom>
          <a:noFill/>
          <a:ln>
            <a:noFill/>
          </a:ln>
        </p:spPr>
      </p:pic>
      <p:sp>
        <p:nvSpPr>
          <p:cNvPr id="253" name="TextBox 252">
            <a:extLst>
              <a:ext uri="{FF2B5EF4-FFF2-40B4-BE49-F238E27FC236}">
                <a16:creationId xmlns:a16="http://schemas.microsoft.com/office/drawing/2014/main" id="{81ECDA9D-F64D-54EF-056B-78C392F9D7BE}"/>
              </a:ext>
            </a:extLst>
          </p:cNvPr>
          <p:cNvSpPr txBox="1"/>
          <p:nvPr/>
        </p:nvSpPr>
        <p:spPr>
          <a:xfrm>
            <a:off x="15981499" y="24895081"/>
            <a:ext cx="14994283" cy="1815882"/>
          </a:xfrm>
          <a:prstGeom prst="rect">
            <a:avLst/>
          </a:prstGeom>
          <a:noFill/>
        </p:spPr>
        <p:txBody>
          <a:bodyPr wrap="square" rtlCol="0">
            <a:spAutoFit/>
          </a:bodyPr>
          <a:lstStyle/>
          <a:p>
            <a:pPr algn="just"/>
            <a:r>
              <a:rPr lang="en-US" sz="2800" b="1" dirty="0">
                <a:latin typeface="Avenir Book" panose="02000503020000020003" pitchFamily="2" charset="0"/>
              </a:rPr>
              <a:t>Figure 4. “Buffers” and ”weapons” in a spatial model. </a:t>
            </a:r>
            <a:r>
              <a:rPr lang="en-US" sz="2800" dirty="0">
                <a:latin typeface="Avenir Book" panose="02000503020000020003" pitchFamily="2" charset="0"/>
              </a:rPr>
              <a:t>Invasion dynamics in a 2D grid (6 mm x 6 mm) shown at: 0, 24, 72, 120, 200 hours. With LA induction </a:t>
            </a:r>
            <a:r>
              <a:rPr lang="en-US" sz="2800" b="1" dirty="0">
                <a:latin typeface="Avenir Book" panose="02000503020000020003" pitchFamily="2" charset="0"/>
              </a:rPr>
              <a:t>(a)</a:t>
            </a:r>
            <a:r>
              <a:rPr lang="en-US" sz="2800" dirty="0">
                <a:latin typeface="Avenir Book" panose="02000503020000020003" pitchFamily="2" charset="0"/>
              </a:rPr>
              <a:t>, LB colony expansion is inhibited compared to without LA induction </a:t>
            </a:r>
            <a:r>
              <a:rPr lang="en-US" sz="2800" b="1" dirty="0">
                <a:latin typeface="Avenir Book" panose="02000503020000020003" pitchFamily="2" charset="0"/>
              </a:rPr>
              <a:t>(b)</a:t>
            </a:r>
            <a:r>
              <a:rPr lang="en-US" sz="2800" dirty="0">
                <a:latin typeface="Avenir Book" panose="02000503020000020003" pitchFamily="2" charset="0"/>
              </a:rPr>
              <a:t>. Invasion dynamics without LB induction </a:t>
            </a:r>
            <a:r>
              <a:rPr lang="en-US" sz="2800" b="1" dirty="0">
                <a:latin typeface="Avenir Book" panose="02000503020000020003" pitchFamily="2" charset="0"/>
              </a:rPr>
              <a:t>(c) </a:t>
            </a:r>
            <a:r>
              <a:rPr lang="en-US" sz="2800" dirty="0">
                <a:latin typeface="Avenir Book" panose="02000503020000020003" pitchFamily="2" charset="0"/>
              </a:rPr>
              <a:t>is unsuccessful.</a:t>
            </a:r>
            <a:endParaRPr lang="en-US" sz="2800" i="1" baseline="-25000" dirty="0">
              <a:latin typeface="Avenir Book" panose="02000503020000020003" pitchFamily="2" charset="0"/>
            </a:endParaRPr>
          </a:p>
        </p:txBody>
      </p:sp>
      <p:sp>
        <p:nvSpPr>
          <p:cNvPr id="254" name="Google Shape;320;p28">
            <a:extLst>
              <a:ext uri="{FF2B5EF4-FFF2-40B4-BE49-F238E27FC236}">
                <a16:creationId xmlns:a16="http://schemas.microsoft.com/office/drawing/2014/main" id="{6938AC62-3C39-F481-1EE7-415F8760B964}"/>
              </a:ext>
            </a:extLst>
          </p:cNvPr>
          <p:cNvSpPr txBox="1"/>
          <p:nvPr/>
        </p:nvSpPr>
        <p:spPr>
          <a:xfrm>
            <a:off x="16037681" y="21065420"/>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A, </a:t>
            </a:r>
            <a:r>
              <a:rPr lang="en" sz="2800" b="1" i="1" dirty="0">
                <a:latin typeface="Times New Roman" panose="02020603050405020304" pitchFamily="18" charset="0"/>
                <a:cs typeface="Times New Roman" panose="02020603050405020304" pitchFamily="18" charset="0"/>
              </a:rPr>
              <a:t>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sp>
        <p:nvSpPr>
          <p:cNvPr id="282" name="Multiply 281">
            <a:extLst>
              <a:ext uri="{FF2B5EF4-FFF2-40B4-BE49-F238E27FC236}">
                <a16:creationId xmlns:a16="http://schemas.microsoft.com/office/drawing/2014/main" id="{8D282232-EEB2-05AC-FCCA-71C32D8F0BE1}"/>
              </a:ext>
            </a:extLst>
          </p:cNvPr>
          <p:cNvSpPr/>
          <p:nvPr/>
        </p:nvSpPr>
        <p:spPr>
          <a:xfrm>
            <a:off x="16883509" y="23792841"/>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Google Shape;320;p28">
            <a:extLst>
              <a:ext uri="{FF2B5EF4-FFF2-40B4-BE49-F238E27FC236}">
                <a16:creationId xmlns:a16="http://schemas.microsoft.com/office/drawing/2014/main" id="{6644CDC9-F97E-B9CB-AFB0-EFDB9E636F26}"/>
              </a:ext>
            </a:extLst>
          </p:cNvPr>
          <p:cNvSpPr txBox="1"/>
          <p:nvPr/>
        </p:nvSpPr>
        <p:spPr>
          <a:xfrm>
            <a:off x="15981499" y="19158286"/>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A</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288" name="Picture 287" descr="A picture containing text, screenshot, electric blue, line&#10;&#10;Description automatically generated">
            <a:extLst>
              <a:ext uri="{FF2B5EF4-FFF2-40B4-BE49-F238E27FC236}">
                <a16:creationId xmlns:a16="http://schemas.microsoft.com/office/drawing/2014/main" id="{6BB53E8C-A787-8016-F447-1BD59C9B0C8C}"/>
              </a:ext>
            </a:extLst>
          </p:cNvPr>
          <p:cNvPicPr>
            <a:picLocks noChangeAspect="1"/>
          </p:cNvPicPr>
          <p:nvPr/>
        </p:nvPicPr>
        <p:blipFill rotWithShape="1">
          <a:blip r:embed="rId24"/>
          <a:srcRect l="14167" t="6139" r="13129" b="16146"/>
          <a:stretch/>
        </p:blipFill>
        <p:spPr>
          <a:xfrm>
            <a:off x="18811908" y="18801584"/>
            <a:ext cx="2182597" cy="1857740"/>
          </a:xfrm>
          <a:prstGeom prst="rect">
            <a:avLst/>
          </a:prstGeom>
        </p:spPr>
      </p:pic>
      <p:pic>
        <p:nvPicPr>
          <p:cNvPr id="289" name="Picture 288" descr="A picture containing text, screenshot, colorfulness&#10;&#10;Description automatically generated">
            <a:extLst>
              <a:ext uri="{FF2B5EF4-FFF2-40B4-BE49-F238E27FC236}">
                <a16:creationId xmlns:a16="http://schemas.microsoft.com/office/drawing/2014/main" id="{EF9130FD-E367-DAE9-1808-40E325778A29}"/>
              </a:ext>
            </a:extLst>
          </p:cNvPr>
          <p:cNvPicPr>
            <a:picLocks noChangeAspect="1"/>
          </p:cNvPicPr>
          <p:nvPr/>
        </p:nvPicPr>
        <p:blipFill rotWithShape="1">
          <a:blip r:embed="rId25"/>
          <a:srcRect l="13787" t="5963" r="12924" b="14147"/>
          <a:stretch/>
        </p:blipFill>
        <p:spPr>
          <a:xfrm>
            <a:off x="21050933" y="18814668"/>
            <a:ext cx="2186233" cy="1897610"/>
          </a:xfrm>
          <a:prstGeom prst="rect">
            <a:avLst/>
          </a:prstGeom>
        </p:spPr>
      </p:pic>
      <p:pic>
        <p:nvPicPr>
          <p:cNvPr id="290" name="Picture 289" descr="A picture containing text, screenshot, colorfulness, font&#10;&#10;Description automatically generated">
            <a:extLst>
              <a:ext uri="{FF2B5EF4-FFF2-40B4-BE49-F238E27FC236}">
                <a16:creationId xmlns:a16="http://schemas.microsoft.com/office/drawing/2014/main" id="{437A0158-D52A-8A74-F301-19DECD227A27}"/>
              </a:ext>
            </a:extLst>
          </p:cNvPr>
          <p:cNvPicPr>
            <a:picLocks noChangeAspect="1"/>
          </p:cNvPicPr>
          <p:nvPr/>
        </p:nvPicPr>
        <p:blipFill rotWithShape="1">
          <a:blip r:embed="rId26"/>
          <a:srcRect l="14100" t="6448" r="14545" b="14813"/>
          <a:stretch/>
        </p:blipFill>
        <p:spPr>
          <a:xfrm>
            <a:off x="23278065" y="18811175"/>
            <a:ext cx="2182598" cy="1917795"/>
          </a:xfrm>
          <a:prstGeom prst="rect">
            <a:avLst/>
          </a:prstGeom>
        </p:spPr>
      </p:pic>
      <p:pic>
        <p:nvPicPr>
          <p:cNvPr id="291" name="Picture 290" descr="A picture containing text, screenshot, colorfulness, red&#10;&#10;Description automatically generated">
            <a:extLst>
              <a:ext uri="{FF2B5EF4-FFF2-40B4-BE49-F238E27FC236}">
                <a16:creationId xmlns:a16="http://schemas.microsoft.com/office/drawing/2014/main" id="{8BE64A65-51D9-08F0-4B80-5499D6D78B99}"/>
              </a:ext>
            </a:extLst>
          </p:cNvPr>
          <p:cNvPicPr>
            <a:picLocks noChangeAspect="1"/>
          </p:cNvPicPr>
          <p:nvPr/>
        </p:nvPicPr>
        <p:blipFill rotWithShape="1">
          <a:blip r:embed="rId27"/>
          <a:srcRect l="14091" t="5214" r="15433" b="14262"/>
          <a:stretch/>
        </p:blipFill>
        <p:spPr>
          <a:xfrm>
            <a:off x="25575656" y="18778258"/>
            <a:ext cx="2180302" cy="1983627"/>
          </a:xfrm>
          <a:prstGeom prst="rect">
            <a:avLst/>
          </a:prstGeom>
        </p:spPr>
      </p:pic>
      <p:pic>
        <p:nvPicPr>
          <p:cNvPr id="293" name="Picture 292" descr="A picture containing text, screenshot, colorfulness, font&#10;&#10;Description automatically generated">
            <a:extLst>
              <a:ext uri="{FF2B5EF4-FFF2-40B4-BE49-F238E27FC236}">
                <a16:creationId xmlns:a16="http://schemas.microsoft.com/office/drawing/2014/main" id="{4A8B659D-9BFA-5720-EDB2-2BD5982DBA2C}"/>
              </a:ext>
            </a:extLst>
          </p:cNvPr>
          <p:cNvPicPr>
            <a:picLocks noChangeAspect="1"/>
          </p:cNvPicPr>
          <p:nvPr/>
        </p:nvPicPr>
        <p:blipFill rotWithShape="1">
          <a:blip r:embed="rId28"/>
          <a:srcRect l="86889" r="579" b="14070"/>
          <a:stretch/>
        </p:blipFill>
        <p:spPr>
          <a:xfrm>
            <a:off x="30169914" y="19488490"/>
            <a:ext cx="778280" cy="4249335"/>
          </a:xfrm>
          <a:prstGeom prst="rect">
            <a:avLst/>
          </a:prstGeom>
        </p:spPr>
      </p:pic>
      <p:sp>
        <p:nvSpPr>
          <p:cNvPr id="294" name="Multiply 293">
            <a:extLst>
              <a:ext uri="{FF2B5EF4-FFF2-40B4-BE49-F238E27FC236}">
                <a16:creationId xmlns:a16="http://schemas.microsoft.com/office/drawing/2014/main" id="{7F7E6342-8AD1-CAF7-888A-D8735E4A80AE}"/>
              </a:ext>
            </a:extLst>
          </p:cNvPr>
          <p:cNvSpPr/>
          <p:nvPr/>
        </p:nvSpPr>
        <p:spPr>
          <a:xfrm>
            <a:off x="16883509" y="19536415"/>
            <a:ext cx="882548" cy="83562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418C062C-CEBF-E3C1-C205-6545E6BAFDE4}"/>
              </a:ext>
            </a:extLst>
          </p:cNvPr>
          <p:cNvPicPr>
            <a:picLocks noChangeAspect="1"/>
          </p:cNvPicPr>
          <p:nvPr/>
        </p:nvPicPr>
        <p:blipFill>
          <a:blip r:embed="rId11"/>
          <a:stretch>
            <a:fillRect/>
          </a:stretch>
        </p:blipFill>
        <p:spPr>
          <a:xfrm>
            <a:off x="15839651" y="19690523"/>
            <a:ext cx="2686568" cy="664623"/>
          </a:xfrm>
          <a:prstGeom prst="rect">
            <a:avLst/>
          </a:prstGeom>
          <a:ln w="38100">
            <a:noFill/>
          </a:ln>
        </p:spPr>
      </p:pic>
      <p:pic>
        <p:nvPicPr>
          <p:cNvPr id="297" name="Picture 296">
            <a:extLst>
              <a:ext uri="{FF2B5EF4-FFF2-40B4-BE49-F238E27FC236}">
                <a16:creationId xmlns:a16="http://schemas.microsoft.com/office/drawing/2014/main" id="{898181D4-5FC2-0F7E-1DEF-62AD01C5008D}"/>
              </a:ext>
            </a:extLst>
          </p:cNvPr>
          <p:cNvPicPr>
            <a:picLocks noChangeAspect="1"/>
          </p:cNvPicPr>
          <p:nvPr/>
        </p:nvPicPr>
        <p:blipFill>
          <a:blip r:embed="rId6"/>
          <a:stretch>
            <a:fillRect/>
          </a:stretch>
        </p:blipFill>
        <p:spPr>
          <a:xfrm>
            <a:off x="15836794" y="21646757"/>
            <a:ext cx="2716219" cy="1408272"/>
          </a:xfrm>
          <a:prstGeom prst="rect">
            <a:avLst/>
          </a:prstGeom>
        </p:spPr>
      </p:pic>
      <p:pic>
        <p:nvPicPr>
          <p:cNvPr id="299" name="Picture 298" descr="A picture containing text, screenshot, electric blue, line&#10;&#10;Description automatically generated">
            <a:extLst>
              <a:ext uri="{FF2B5EF4-FFF2-40B4-BE49-F238E27FC236}">
                <a16:creationId xmlns:a16="http://schemas.microsoft.com/office/drawing/2014/main" id="{1213D3D7-AD91-F1FB-FFBA-A3FF0B2C6BB8}"/>
              </a:ext>
            </a:extLst>
          </p:cNvPr>
          <p:cNvPicPr>
            <a:picLocks noChangeAspect="1"/>
          </p:cNvPicPr>
          <p:nvPr/>
        </p:nvPicPr>
        <p:blipFill rotWithShape="1">
          <a:blip r:embed="rId29"/>
          <a:srcRect l="15660" t="6446" r="16212" b="14436"/>
          <a:stretch/>
        </p:blipFill>
        <p:spPr>
          <a:xfrm>
            <a:off x="18827671" y="20865634"/>
            <a:ext cx="2129086" cy="1910618"/>
          </a:xfrm>
          <a:prstGeom prst="rect">
            <a:avLst/>
          </a:prstGeom>
        </p:spPr>
      </p:pic>
      <p:pic>
        <p:nvPicPr>
          <p:cNvPr id="301" name="Picture 300" descr="A picture containing text, screenshot, colorfulness, font&#10;&#10;Description automatically generated">
            <a:extLst>
              <a:ext uri="{FF2B5EF4-FFF2-40B4-BE49-F238E27FC236}">
                <a16:creationId xmlns:a16="http://schemas.microsoft.com/office/drawing/2014/main" id="{BDCA6E24-3A89-7B67-32B0-B5FB2BCED315}"/>
              </a:ext>
            </a:extLst>
          </p:cNvPr>
          <p:cNvPicPr>
            <a:picLocks noChangeAspect="1"/>
          </p:cNvPicPr>
          <p:nvPr/>
        </p:nvPicPr>
        <p:blipFill rotWithShape="1">
          <a:blip r:embed="rId30"/>
          <a:srcRect l="14766" t="6263" r="14198" b="14731"/>
          <a:stretch/>
        </p:blipFill>
        <p:spPr>
          <a:xfrm>
            <a:off x="21029387" y="20876155"/>
            <a:ext cx="2208038" cy="1897610"/>
          </a:xfrm>
          <a:prstGeom prst="rect">
            <a:avLst/>
          </a:prstGeom>
        </p:spPr>
      </p:pic>
      <p:pic>
        <p:nvPicPr>
          <p:cNvPr id="303" name="Picture 302" descr="A picture containing text, screenshot, colorfulness, font&#10;&#10;Description automatically generated">
            <a:extLst>
              <a:ext uri="{FF2B5EF4-FFF2-40B4-BE49-F238E27FC236}">
                <a16:creationId xmlns:a16="http://schemas.microsoft.com/office/drawing/2014/main" id="{E4A86B8E-FA8C-748C-F975-2F4ED71237FA}"/>
              </a:ext>
            </a:extLst>
          </p:cNvPr>
          <p:cNvPicPr>
            <a:picLocks noChangeAspect="1"/>
          </p:cNvPicPr>
          <p:nvPr/>
        </p:nvPicPr>
        <p:blipFill rotWithShape="1">
          <a:blip r:embed="rId31"/>
          <a:srcRect l="6563" t="16252" r="16718" b="16258"/>
          <a:stretch/>
        </p:blipFill>
        <p:spPr>
          <a:xfrm rot="5400000">
            <a:off x="23426167" y="20714236"/>
            <a:ext cx="1917228" cy="2182599"/>
          </a:xfrm>
          <a:prstGeom prst="rect">
            <a:avLst/>
          </a:prstGeom>
        </p:spPr>
      </p:pic>
      <p:pic>
        <p:nvPicPr>
          <p:cNvPr id="305" name="Picture 304" descr="A picture containing text, screenshot, font, colorfulness&#10;&#10;Description automatically generated">
            <a:extLst>
              <a:ext uri="{FF2B5EF4-FFF2-40B4-BE49-F238E27FC236}">
                <a16:creationId xmlns:a16="http://schemas.microsoft.com/office/drawing/2014/main" id="{67D6AAE2-810C-0063-C438-513F9A808B2A}"/>
              </a:ext>
            </a:extLst>
          </p:cNvPr>
          <p:cNvPicPr>
            <a:picLocks noChangeAspect="1"/>
          </p:cNvPicPr>
          <p:nvPr/>
        </p:nvPicPr>
        <p:blipFill rotWithShape="1">
          <a:blip r:embed="rId32"/>
          <a:srcRect l="6562" t="16023" r="15805" b="15764"/>
          <a:stretch/>
        </p:blipFill>
        <p:spPr>
          <a:xfrm rot="5400000">
            <a:off x="25707883" y="20664649"/>
            <a:ext cx="1983627" cy="2255564"/>
          </a:xfrm>
          <a:prstGeom prst="rect">
            <a:avLst/>
          </a:prstGeom>
        </p:spPr>
      </p:pic>
      <p:sp>
        <p:nvSpPr>
          <p:cNvPr id="308" name="Google Shape;320;p28">
            <a:extLst>
              <a:ext uri="{FF2B5EF4-FFF2-40B4-BE49-F238E27FC236}">
                <a16:creationId xmlns:a16="http://schemas.microsoft.com/office/drawing/2014/main" id="{73F2A43B-5AE7-A8C9-94A7-8B09C37AD568}"/>
              </a:ext>
            </a:extLst>
          </p:cNvPr>
          <p:cNvSpPr txBox="1"/>
          <p:nvPr/>
        </p:nvSpPr>
        <p:spPr>
          <a:xfrm>
            <a:off x="15888678" y="23425937"/>
            <a:ext cx="268656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No</a:t>
            </a:r>
            <a:r>
              <a:rPr lang="en" sz="2800" b="1" i="1" dirty="0">
                <a:latin typeface="Times New Roman" panose="02020603050405020304" pitchFamily="18" charset="0"/>
                <a:cs typeface="Times New Roman" panose="02020603050405020304" pitchFamily="18" charset="0"/>
              </a:rPr>
              <a:t> L</a:t>
            </a:r>
            <a:r>
              <a:rPr lang="en" sz="2800" b="1" i="1" baseline="-25000" dirty="0">
                <a:latin typeface="Times New Roman" panose="02020603050405020304" pitchFamily="18" charset="0"/>
                <a:cs typeface="Times New Roman" panose="02020603050405020304" pitchFamily="18" charset="0"/>
              </a:rPr>
              <a:t>B</a:t>
            </a:r>
            <a:r>
              <a:rPr lang="en" sz="2800" b="1" dirty="0">
                <a:latin typeface="Times New Roman" panose="02020603050405020304" pitchFamily="18" charset="0"/>
                <a:cs typeface="Times New Roman" panose="02020603050405020304" pitchFamily="18" charset="0"/>
              </a:rPr>
              <a:t> Induction</a:t>
            </a:r>
            <a:endParaRPr sz="2800" b="1" dirty="0">
              <a:latin typeface="Times New Roman" panose="02020603050405020304" pitchFamily="18" charset="0"/>
              <a:cs typeface="Times New Roman" panose="02020603050405020304" pitchFamily="18" charset="0"/>
            </a:endParaRPr>
          </a:p>
        </p:txBody>
      </p:sp>
      <p:pic>
        <p:nvPicPr>
          <p:cNvPr id="309" name="Picture 308">
            <a:extLst>
              <a:ext uri="{FF2B5EF4-FFF2-40B4-BE49-F238E27FC236}">
                <a16:creationId xmlns:a16="http://schemas.microsoft.com/office/drawing/2014/main" id="{2BCE7B75-E4A5-5F43-6D82-6B97BEA19209}"/>
              </a:ext>
            </a:extLst>
          </p:cNvPr>
          <p:cNvPicPr>
            <a:picLocks noChangeAspect="1"/>
          </p:cNvPicPr>
          <p:nvPr/>
        </p:nvPicPr>
        <p:blipFill>
          <a:blip r:embed="rId33"/>
          <a:stretch>
            <a:fillRect/>
          </a:stretch>
        </p:blipFill>
        <p:spPr>
          <a:xfrm>
            <a:off x="15871711" y="23937289"/>
            <a:ext cx="2743040" cy="682946"/>
          </a:xfrm>
          <a:prstGeom prst="rect">
            <a:avLst/>
          </a:prstGeom>
        </p:spPr>
      </p:pic>
      <p:pic>
        <p:nvPicPr>
          <p:cNvPr id="310" name="Picture 309" descr="A picture containing text, screenshot, colorfulness, font&#10;&#10;Description automatically generated">
            <a:extLst>
              <a:ext uri="{FF2B5EF4-FFF2-40B4-BE49-F238E27FC236}">
                <a16:creationId xmlns:a16="http://schemas.microsoft.com/office/drawing/2014/main" id="{1AAB032C-B1B6-FB32-F639-FFFF89E8C8C2}"/>
              </a:ext>
            </a:extLst>
          </p:cNvPr>
          <p:cNvPicPr>
            <a:picLocks noChangeAspect="1"/>
          </p:cNvPicPr>
          <p:nvPr/>
        </p:nvPicPr>
        <p:blipFill rotWithShape="1">
          <a:blip r:embed="rId28"/>
          <a:srcRect l="13601" t="5668" r="13484" b="14334"/>
          <a:stretch/>
        </p:blipFill>
        <p:spPr>
          <a:xfrm>
            <a:off x="27900101" y="18778258"/>
            <a:ext cx="2258966" cy="1973498"/>
          </a:xfrm>
          <a:prstGeom prst="rect">
            <a:avLst/>
          </a:prstGeom>
        </p:spPr>
      </p:pic>
      <p:pic>
        <p:nvPicPr>
          <p:cNvPr id="311" name="Picture 310" descr="A picture containing text, screenshot, colorfulness, font&#10;&#10;Description automatically generated">
            <a:extLst>
              <a:ext uri="{FF2B5EF4-FFF2-40B4-BE49-F238E27FC236}">
                <a16:creationId xmlns:a16="http://schemas.microsoft.com/office/drawing/2014/main" id="{696258D4-E72A-2069-960F-B5098AEE19AD}"/>
              </a:ext>
            </a:extLst>
          </p:cNvPr>
          <p:cNvPicPr>
            <a:picLocks noChangeAspect="1"/>
          </p:cNvPicPr>
          <p:nvPr/>
        </p:nvPicPr>
        <p:blipFill rotWithShape="1">
          <a:blip r:embed="rId34"/>
          <a:srcRect l="6562" t="16252" r="15670" b="15764"/>
          <a:stretch/>
        </p:blipFill>
        <p:spPr>
          <a:xfrm rot="5400000">
            <a:off x="28123479" y="20715486"/>
            <a:ext cx="1954271" cy="2210914"/>
          </a:xfrm>
          <a:prstGeom prst="rect">
            <a:avLst/>
          </a:prstGeom>
        </p:spPr>
      </p:pic>
      <p:pic>
        <p:nvPicPr>
          <p:cNvPr id="329" name="Picture 328" descr="A picture containing text, screenshot, electric blue, line&#10;&#10;Description automatically generated">
            <a:extLst>
              <a:ext uri="{FF2B5EF4-FFF2-40B4-BE49-F238E27FC236}">
                <a16:creationId xmlns:a16="http://schemas.microsoft.com/office/drawing/2014/main" id="{0ABDE973-1C67-60E0-A780-03A48D8767B3}"/>
              </a:ext>
            </a:extLst>
          </p:cNvPr>
          <p:cNvPicPr>
            <a:picLocks noChangeAspect="1"/>
          </p:cNvPicPr>
          <p:nvPr/>
        </p:nvPicPr>
        <p:blipFill rotWithShape="1">
          <a:blip r:embed="rId35"/>
          <a:srcRect l="6562" t="16435" r="15670" b="15567"/>
          <a:stretch/>
        </p:blipFill>
        <p:spPr>
          <a:xfrm rot="5400000">
            <a:off x="18929433" y="22835738"/>
            <a:ext cx="1928857" cy="2182597"/>
          </a:xfrm>
          <a:prstGeom prst="rect">
            <a:avLst/>
          </a:prstGeom>
        </p:spPr>
      </p:pic>
      <p:pic>
        <p:nvPicPr>
          <p:cNvPr id="331" name="Picture 330" descr="A picture containing text, screenshot, electric blue, line&#10;&#10;Description automatically generated">
            <a:extLst>
              <a:ext uri="{FF2B5EF4-FFF2-40B4-BE49-F238E27FC236}">
                <a16:creationId xmlns:a16="http://schemas.microsoft.com/office/drawing/2014/main" id="{B58F3B54-DCFE-E426-D9B1-DFF1C0404A50}"/>
              </a:ext>
            </a:extLst>
          </p:cNvPr>
          <p:cNvPicPr>
            <a:picLocks noChangeAspect="1"/>
          </p:cNvPicPr>
          <p:nvPr/>
        </p:nvPicPr>
        <p:blipFill rotWithShape="1">
          <a:blip r:embed="rId36"/>
          <a:srcRect l="5821" t="15420" r="15206" b="15042"/>
          <a:stretch/>
        </p:blipFill>
        <p:spPr>
          <a:xfrm rot="5400000">
            <a:off x="21121610" y="22792655"/>
            <a:ext cx="1974726" cy="2250265"/>
          </a:xfrm>
          <a:prstGeom prst="rect">
            <a:avLst/>
          </a:prstGeom>
        </p:spPr>
      </p:pic>
      <p:pic>
        <p:nvPicPr>
          <p:cNvPr id="333" name="Picture 332" descr="A picture containing text, screenshot, electric blue, line&#10;&#10;Description automatically generated">
            <a:extLst>
              <a:ext uri="{FF2B5EF4-FFF2-40B4-BE49-F238E27FC236}">
                <a16:creationId xmlns:a16="http://schemas.microsoft.com/office/drawing/2014/main" id="{EA74ECC1-DACC-59A8-0B18-5C6E9103C2C0}"/>
              </a:ext>
            </a:extLst>
          </p:cNvPr>
          <p:cNvPicPr>
            <a:picLocks noChangeAspect="1"/>
          </p:cNvPicPr>
          <p:nvPr/>
        </p:nvPicPr>
        <p:blipFill rotWithShape="1">
          <a:blip r:embed="rId37"/>
          <a:srcRect l="6563" t="16435" r="16640" b="15985"/>
          <a:stretch/>
        </p:blipFill>
        <p:spPr>
          <a:xfrm rot="5400000">
            <a:off x="23437042" y="22839116"/>
            <a:ext cx="1970649" cy="2244176"/>
          </a:xfrm>
          <a:prstGeom prst="rect">
            <a:avLst/>
          </a:prstGeom>
        </p:spPr>
      </p:pic>
      <p:pic>
        <p:nvPicPr>
          <p:cNvPr id="335" name="Picture 334" descr="A picture containing text, screenshot, electric blue, line&#10;&#10;Description automatically generated">
            <a:extLst>
              <a:ext uri="{FF2B5EF4-FFF2-40B4-BE49-F238E27FC236}">
                <a16:creationId xmlns:a16="http://schemas.microsoft.com/office/drawing/2014/main" id="{35FC57F2-FCCC-3463-2E3A-492C8200446E}"/>
              </a:ext>
            </a:extLst>
          </p:cNvPr>
          <p:cNvPicPr>
            <a:picLocks noChangeAspect="1"/>
          </p:cNvPicPr>
          <p:nvPr/>
        </p:nvPicPr>
        <p:blipFill rotWithShape="1">
          <a:blip r:embed="rId38"/>
          <a:srcRect l="6562" t="15530" r="16227" b="15373"/>
          <a:stretch/>
        </p:blipFill>
        <p:spPr>
          <a:xfrm rot="5400000">
            <a:off x="25686894" y="22783145"/>
            <a:ext cx="2044455" cy="2367747"/>
          </a:xfrm>
          <a:prstGeom prst="rect">
            <a:avLst/>
          </a:prstGeom>
        </p:spPr>
      </p:pic>
      <p:pic>
        <p:nvPicPr>
          <p:cNvPr id="337" name="Picture 336" descr="A picture containing text, screenshot, electric blue, line&#10;&#10;Description automatically generated">
            <a:extLst>
              <a:ext uri="{FF2B5EF4-FFF2-40B4-BE49-F238E27FC236}">
                <a16:creationId xmlns:a16="http://schemas.microsoft.com/office/drawing/2014/main" id="{EADCD86D-709B-0658-C1CC-A4BF000AB6B8}"/>
              </a:ext>
            </a:extLst>
          </p:cNvPr>
          <p:cNvPicPr>
            <a:picLocks noChangeAspect="1"/>
          </p:cNvPicPr>
          <p:nvPr/>
        </p:nvPicPr>
        <p:blipFill rotWithShape="1">
          <a:blip r:embed="rId39"/>
          <a:srcRect l="6562" t="16667" r="16762" b="15041"/>
          <a:stretch/>
        </p:blipFill>
        <p:spPr>
          <a:xfrm rot="5400000">
            <a:off x="28049243" y="22824270"/>
            <a:ext cx="2054211" cy="2367748"/>
          </a:xfrm>
          <a:prstGeom prst="rect">
            <a:avLst/>
          </a:prstGeom>
        </p:spPr>
      </p:pic>
      <p:sp>
        <p:nvSpPr>
          <p:cNvPr id="338" name="TextBox 337">
            <a:extLst>
              <a:ext uri="{FF2B5EF4-FFF2-40B4-BE49-F238E27FC236}">
                <a16:creationId xmlns:a16="http://schemas.microsoft.com/office/drawing/2014/main" id="{3169AE45-18AB-A658-2202-AE0B7599E938}"/>
              </a:ext>
            </a:extLst>
          </p:cNvPr>
          <p:cNvSpPr txBox="1"/>
          <p:nvPr/>
        </p:nvSpPr>
        <p:spPr>
          <a:xfrm>
            <a:off x="15610041" y="18714728"/>
            <a:ext cx="911292" cy="638720"/>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(a)</a:t>
            </a:r>
          </a:p>
        </p:txBody>
      </p:sp>
      <p:sp>
        <p:nvSpPr>
          <p:cNvPr id="339" name="TextBox 338">
            <a:extLst>
              <a:ext uri="{FF2B5EF4-FFF2-40B4-BE49-F238E27FC236}">
                <a16:creationId xmlns:a16="http://schemas.microsoft.com/office/drawing/2014/main" id="{39947C1F-ECD1-637D-046C-4793A8ED95E2}"/>
              </a:ext>
            </a:extLst>
          </p:cNvPr>
          <p:cNvSpPr txBox="1"/>
          <p:nvPr/>
        </p:nvSpPr>
        <p:spPr>
          <a:xfrm>
            <a:off x="15566127" y="20653041"/>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(b)</a:t>
            </a:r>
          </a:p>
        </p:txBody>
      </p:sp>
      <p:sp>
        <p:nvSpPr>
          <p:cNvPr id="340" name="TextBox 339">
            <a:extLst>
              <a:ext uri="{FF2B5EF4-FFF2-40B4-BE49-F238E27FC236}">
                <a16:creationId xmlns:a16="http://schemas.microsoft.com/office/drawing/2014/main" id="{A83E60F8-017E-E845-A80B-51C989C85263}"/>
              </a:ext>
            </a:extLst>
          </p:cNvPr>
          <p:cNvSpPr txBox="1"/>
          <p:nvPr/>
        </p:nvSpPr>
        <p:spPr>
          <a:xfrm>
            <a:off x="15541651" y="22928404"/>
            <a:ext cx="91129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
            </a:r>
          </a:p>
        </p:txBody>
      </p:sp>
      <p:sp>
        <p:nvSpPr>
          <p:cNvPr id="346" name="TextBox 345">
            <a:extLst>
              <a:ext uri="{FF2B5EF4-FFF2-40B4-BE49-F238E27FC236}">
                <a16:creationId xmlns:a16="http://schemas.microsoft.com/office/drawing/2014/main" id="{A831D85A-6113-F851-0B6F-42C07B5F3682}"/>
              </a:ext>
            </a:extLst>
          </p:cNvPr>
          <p:cNvSpPr txBox="1"/>
          <p:nvPr/>
        </p:nvSpPr>
        <p:spPr>
          <a:xfrm>
            <a:off x="159994" y="32082114"/>
            <a:ext cx="15177565" cy="2246769"/>
          </a:xfrm>
          <a:prstGeom prst="rect">
            <a:avLst/>
          </a:prstGeom>
          <a:noFill/>
        </p:spPr>
        <p:txBody>
          <a:bodyPr wrap="square" rtlCol="0">
            <a:spAutoFit/>
          </a:bodyPr>
          <a:lstStyle/>
          <a:p>
            <a:r>
              <a:rPr lang="en-US" sz="2800" b="1" dirty="0">
                <a:latin typeface="Avenir Book" panose="02000503020000020003" pitchFamily="2" charset="0"/>
              </a:rPr>
              <a:t>Figure 3. Steady-state trade off between growth and induction. (a) </a:t>
            </a:r>
            <a:r>
              <a:rPr lang="en-US" sz="2800" dirty="0">
                <a:latin typeface="Avenir Book" panose="02000503020000020003" pitchFamily="2" charset="0"/>
              </a:rPr>
              <a:t>For the steady-state lysogen population to remain constant, the growth rate must increase with increasing induction rate (black line). </a:t>
            </a:r>
            <a:r>
              <a:rPr lang="en-US" sz="2800" b="1" dirty="0">
                <a:latin typeface="Avenir Book" panose="02000503020000020003" pitchFamily="2" charset="0"/>
              </a:rPr>
              <a:t>(b)</a:t>
            </a:r>
            <a:r>
              <a:rPr lang="en-US" sz="2800" dirty="0">
                <a:latin typeface="Avenir Book" panose="02000503020000020003" pitchFamily="2" charset="0"/>
              </a:rPr>
              <a:t> The steady-state phage population </a:t>
            </a:r>
            <a:r>
              <a:rPr kumimoji="0" lang="en-US" sz="2800" b="0" i="0" u="none" strike="noStrike" kern="1200" cap="none" spc="0" normalizeH="0" baseline="0" noProof="0" dirty="0">
                <a:ln>
                  <a:noFill/>
                </a:ln>
                <a:solidFill>
                  <a:prstClr val="black"/>
                </a:solidFill>
                <a:effectLst/>
                <a:uLnTx/>
                <a:uFillTx/>
                <a:latin typeface="Avenir Book" panose="02000503020000020003" pitchFamily="2" charset="0"/>
                <a:ea typeface="+mn-ea"/>
                <a:cs typeface="+mn-cs"/>
              </a:rPr>
              <a:t>increases with increasing induction. We perform invasion analysis from this growth-induction trade off to show the role of free phage given a fixed lysogen population density.</a:t>
            </a:r>
            <a:endParaRPr lang="en-US" sz="2800" dirty="0">
              <a:latin typeface="Avenir Book" panose="02000503020000020003" pitchFamily="2" charset="0"/>
            </a:endParaRPr>
          </a:p>
        </p:txBody>
      </p:sp>
      <p:pic>
        <p:nvPicPr>
          <p:cNvPr id="348" name="Picture 347">
            <a:extLst>
              <a:ext uri="{FF2B5EF4-FFF2-40B4-BE49-F238E27FC236}">
                <a16:creationId xmlns:a16="http://schemas.microsoft.com/office/drawing/2014/main" id="{0FED1BE1-A7A5-82D0-C552-E4701FAC45D5}"/>
              </a:ext>
            </a:extLst>
          </p:cNvPr>
          <p:cNvPicPr>
            <a:picLocks noChangeAspect="1"/>
          </p:cNvPicPr>
          <p:nvPr/>
        </p:nvPicPr>
        <p:blipFill>
          <a:blip r:embed="rId40"/>
          <a:stretch>
            <a:fillRect/>
          </a:stretch>
        </p:blipFill>
        <p:spPr>
          <a:xfrm>
            <a:off x="15770811" y="7014686"/>
            <a:ext cx="1383304" cy="923295"/>
          </a:xfrm>
          <a:prstGeom prst="rect">
            <a:avLst/>
          </a:prstGeom>
        </p:spPr>
      </p:pic>
    </p:spTree>
    <p:extLst>
      <p:ext uri="{BB962C8B-B14F-4D97-AF65-F5344CB8AC3E}">
        <p14:creationId xmlns:p14="http://schemas.microsoft.com/office/powerpoint/2010/main" val="43923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7867</TotalTime>
  <Words>781</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Book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Dominguez Mirazo, Marian</dc:creator>
  <cp:lastModifiedBy>Harris, Jeremy D</cp:lastModifiedBy>
  <cp:revision>188</cp:revision>
  <dcterms:created xsi:type="dcterms:W3CDTF">2022-03-07T21:59:17Z</dcterms:created>
  <dcterms:modified xsi:type="dcterms:W3CDTF">2023-05-18T17:54:05Z</dcterms:modified>
</cp:coreProperties>
</file>