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80" d="100"/>
          <a:sy n="80" d="100"/>
        </p:scale>
        <p:origin x="24"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jp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png"/><Relationship Id="rId38" Type="http://schemas.openxmlformats.org/officeDocument/2006/relationships/image" Target="../media/image37.jp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jpg"/><Relationship Id="rId40"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 name="Group 342">
            <a:extLst>
              <a:ext uri="{FF2B5EF4-FFF2-40B4-BE49-F238E27FC236}">
                <a16:creationId xmlns:a16="http://schemas.microsoft.com/office/drawing/2014/main" id="{1FA74FD3-E9CF-2047-6CEC-E3A96A792BA1}"/>
              </a:ext>
            </a:extLst>
          </p:cNvPr>
          <p:cNvGrpSpPr/>
          <p:nvPr/>
        </p:nvGrpSpPr>
        <p:grpSpPr>
          <a:xfrm>
            <a:off x="540504" y="9104763"/>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2"/>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3"/>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5"/>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60" y="22907816"/>
            <a:ext cx="15081048" cy="2246769"/>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09128" y="6724631"/>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2000" y="1760071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32713" y="320821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32713" y="32945758"/>
            <a:ext cx="15087600" cy="1569660"/>
          </a:xfrm>
          <a:prstGeom prst="rect">
            <a:avLst/>
          </a:prstGeom>
          <a:noFill/>
        </p:spPr>
        <p:txBody>
          <a:bodyPr wrap="square" rtlCol="0">
            <a:spAutoFit/>
          </a:bodyPr>
          <a:lstStyle/>
          <a:p>
            <a:pPr algn="just"/>
            <a:r>
              <a:rPr lang="en-US" sz="2400" dirty="0">
                <a:latin typeface="Avenir Book" panose="02000503020000020003" pitchFamily="2" charset="0"/>
              </a:rPr>
              <a:t>[1] </a:t>
            </a:r>
            <a:r>
              <a:rPr lang="en-US" sz="24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400" b="0" i="1" dirty="0">
                <a:solidFill>
                  <a:srgbClr val="222222"/>
                </a:solidFill>
                <a:effectLst/>
                <a:latin typeface="Arial" panose="020B0604020202020204" pitchFamily="34" charset="0"/>
              </a:rPr>
              <a:t>The ISME journal</a:t>
            </a:r>
            <a:r>
              <a:rPr lang="en-US" sz="2400" b="0" i="0" dirty="0">
                <a:solidFill>
                  <a:srgbClr val="222222"/>
                </a:solidFill>
                <a:effectLst/>
                <a:latin typeface="Arial" panose="020B0604020202020204" pitchFamily="34" charset="0"/>
              </a:rPr>
              <a:t> 14.7 (2020): 1688-1700.</a:t>
            </a:r>
          </a:p>
          <a:p>
            <a:pPr algn="just"/>
            <a:r>
              <a:rPr lang="en-US" sz="2400" dirty="0">
                <a:latin typeface="Avenir Book" panose="02000503020000020003" pitchFamily="2" charset="0"/>
              </a:rPr>
              <a:t>[2] </a:t>
            </a:r>
            <a:r>
              <a:rPr lang="en-US" sz="2400" b="0" i="0" dirty="0">
                <a:solidFill>
                  <a:srgbClr val="222222"/>
                </a:solidFill>
                <a:effectLst/>
                <a:latin typeface="Arial" panose="020B0604020202020204" pitchFamily="34" charset="0"/>
              </a:rPr>
              <a:t>Harrison, Ellie, and Michael A. </a:t>
            </a:r>
            <a:r>
              <a:rPr lang="en-US" sz="2400" b="0" i="0" dirty="0" err="1">
                <a:solidFill>
                  <a:srgbClr val="222222"/>
                </a:solidFill>
                <a:effectLst/>
                <a:latin typeface="Arial" panose="020B0604020202020204" pitchFamily="34" charset="0"/>
              </a:rPr>
              <a:t>Brockhurst</a:t>
            </a:r>
            <a:r>
              <a:rPr lang="en-US" sz="2400" b="0" i="0" dirty="0">
                <a:solidFill>
                  <a:srgbClr val="222222"/>
                </a:solidFill>
                <a:effectLst/>
                <a:latin typeface="Arial" panose="020B0604020202020204" pitchFamily="34" charset="0"/>
              </a:rPr>
              <a:t>. "Ecological and evolutionary benefits of temperate phage: what does or doesn't kill you makes you stronger." </a:t>
            </a:r>
            <a:r>
              <a:rPr lang="en-US" sz="2400" b="0" i="1" dirty="0" err="1">
                <a:solidFill>
                  <a:srgbClr val="222222"/>
                </a:solidFill>
                <a:effectLst/>
                <a:latin typeface="Arial" panose="020B0604020202020204" pitchFamily="34" charset="0"/>
              </a:rPr>
              <a:t>BioEssays</a:t>
            </a:r>
            <a:r>
              <a:rPr lang="en-US" sz="24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6"/>
          <a:stretch>
            <a:fillRect/>
          </a:stretch>
        </p:blipFill>
        <p:spPr>
          <a:xfrm>
            <a:off x="6607791" y="18678965"/>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7"/>
          <a:stretch>
            <a:fillRect/>
          </a:stretch>
        </p:blipFill>
        <p:spPr>
          <a:xfrm>
            <a:off x="548140" y="19906143"/>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732272" y="28264696"/>
            <a:ext cx="12913045" cy="1754326"/>
          </a:xfrm>
          <a:prstGeom prst="rect">
            <a:avLst/>
          </a:prstGeom>
          <a:noFill/>
        </p:spPr>
        <p:txBody>
          <a:bodyPr wrap="square" rtlCol="0">
            <a:spAutoFit/>
          </a:bodyPr>
          <a:lstStyle/>
          <a:p>
            <a:r>
              <a:rPr lang="en-US" sz="3600" b="1" dirty="0">
                <a:latin typeface="Avenir Book" panose="02000503020000020003" pitchFamily="2" charset="0"/>
              </a:rPr>
              <a:t>Phages act in cahoots with hosts in competition:</a:t>
            </a:r>
          </a:p>
          <a:p>
            <a:pPr marL="1200150" lvl="1" indent="-742950">
              <a:buFont typeface="+mj-lt"/>
              <a:buAutoNum type="arabicPeriod"/>
            </a:pPr>
            <a:r>
              <a:rPr lang="en-US" sz="3600" dirty="0">
                <a:latin typeface="Avenir Book" panose="02000503020000020003" pitchFamily="2" charset="0"/>
              </a:rPr>
              <a:t> a “buffer” against invasion </a:t>
            </a:r>
          </a:p>
          <a:p>
            <a:pPr marL="1200150" lvl="1" indent="-742950">
              <a:buFont typeface="+mj-lt"/>
              <a:buAutoNum type="arabicPeriod"/>
            </a:pPr>
            <a:r>
              <a:rPr lang="en-US" sz="36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271147" y="3762375"/>
            <a:ext cx="6904441" cy="2390911"/>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a:p>
            <a:pPr>
              <a:lnSpc>
                <a:spcPts val="3600"/>
              </a:lnSpc>
            </a:pPr>
            <a:r>
              <a:rPr lang="en-US" sz="2800" b="1" dirty="0">
                <a:latin typeface="Avenir Book" panose="02000503020000020003" pitchFamily="2" charset="0"/>
              </a:rPr>
              <a:t>project repository: </a:t>
            </a:r>
            <a:r>
              <a:rPr lang="en-US" sz="2800" dirty="0">
                <a:latin typeface="Avenir Book" panose="02000503020000020003" pitchFamily="2" charset="0"/>
              </a:rPr>
              <a:t>https://</a:t>
            </a:r>
            <a:r>
              <a:rPr lang="en-US" sz="2800" dirty="0" err="1">
                <a:latin typeface="Avenir Book" panose="02000503020000020003" pitchFamily="2" charset="0"/>
              </a:rPr>
              <a:t>github.com</a:t>
            </a:r>
            <a:r>
              <a:rPr lang="en-US" sz="2800" dirty="0">
                <a:latin typeface="Avenir Book" panose="02000503020000020003" pitchFamily="2" charset="0"/>
              </a:rPr>
              <a:t>/</a:t>
            </a:r>
          </a:p>
          <a:p>
            <a:pPr>
              <a:lnSpc>
                <a:spcPts val="3600"/>
              </a:lnSpc>
            </a:pPr>
            <a:r>
              <a:rPr lang="en-US" sz="2800" dirty="0">
                <a:latin typeface="Avenir Book" panose="02000503020000020003" pitchFamily="2" charset="0"/>
              </a:rPr>
              <a:t>Jeremy-D-Harris/</a:t>
            </a:r>
            <a:r>
              <a:rPr lang="en-US" sz="2800" dirty="0" err="1">
                <a:latin typeface="Avenir Book" panose="02000503020000020003" pitchFamily="2" charset="0"/>
              </a:rPr>
              <a:t>coalitions_working</a:t>
            </a:r>
            <a:endParaRPr lang="en-US" sz="2800" dirty="0">
              <a:latin typeface="Avenir Book" panose="02000503020000020003" pitchFamily="2" charset="0"/>
            </a:endParaRPr>
          </a:p>
          <a:p>
            <a:pPr>
              <a:lnSpc>
                <a:spcPts val="3600"/>
              </a:lnSpc>
            </a:pPr>
            <a:endParaRPr lang="en-US" sz="2800" dirty="0">
              <a:latin typeface="Avenir Book" panose="02000503020000020003" pitchFamily="2" charset="0"/>
            </a:endParaRPr>
          </a:p>
        </p:txBody>
      </p:sp>
      <p:pic>
        <p:nvPicPr>
          <p:cNvPr id="68" name="Picture 67" descr="A qr code with a cat logo&#10;&#10;Description automatically generated with medium confidence">
            <a:extLst>
              <a:ext uri="{FF2B5EF4-FFF2-40B4-BE49-F238E27FC236}">
                <a16:creationId xmlns:a16="http://schemas.microsoft.com/office/drawing/2014/main" id="{EECB6682-1C2F-88F4-B085-4C3AF4E40827}"/>
              </a:ext>
            </a:extLst>
          </p:cNvPr>
          <p:cNvPicPr>
            <a:picLocks noChangeAspect="1"/>
          </p:cNvPicPr>
          <p:nvPr/>
        </p:nvPicPr>
        <p:blipFill>
          <a:blip r:embed="rId8"/>
          <a:stretch>
            <a:fillRect/>
          </a:stretch>
        </p:blipFill>
        <p:spPr>
          <a:xfrm>
            <a:off x="332619" y="3717360"/>
            <a:ext cx="1938528" cy="1938528"/>
          </a:xfrm>
          <a:prstGeom prst="rect">
            <a:avLst/>
          </a:prstGeom>
        </p:spPr>
      </p:pic>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9"/>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191328"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06983"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12962" y="30046405"/>
            <a:ext cx="12913045" cy="1754326"/>
          </a:xfrm>
          <a:prstGeom prst="rect">
            <a:avLst/>
          </a:prstGeom>
          <a:noFill/>
        </p:spPr>
        <p:txBody>
          <a:bodyPr wrap="square" rtlCol="0">
            <a:spAutoFit/>
          </a:bodyPr>
          <a:lstStyle/>
          <a:p>
            <a:r>
              <a:rPr lang="en-US" sz="3600" b="1" dirty="0">
                <a:latin typeface="Avenir Book" panose="02000503020000020003" pitchFamily="2" charset="0"/>
              </a:rPr>
              <a:t>Future Directions:</a:t>
            </a:r>
          </a:p>
          <a:p>
            <a:pPr marL="1200150" lvl="1" indent="-742950">
              <a:buFont typeface="+mj-lt"/>
              <a:buAutoNum type="arabicPeriod"/>
            </a:pPr>
            <a:r>
              <a:rPr lang="en-US" sz="3600" dirty="0">
                <a:latin typeface="Avenir Book" panose="02000503020000020003" pitchFamily="2" charset="0"/>
              </a:rPr>
              <a:t> Steady-state analysis for coexistence</a:t>
            </a:r>
          </a:p>
          <a:p>
            <a:pPr marL="1200150" lvl="1" indent="-742950">
              <a:buFont typeface="+mj-lt"/>
              <a:buAutoNum type="arabicPeriod"/>
            </a:pPr>
            <a:r>
              <a:rPr lang="en-US" sz="36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10">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1"/>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2"/>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10">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473667" y="28214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3"/>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1507504" y="25931822"/>
            <a:ext cx="116440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post (gray)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677656"/>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4">
            <a:alphaModFix/>
          </a:blip>
          <a:srcRect l="6074" t="52954" r="5732" b="6308"/>
          <a:stretch/>
        </p:blipFill>
        <p:spPr>
          <a:xfrm>
            <a:off x="17233190" y="11894630"/>
            <a:ext cx="4893153" cy="3386371"/>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5">
            <a:alphaModFix/>
          </a:blip>
          <a:srcRect b="51905"/>
          <a:stretch/>
        </p:blipFill>
        <p:spPr>
          <a:xfrm>
            <a:off x="26570361" y="11546367"/>
            <a:ext cx="4486440" cy="3489763"/>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6">
            <a:alphaModFix/>
          </a:blip>
          <a:stretch>
            <a:fillRect/>
          </a:stretch>
        </p:blipFill>
        <p:spPr>
          <a:xfrm>
            <a:off x="17632370" y="7730608"/>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76180" y="9331302"/>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24891" y="7947887"/>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endCxn id="168" idx="4"/>
          </p:cNvCxnSpPr>
          <p:nvPr/>
        </p:nvCxnSpPr>
        <p:spPr>
          <a:xfrm flipH="1" flipV="1">
            <a:off x="18412584" y="9103878"/>
            <a:ext cx="2011954" cy="19034"/>
          </a:xfrm>
          <a:prstGeom prst="straightConnector1">
            <a:avLst/>
          </a:prstGeom>
          <a:noFill/>
          <a:ln w="254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397436" y="9064621"/>
            <a:ext cx="125716" cy="116598"/>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8;p36">
            <a:extLst>
              <a:ext uri="{FF2B5EF4-FFF2-40B4-BE49-F238E27FC236}">
                <a16:creationId xmlns:a16="http://schemas.microsoft.com/office/drawing/2014/main" id="{7357ED24-50E4-4F5A-33BF-E0B38F0E0226}"/>
              </a:ext>
            </a:extLst>
          </p:cNvPr>
          <p:cNvSpPr>
            <a:spLocks noChangeAspect="1"/>
          </p:cNvSpPr>
          <p:nvPr/>
        </p:nvSpPr>
        <p:spPr>
          <a:xfrm rot="16200000">
            <a:off x="18291427" y="9045579"/>
            <a:ext cx="125716" cy="116598"/>
          </a:xfrm>
          <a:prstGeom prst="ellipse">
            <a:avLst/>
          </a:prstGeom>
          <a:solidFill>
            <a:srgbClr val="4D8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7">
            <a:alphaModFix/>
          </a:blip>
          <a:srcRect l="6635" b="6889"/>
          <a:stretch/>
        </p:blipFill>
        <p:spPr>
          <a:xfrm>
            <a:off x="22924427" y="7695038"/>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8">
            <a:alphaModFix/>
          </a:blip>
          <a:srcRect l="5482" b="6695"/>
          <a:stretch/>
        </p:blipFill>
        <p:spPr>
          <a:xfrm>
            <a:off x="26838861" y="7688647"/>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9">
            <a:alphaModFix/>
          </a:blip>
          <a:stretch>
            <a:fillRect/>
          </a:stretch>
        </p:blipFill>
        <p:spPr>
          <a:xfrm>
            <a:off x="23674469" y="8639808"/>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20">
            <a:alphaModFix/>
          </a:blip>
          <a:stretch>
            <a:fillRect/>
          </a:stretch>
        </p:blipFill>
        <p:spPr>
          <a:xfrm>
            <a:off x="23658025" y="8026591"/>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9">
            <a:alphaModFix/>
          </a:blip>
          <a:stretch>
            <a:fillRect/>
          </a:stretch>
        </p:blipFill>
        <p:spPr>
          <a:xfrm>
            <a:off x="27575081" y="8598878"/>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20">
            <a:alphaModFix/>
          </a:blip>
          <a:stretch>
            <a:fillRect/>
          </a:stretch>
        </p:blipFill>
        <p:spPr>
          <a:xfrm>
            <a:off x="27561627" y="8030166"/>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1">
            <a:alphaModFix/>
          </a:blip>
          <a:stretch>
            <a:fillRect/>
          </a:stretch>
        </p:blipFill>
        <p:spPr>
          <a:xfrm>
            <a:off x="27587757" y="9262147"/>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1">
            <a:alphaModFix/>
          </a:blip>
          <a:stretch>
            <a:fillRect/>
          </a:stretch>
        </p:blipFill>
        <p:spPr>
          <a:xfrm>
            <a:off x="23668490" y="9199029"/>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2">
            <a:alphaModFix/>
          </a:blip>
          <a:stretch>
            <a:fillRect/>
          </a:stretch>
        </p:blipFill>
        <p:spPr>
          <a:xfrm>
            <a:off x="28760899" y="9521731"/>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3">
            <a:alphaModFix/>
          </a:blip>
          <a:stretch>
            <a:fillRect/>
          </a:stretch>
        </p:blipFill>
        <p:spPr>
          <a:xfrm>
            <a:off x="19350866" y="8099320"/>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1">
            <a:alphaModFix/>
          </a:blip>
          <a:stretch>
            <a:fillRect/>
          </a:stretch>
        </p:blipFill>
        <p:spPr>
          <a:xfrm>
            <a:off x="20691170" y="9501502"/>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477584" y="12063454"/>
            <a:ext cx="0" cy="2805540"/>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343776" y="12063454"/>
            <a:ext cx="0" cy="2805540"/>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6987991" y="10718252"/>
            <a:ext cx="529544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 Rate,</a:t>
            </a:r>
            <a:endParaRPr sz="36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768681" y="15232825"/>
            <a:ext cx="656169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Lag Time Introduction of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243231" y="693916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269907" y="1129122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25058" y="1126688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7">
            <a:alphaModFix/>
          </a:blip>
          <a:srcRect l="6635" b="6889"/>
          <a:stretch/>
        </p:blipFill>
        <p:spPr>
          <a:xfrm>
            <a:off x="22836593" y="11907935"/>
            <a:ext cx="3797246" cy="3069941"/>
          </a:xfrm>
          <a:prstGeom prst="rect">
            <a:avLst/>
          </a:prstGeom>
          <a:noFill/>
          <a:ln>
            <a:noFill/>
          </a:ln>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684867" y="13149789"/>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040627" y="14868994"/>
            <a:ext cx="1899457"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489659" y="8501349"/>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90862" y="14750311"/>
            <a:ext cx="1938855"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2"/>
          <a:stretch>
            <a:fillRect/>
          </a:stretch>
        </p:blipFill>
        <p:spPr>
          <a:xfrm>
            <a:off x="20826894" y="10929596"/>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116807" y="10632272"/>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069849" y="10628045"/>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9">
            <a:alphaModFix/>
          </a:blip>
          <a:stretch>
            <a:fillRect/>
          </a:stretch>
        </p:blipFill>
        <p:spPr>
          <a:xfrm>
            <a:off x="27442131" y="12826116"/>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20">
            <a:alphaModFix/>
          </a:blip>
          <a:stretch>
            <a:fillRect/>
          </a:stretch>
        </p:blipFill>
        <p:spPr>
          <a:xfrm>
            <a:off x="27415224" y="12238443"/>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1">
            <a:alphaModFix/>
          </a:blip>
          <a:stretch>
            <a:fillRect/>
          </a:stretch>
        </p:blipFill>
        <p:spPr>
          <a:xfrm>
            <a:off x="27442131" y="13559099"/>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2">
            <a:alphaModFix/>
          </a:blip>
          <a:stretch>
            <a:fillRect/>
          </a:stretch>
        </p:blipFill>
        <p:spPr>
          <a:xfrm>
            <a:off x="28627949" y="13859211"/>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9">
            <a:alphaModFix/>
          </a:blip>
          <a:stretch>
            <a:fillRect/>
          </a:stretch>
        </p:blipFill>
        <p:spPr>
          <a:xfrm>
            <a:off x="23600474" y="12868795"/>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20">
            <a:alphaModFix/>
          </a:blip>
          <a:stretch>
            <a:fillRect/>
          </a:stretch>
        </p:blipFill>
        <p:spPr>
          <a:xfrm>
            <a:off x="23584030" y="12255578"/>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1">
            <a:alphaModFix/>
          </a:blip>
          <a:stretch>
            <a:fillRect/>
          </a:stretch>
        </p:blipFill>
        <p:spPr>
          <a:xfrm>
            <a:off x="23594495" y="13428016"/>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81499" y="24895081"/>
            <a:ext cx="14994283" cy="1815882"/>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grid (6 mm x 6 mm) shown at: 0, 24, 72, 120, 200 hours. With LA induction </a:t>
            </a:r>
            <a:r>
              <a:rPr lang="en-US" sz="2800" b="1" dirty="0">
                <a:latin typeface="Avenir Book" panose="02000503020000020003" pitchFamily="2" charset="0"/>
              </a:rPr>
              <a:t>(a)</a:t>
            </a:r>
            <a:r>
              <a:rPr lang="en-US" sz="2800" dirty="0">
                <a:latin typeface="Avenir Book" panose="02000503020000020003" pitchFamily="2" charset="0"/>
              </a:rPr>
              <a:t>, LB colony expansion is inhibited compared to without LA induction </a:t>
            </a:r>
            <a:r>
              <a:rPr lang="en-US" sz="2800" b="1" dirty="0">
                <a:latin typeface="Avenir Book" panose="02000503020000020003" pitchFamily="2" charset="0"/>
              </a:rPr>
              <a:t>(b)</a:t>
            </a:r>
            <a:r>
              <a:rPr lang="en-US" sz="2800" dirty="0">
                <a:latin typeface="Avenir Book" panose="02000503020000020003" pitchFamily="2" charset="0"/>
              </a:rPr>
              <a:t>. Invasion dynamics without LB induction </a:t>
            </a:r>
            <a:r>
              <a:rPr lang="en-US" sz="2800" b="1" dirty="0">
                <a:latin typeface="Avenir Book" panose="02000503020000020003" pitchFamily="2" charset="0"/>
              </a:rPr>
              <a:t>(c) </a:t>
            </a:r>
            <a:r>
              <a:rPr lang="en-US" sz="2800" dirty="0">
                <a:latin typeface="Avenir Book" panose="02000503020000020003" pitchFamily="2" charset="0"/>
              </a:rPr>
              <a:t>is unsuccessful.</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037681" y="21065420"/>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sp>
        <p:nvSpPr>
          <p:cNvPr id="282" name="Multiply 281">
            <a:extLst>
              <a:ext uri="{FF2B5EF4-FFF2-40B4-BE49-F238E27FC236}">
                <a16:creationId xmlns:a16="http://schemas.microsoft.com/office/drawing/2014/main" id="{8D282232-EEB2-05AC-FCCA-71C32D8F0BE1}"/>
              </a:ext>
            </a:extLst>
          </p:cNvPr>
          <p:cNvSpPr/>
          <p:nvPr/>
        </p:nvSpPr>
        <p:spPr>
          <a:xfrm>
            <a:off x="16883509" y="23792841"/>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981499" y="19158286"/>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4"/>
          <a:srcRect l="14167" t="6139" r="13129" b="16146"/>
          <a:stretch/>
        </p:blipFill>
        <p:spPr>
          <a:xfrm>
            <a:off x="18811908" y="18801584"/>
            <a:ext cx="2182597" cy="185774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5"/>
          <a:srcRect l="13787" t="5963" r="12924" b="14147"/>
          <a:stretch/>
        </p:blipFill>
        <p:spPr>
          <a:xfrm>
            <a:off x="21050933" y="18814668"/>
            <a:ext cx="2186233" cy="189761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6"/>
          <a:srcRect l="14100" t="6448" r="14545" b="14813"/>
          <a:stretch/>
        </p:blipFill>
        <p:spPr>
          <a:xfrm>
            <a:off x="23278065" y="18811175"/>
            <a:ext cx="2182598" cy="1917795"/>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7"/>
          <a:srcRect l="14091" t="5214" r="15433" b="14262"/>
          <a:stretch/>
        </p:blipFill>
        <p:spPr>
          <a:xfrm>
            <a:off x="25575656" y="18778258"/>
            <a:ext cx="2180302" cy="1983627"/>
          </a:xfrm>
          <a:prstGeom prst="rect">
            <a:avLst/>
          </a:prstGeom>
        </p:spPr>
      </p:pic>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8"/>
          <a:srcRect l="86889" r="579" b="14070"/>
          <a:stretch/>
        </p:blipFill>
        <p:spPr>
          <a:xfrm>
            <a:off x="30169914" y="19488490"/>
            <a:ext cx="778280" cy="4249335"/>
          </a:xfrm>
          <a:prstGeom prst="rect">
            <a:avLst/>
          </a:prstGeom>
        </p:spPr>
      </p:pic>
      <p:sp>
        <p:nvSpPr>
          <p:cNvPr id="294" name="Multiply 293">
            <a:extLst>
              <a:ext uri="{FF2B5EF4-FFF2-40B4-BE49-F238E27FC236}">
                <a16:creationId xmlns:a16="http://schemas.microsoft.com/office/drawing/2014/main" id="{7F7E6342-8AD1-CAF7-888A-D8735E4A80AE}"/>
              </a:ext>
            </a:extLst>
          </p:cNvPr>
          <p:cNvSpPr/>
          <p:nvPr/>
        </p:nvSpPr>
        <p:spPr>
          <a:xfrm>
            <a:off x="16883509" y="19536415"/>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418C062C-CEBF-E3C1-C205-6545E6BAFDE4}"/>
              </a:ext>
            </a:extLst>
          </p:cNvPr>
          <p:cNvPicPr>
            <a:picLocks noChangeAspect="1"/>
          </p:cNvPicPr>
          <p:nvPr/>
        </p:nvPicPr>
        <p:blipFill>
          <a:blip r:embed="rId11"/>
          <a:stretch>
            <a:fillRect/>
          </a:stretch>
        </p:blipFill>
        <p:spPr>
          <a:xfrm>
            <a:off x="15839651" y="19690523"/>
            <a:ext cx="2686568" cy="664623"/>
          </a:xfrm>
          <a:prstGeom prst="rect">
            <a:avLst/>
          </a:prstGeom>
          <a:ln w="38100">
            <a:noFill/>
          </a:ln>
        </p:spPr>
      </p:pic>
      <p:pic>
        <p:nvPicPr>
          <p:cNvPr id="297" name="Picture 296">
            <a:extLst>
              <a:ext uri="{FF2B5EF4-FFF2-40B4-BE49-F238E27FC236}">
                <a16:creationId xmlns:a16="http://schemas.microsoft.com/office/drawing/2014/main" id="{898181D4-5FC2-0F7E-1DEF-62AD01C5008D}"/>
              </a:ext>
            </a:extLst>
          </p:cNvPr>
          <p:cNvPicPr>
            <a:picLocks noChangeAspect="1"/>
          </p:cNvPicPr>
          <p:nvPr/>
        </p:nvPicPr>
        <p:blipFill>
          <a:blip r:embed="rId6"/>
          <a:stretch>
            <a:fillRect/>
          </a:stretch>
        </p:blipFill>
        <p:spPr>
          <a:xfrm>
            <a:off x="15836794" y="21646757"/>
            <a:ext cx="2716219" cy="1408272"/>
          </a:xfrm>
          <a:prstGeom prst="rect">
            <a:avLst/>
          </a:prstGeom>
        </p:spPr>
      </p:pic>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9"/>
          <a:srcRect l="15660" t="6446" r="16212" b="14436"/>
          <a:stretch/>
        </p:blipFill>
        <p:spPr>
          <a:xfrm>
            <a:off x="18827671" y="20865634"/>
            <a:ext cx="2129086" cy="19106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30"/>
          <a:srcRect l="14766" t="6263" r="14198" b="14731"/>
          <a:stretch/>
        </p:blipFill>
        <p:spPr>
          <a:xfrm>
            <a:off x="21029387" y="20876155"/>
            <a:ext cx="2208038" cy="1897610"/>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1"/>
          <a:srcRect l="6563" t="16252" r="16718" b="16258"/>
          <a:stretch/>
        </p:blipFill>
        <p:spPr>
          <a:xfrm rot="5400000">
            <a:off x="23426167" y="20714236"/>
            <a:ext cx="1917228" cy="2182599"/>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2"/>
          <a:srcRect l="6562" t="16023" r="15805" b="15764"/>
          <a:stretch/>
        </p:blipFill>
        <p:spPr>
          <a:xfrm rot="5400000">
            <a:off x="25707883" y="20664649"/>
            <a:ext cx="1983627" cy="2255564"/>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88678" y="23425937"/>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309" name="Picture 308">
            <a:extLst>
              <a:ext uri="{FF2B5EF4-FFF2-40B4-BE49-F238E27FC236}">
                <a16:creationId xmlns:a16="http://schemas.microsoft.com/office/drawing/2014/main" id="{2BCE7B75-E4A5-5F43-6D82-6B97BEA19209}"/>
              </a:ext>
            </a:extLst>
          </p:cNvPr>
          <p:cNvPicPr>
            <a:picLocks noChangeAspect="1"/>
          </p:cNvPicPr>
          <p:nvPr/>
        </p:nvPicPr>
        <p:blipFill>
          <a:blip r:embed="rId33"/>
          <a:stretch>
            <a:fillRect/>
          </a:stretch>
        </p:blipFill>
        <p:spPr>
          <a:xfrm>
            <a:off x="15871711" y="23937289"/>
            <a:ext cx="2743040" cy="682946"/>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8"/>
          <a:srcRect l="13601" t="5668" r="13484" b="14334"/>
          <a:stretch/>
        </p:blipFill>
        <p:spPr>
          <a:xfrm>
            <a:off x="27900101" y="18778258"/>
            <a:ext cx="2258966" cy="1973498"/>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4"/>
          <a:srcRect l="6562" t="16252" r="15670" b="15764"/>
          <a:stretch/>
        </p:blipFill>
        <p:spPr>
          <a:xfrm rot="5400000">
            <a:off x="28123479" y="20715486"/>
            <a:ext cx="1954271" cy="2210914"/>
          </a:xfrm>
          <a:prstGeom prst="rect">
            <a:avLst/>
          </a:prstGeom>
        </p:spPr>
      </p:pic>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5"/>
          <a:srcRect l="6562" t="16435" r="15670" b="15567"/>
          <a:stretch/>
        </p:blipFill>
        <p:spPr>
          <a:xfrm rot="5400000">
            <a:off x="18929433" y="22835738"/>
            <a:ext cx="1928857" cy="2182597"/>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6"/>
          <a:srcRect l="5821" t="15420" r="15206" b="15042"/>
          <a:stretch/>
        </p:blipFill>
        <p:spPr>
          <a:xfrm rot="5400000">
            <a:off x="21121610" y="22792655"/>
            <a:ext cx="1974726" cy="2250265"/>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7"/>
          <a:srcRect l="6563" t="16435" r="16640" b="15985"/>
          <a:stretch/>
        </p:blipFill>
        <p:spPr>
          <a:xfrm rot="5400000">
            <a:off x="23437042" y="22839116"/>
            <a:ext cx="1970649" cy="2244176"/>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8"/>
          <a:srcRect l="6562" t="15530" r="16227" b="15373"/>
          <a:stretch/>
        </p:blipFill>
        <p:spPr>
          <a:xfrm rot="5400000">
            <a:off x="25686894" y="22783145"/>
            <a:ext cx="2044455" cy="2367747"/>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9"/>
          <a:srcRect l="6562" t="16667" r="16762" b="15041"/>
          <a:stretch/>
        </p:blipFill>
        <p:spPr>
          <a:xfrm rot="5400000">
            <a:off x="28049243" y="22824270"/>
            <a:ext cx="2054211" cy="2367748"/>
          </a:xfrm>
          <a:prstGeom prst="rect">
            <a:avLst/>
          </a:prstGeom>
        </p:spPr>
      </p:pic>
      <p:sp>
        <p:nvSpPr>
          <p:cNvPr id="338" name="TextBox 337">
            <a:extLst>
              <a:ext uri="{FF2B5EF4-FFF2-40B4-BE49-F238E27FC236}">
                <a16:creationId xmlns:a16="http://schemas.microsoft.com/office/drawing/2014/main" id="{3169AE45-18AB-A658-2202-AE0B7599E938}"/>
              </a:ext>
            </a:extLst>
          </p:cNvPr>
          <p:cNvSpPr txBox="1"/>
          <p:nvPr/>
        </p:nvSpPr>
        <p:spPr>
          <a:xfrm>
            <a:off x="15610041" y="18714728"/>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566127" y="20653041"/>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541651" y="22928404"/>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remain constant, the growth rate must increase with increasing induction rate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40"/>
          <a:stretch>
            <a:fillRect/>
          </a:stretch>
        </p:blipFill>
        <p:spPr>
          <a:xfrm>
            <a:off x="15770811" y="7014686"/>
            <a:ext cx="1383304" cy="923295"/>
          </a:xfrm>
          <a:prstGeom prst="rect">
            <a:avLst/>
          </a:prstGeom>
        </p:spPr>
      </p:pic>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7878</TotalTime>
  <Words>781</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189</cp:revision>
  <dcterms:created xsi:type="dcterms:W3CDTF">2022-03-07T21:59:17Z</dcterms:created>
  <dcterms:modified xsi:type="dcterms:W3CDTF">2023-05-18T18:05:19Z</dcterms:modified>
</cp:coreProperties>
</file>