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BC5"/>
    <a:srgbClr val="D2D2D2"/>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65" d="100"/>
          <a:sy n="65" d="100"/>
        </p:scale>
        <p:origin x="1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jp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png"/><Relationship Id="rId37" Type="http://schemas.openxmlformats.org/officeDocument/2006/relationships/image" Target="../media/image36.jpg"/><Relationship Id="rId40" Type="http://schemas.openxmlformats.org/officeDocument/2006/relationships/image" Target="../media/image3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3" name="Group 342">
            <a:extLst>
              <a:ext uri="{FF2B5EF4-FFF2-40B4-BE49-F238E27FC236}">
                <a16:creationId xmlns:a16="http://schemas.microsoft.com/office/drawing/2014/main" id="{1FA74FD3-E9CF-2047-6CEC-E3A96A792BA1}"/>
              </a:ext>
            </a:extLst>
          </p:cNvPr>
          <p:cNvGrpSpPr/>
          <p:nvPr/>
        </p:nvGrpSpPr>
        <p:grpSpPr>
          <a:xfrm>
            <a:off x="540504" y="9104763"/>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2"/>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3"/>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324" y="804342"/>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001000" y="139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5"/>
          <a:stretch>
            <a:fillRect/>
          </a:stretch>
        </p:blipFill>
        <p:spPr>
          <a:xfrm>
            <a:off x="24473629" y="4453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71760" y="22907816"/>
            <a:ext cx="15081048" cy="2246769"/>
          </a:xfrm>
          <a:prstGeom prst="rect">
            <a:avLst/>
          </a:prstGeom>
          <a:noFill/>
        </p:spPr>
        <p:txBody>
          <a:bodyPr wrap="square" rtlCol="0">
            <a:spAutoFit/>
          </a:bodyPr>
          <a:lstStyle/>
          <a:p>
            <a:pPr algn="just"/>
            <a:r>
              <a:rPr lang="en-US" sz="2800" b="1" dirty="0">
                <a:latin typeface="Avenir Book" panose="02000503020000020003" pitchFamily="2" charset="0"/>
              </a:rPr>
              <a:t>Figure 2. Nonlinear dynamical systems model: </a:t>
            </a:r>
            <a:r>
              <a:rPr lang="en-US" sz="2800" dirty="0">
                <a:latin typeface="Avenir Book" panose="02000503020000020003" pitchFamily="2" charset="0"/>
              </a:rPr>
              <a:t>temperate phages,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with their lysogenized hosts,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Lysogens spontaneously induce at rates slower than lytic infections (dashed arrows), leaving small pools of free phages. These temperate phages can adsorb to their corresponding lysogens (solid arrows) and predate on opposing lysogens via lytic infection (blunt arrows). </a:t>
            </a:r>
            <a:endParaRPr lang="en-US" sz="28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2109128" y="6724631"/>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72000" y="17600715"/>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71759" y="5921614"/>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5830242" y="5899001"/>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828264" y="272242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32713" y="320821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32713" y="32945758"/>
            <a:ext cx="15087600" cy="1569660"/>
          </a:xfrm>
          <a:prstGeom prst="rect">
            <a:avLst/>
          </a:prstGeom>
          <a:noFill/>
        </p:spPr>
        <p:txBody>
          <a:bodyPr wrap="square" rtlCol="0">
            <a:spAutoFit/>
          </a:bodyPr>
          <a:lstStyle/>
          <a:p>
            <a:pPr algn="just"/>
            <a:r>
              <a:rPr lang="en-US" sz="2400" dirty="0">
                <a:latin typeface="Avenir Book" panose="02000503020000020003" pitchFamily="2" charset="0"/>
              </a:rPr>
              <a:t>[1] </a:t>
            </a:r>
            <a:r>
              <a:rPr lang="en-US" sz="2400" b="0" i="0" dirty="0">
                <a:solidFill>
                  <a:srgbClr val="222222"/>
                </a:solidFill>
                <a:effectLst/>
                <a:latin typeface="Arial" panose="020B0604020202020204" pitchFamily="34" charset="0"/>
              </a:rPr>
              <a:t>Basso, Jonelle, et al., Buchan, Alison. "Genetically similar temperate phages form coalitions with their shared host that lead to niche-specific fitness effects." </a:t>
            </a:r>
            <a:r>
              <a:rPr lang="en-US" sz="2400" b="0" i="1" dirty="0">
                <a:solidFill>
                  <a:srgbClr val="222222"/>
                </a:solidFill>
                <a:effectLst/>
                <a:latin typeface="Arial" panose="020B0604020202020204" pitchFamily="34" charset="0"/>
              </a:rPr>
              <a:t>The ISME journal</a:t>
            </a:r>
            <a:r>
              <a:rPr lang="en-US" sz="2400" b="0" i="0" dirty="0">
                <a:solidFill>
                  <a:srgbClr val="222222"/>
                </a:solidFill>
                <a:effectLst/>
                <a:latin typeface="Arial" panose="020B0604020202020204" pitchFamily="34" charset="0"/>
              </a:rPr>
              <a:t> 14.7 (2020): 1688-1700.</a:t>
            </a:r>
          </a:p>
          <a:p>
            <a:pPr algn="just"/>
            <a:r>
              <a:rPr lang="en-US" sz="2400" dirty="0">
                <a:latin typeface="Avenir Book" panose="02000503020000020003" pitchFamily="2" charset="0"/>
              </a:rPr>
              <a:t>[2] </a:t>
            </a:r>
            <a:r>
              <a:rPr lang="en-US" sz="2400" b="0" i="0" dirty="0">
                <a:solidFill>
                  <a:srgbClr val="222222"/>
                </a:solidFill>
                <a:effectLst/>
                <a:latin typeface="Arial" panose="020B0604020202020204" pitchFamily="34" charset="0"/>
              </a:rPr>
              <a:t>Harrison, Ellie, and Michael A. </a:t>
            </a:r>
            <a:r>
              <a:rPr lang="en-US" sz="2400" b="0" i="0" dirty="0" err="1">
                <a:solidFill>
                  <a:srgbClr val="222222"/>
                </a:solidFill>
                <a:effectLst/>
                <a:latin typeface="Arial" panose="020B0604020202020204" pitchFamily="34" charset="0"/>
              </a:rPr>
              <a:t>Brockhurst</a:t>
            </a:r>
            <a:r>
              <a:rPr lang="en-US" sz="2400" b="0" i="0" dirty="0">
                <a:solidFill>
                  <a:srgbClr val="222222"/>
                </a:solidFill>
                <a:effectLst/>
                <a:latin typeface="Arial" panose="020B0604020202020204" pitchFamily="34" charset="0"/>
              </a:rPr>
              <a:t>. "Ecological and evolutionary benefits of temperate phage: what does or doesn't kill you makes you stronger." </a:t>
            </a:r>
            <a:r>
              <a:rPr lang="en-US" sz="2400" b="0" i="1" dirty="0" err="1">
                <a:solidFill>
                  <a:srgbClr val="222222"/>
                </a:solidFill>
                <a:effectLst/>
                <a:latin typeface="Arial" panose="020B0604020202020204" pitchFamily="34" charset="0"/>
              </a:rPr>
              <a:t>BioEssays</a:t>
            </a:r>
            <a:r>
              <a:rPr lang="en-US" sz="2400" b="0" i="0" dirty="0">
                <a:solidFill>
                  <a:srgbClr val="222222"/>
                </a:solidFill>
                <a:effectLst/>
                <a:latin typeface="Arial" panose="020B0604020202020204" pitchFamily="34"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6"/>
          <a:stretch>
            <a:fillRect/>
          </a:stretch>
        </p:blipFill>
        <p:spPr>
          <a:xfrm>
            <a:off x="6607791" y="18678965"/>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7"/>
          <a:stretch>
            <a:fillRect/>
          </a:stretch>
        </p:blipFill>
        <p:spPr>
          <a:xfrm>
            <a:off x="548140" y="19906143"/>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5732272" y="28264696"/>
            <a:ext cx="12913045" cy="1754326"/>
          </a:xfrm>
          <a:prstGeom prst="rect">
            <a:avLst/>
          </a:prstGeom>
          <a:noFill/>
        </p:spPr>
        <p:txBody>
          <a:bodyPr wrap="square" rtlCol="0">
            <a:spAutoFit/>
          </a:bodyPr>
          <a:lstStyle/>
          <a:p>
            <a:r>
              <a:rPr lang="en-US" sz="3600" b="1" dirty="0">
                <a:latin typeface="Avenir Book" panose="02000503020000020003" pitchFamily="2" charset="0"/>
              </a:rPr>
              <a:t>Phages act in cahoots with hosts in competition:</a:t>
            </a:r>
          </a:p>
          <a:p>
            <a:pPr marL="1200150" lvl="1" indent="-742950">
              <a:buFont typeface="+mj-lt"/>
              <a:buAutoNum type="arabicPeriod"/>
            </a:pPr>
            <a:r>
              <a:rPr lang="en-US" sz="3600" dirty="0">
                <a:latin typeface="Avenir Book" panose="02000503020000020003" pitchFamily="2" charset="0"/>
              </a:rPr>
              <a:t> a “buffer” against invasion </a:t>
            </a:r>
          </a:p>
          <a:p>
            <a:pPr marL="1200150" lvl="1" indent="-742950">
              <a:buFont typeface="+mj-lt"/>
              <a:buAutoNum type="arabicPeriod"/>
            </a:pPr>
            <a:r>
              <a:rPr lang="en-US" sz="36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271147" y="3762375"/>
            <a:ext cx="6904441" cy="2390911"/>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a:p>
            <a:pPr>
              <a:lnSpc>
                <a:spcPts val="3600"/>
              </a:lnSpc>
            </a:pPr>
            <a:r>
              <a:rPr lang="en-US" sz="2800" b="1" dirty="0">
                <a:latin typeface="Avenir Book" panose="02000503020000020003" pitchFamily="2" charset="0"/>
              </a:rPr>
              <a:t>project repository: </a:t>
            </a:r>
            <a:r>
              <a:rPr lang="en-US" sz="2800" dirty="0">
                <a:latin typeface="Avenir Book" panose="02000503020000020003" pitchFamily="2" charset="0"/>
              </a:rPr>
              <a:t>https://</a:t>
            </a:r>
            <a:r>
              <a:rPr lang="en-US" sz="2800" dirty="0" err="1">
                <a:latin typeface="Avenir Book" panose="02000503020000020003" pitchFamily="2" charset="0"/>
              </a:rPr>
              <a:t>github.com</a:t>
            </a:r>
            <a:r>
              <a:rPr lang="en-US" sz="2800" dirty="0">
                <a:latin typeface="Avenir Book" panose="02000503020000020003" pitchFamily="2" charset="0"/>
              </a:rPr>
              <a:t>/</a:t>
            </a:r>
          </a:p>
          <a:p>
            <a:pPr>
              <a:lnSpc>
                <a:spcPts val="3600"/>
              </a:lnSpc>
            </a:pPr>
            <a:r>
              <a:rPr lang="en-US" sz="2800" dirty="0">
                <a:latin typeface="Avenir Book" panose="02000503020000020003" pitchFamily="2" charset="0"/>
              </a:rPr>
              <a:t>Jeremy-D-Harris/</a:t>
            </a:r>
            <a:r>
              <a:rPr lang="en-US" sz="2800" dirty="0" err="1">
                <a:latin typeface="Avenir Book" panose="02000503020000020003" pitchFamily="2" charset="0"/>
              </a:rPr>
              <a:t>coalitions_working</a:t>
            </a:r>
            <a:endParaRPr lang="en-US" sz="2800" dirty="0">
              <a:latin typeface="Avenir Book" panose="02000503020000020003" pitchFamily="2" charset="0"/>
            </a:endParaRPr>
          </a:p>
          <a:p>
            <a:pPr>
              <a:lnSpc>
                <a:spcPts val="3600"/>
              </a:lnSpc>
            </a:pPr>
            <a:endParaRPr lang="en-US" sz="2800" dirty="0">
              <a:latin typeface="Avenir Book" panose="02000503020000020003" pitchFamily="2" charset="0"/>
            </a:endParaRPr>
          </a:p>
        </p:txBody>
      </p:sp>
      <p:grpSp>
        <p:nvGrpSpPr>
          <p:cNvPr id="341" name="Group 340">
            <a:extLst>
              <a:ext uri="{FF2B5EF4-FFF2-40B4-BE49-F238E27FC236}">
                <a16:creationId xmlns:a16="http://schemas.microsoft.com/office/drawing/2014/main" id="{57C5D2FC-28DE-F1DC-C13F-BA7F0FD71A75}"/>
              </a:ext>
            </a:extLst>
          </p:cNvPr>
          <p:cNvGrpSpPr/>
          <p:nvPr/>
        </p:nvGrpSpPr>
        <p:grpSpPr>
          <a:xfrm>
            <a:off x="23667960" y="45771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8"/>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1191328"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8706983"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12962" y="30046405"/>
            <a:ext cx="12913045" cy="1754326"/>
          </a:xfrm>
          <a:prstGeom prst="rect">
            <a:avLst/>
          </a:prstGeom>
          <a:noFill/>
        </p:spPr>
        <p:txBody>
          <a:bodyPr wrap="square" rtlCol="0">
            <a:spAutoFit/>
          </a:bodyPr>
          <a:lstStyle/>
          <a:p>
            <a:r>
              <a:rPr lang="en-US" sz="3600" b="1" dirty="0">
                <a:latin typeface="Avenir Book" panose="02000503020000020003" pitchFamily="2" charset="0"/>
              </a:rPr>
              <a:t>Future Directions:</a:t>
            </a:r>
          </a:p>
          <a:p>
            <a:pPr marL="1200150" lvl="1" indent="-742950">
              <a:buFont typeface="+mj-lt"/>
              <a:buAutoNum type="arabicPeriod"/>
            </a:pPr>
            <a:r>
              <a:rPr lang="en-US" sz="3600" dirty="0">
                <a:latin typeface="Avenir Book" panose="02000503020000020003" pitchFamily="2" charset="0"/>
              </a:rPr>
              <a:t> Steady-state analysis for coexistence</a:t>
            </a:r>
          </a:p>
          <a:p>
            <a:pPr marL="1200150" lvl="1" indent="-742950">
              <a:buFont typeface="+mj-lt"/>
              <a:buAutoNum type="arabicPeriod"/>
            </a:pPr>
            <a:r>
              <a:rPr lang="en-US" sz="3600" dirty="0">
                <a:latin typeface="Avenir Book" panose="02000503020000020003" pitchFamily="2" charset="0"/>
              </a:rPr>
              <a:t> Phase separation and an emergence of a length scale</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9">
            <a:alphaModFix/>
          </a:blip>
          <a:srcRect r="48348"/>
          <a:stretch/>
        </p:blipFill>
        <p:spPr>
          <a:xfrm>
            <a:off x="2383107" y="26283573"/>
            <a:ext cx="5617893" cy="4818061"/>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0"/>
          <a:stretch>
            <a:fillRect/>
          </a:stretch>
        </p:blipFill>
        <p:spPr>
          <a:xfrm>
            <a:off x="5817734" y="24937573"/>
            <a:ext cx="4055367" cy="994249"/>
          </a:xfrm>
          <a:prstGeom prst="rect">
            <a:avLst/>
          </a:prstGeom>
          <a:ln w="38100">
            <a:solidFill>
              <a:schemeClr val="tx1"/>
            </a:solidFill>
          </a:ln>
        </p:spPr>
      </p:pic>
      <p:grpSp>
        <p:nvGrpSpPr>
          <p:cNvPr id="347" name="Group 346">
            <a:extLst>
              <a:ext uri="{FF2B5EF4-FFF2-40B4-BE49-F238E27FC236}">
                <a16:creationId xmlns:a16="http://schemas.microsoft.com/office/drawing/2014/main" id="{6E30FE37-C604-8841-E038-D0AB8712F751}"/>
              </a:ext>
            </a:extLst>
          </p:cNvPr>
          <p:cNvGrpSpPr/>
          <p:nvPr/>
        </p:nvGrpSpPr>
        <p:grpSpPr>
          <a:xfrm>
            <a:off x="3570745" y="31179252"/>
            <a:ext cx="8289627" cy="741980"/>
            <a:chOff x="3923751" y="31150718"/>
            <a:chExt cx="8289627" cy="741980"/>
          </a:xfrm>
        </p:grpSpPr>
        <p:sp>
          <p:nvSpPr>
            <p:cNvPr id="155" name="Google Shape;320;p28">
              <a:extLst>
                <a:ext uri="{FF2B5EF4-FFF2-40B4-BE49-F238E27FC236}">
                  <a16:creationId xmlns:a16="http://schemas.microsoft.com/office/drawing/2014/main" id="{34E2DCAB-ABB8-5FFA-0D86-38EC9B305898}"/>
                </a:ext>
              </a:extLst>
            </p:cNvPr>
            <p:cNvSpPr txBox="1"/>
            <p:nvPr/>
          </p:nvSpPr>
          <p:spPr>
            <a:xfrm>
              <a:off x="3923751" y="31150718"/>
              <a:ext cx="6061602" cy="7419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Induction Rate,</a:t>
              </a:r>
              <a:endParaRPr sz="36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1"/>
            <a:stretch>
              <a:fillRect/>
            </a:stretch>
          </p:blipFill>
          <p:spPr>
            <a:xfrm>
              <a:off x="8925012" y="31253768"/>
              <a:ext cx="3288366" cy="610345"/>
            </a:xfrm>
            <a:prstGeom prst="rect">
              <a:avLst/>
            </a:prstGeom>
          </p:spPr>
        </p:pic>
      </p:grpSp>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9">
            <a:alphaModFix/>
          </a:blip>
          <a:srcRect l="51652"/>
          <a:stretch/>
        </p:blipFill>
        <p:spPr>
          <a:xfrm>
            <a:off x="8276904" y="26260874"/>
            <a:ext cx="5308033" cy="4863459"/>
          </a:xfrm>
          <a:prstGeom prst="rect">
            <a:avLst/>
          </a:prstGeom>
          <a:noFill/>
          <a:ln>
            <a:noFill/>
          </a:ln>
        </p:spPr>
      </p:pic>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1473667" y="28214264"/>
            <a:ext cx="5794155" cy="74869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Growth Rate,</a:t>
            </a:r>
            <a:endParaRPr sz="36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2"/>
          <a:stretch>
            <a:fillRect/>
          </a:stretch>
        </p:blipFill>
        <p:spPr>
          <a:xfrm>
            <a:off x="760922" y="26045919"/>
            <a:ext cx="1324976" cy="816013"/>
          </a:xfrm>
          <a:prstGeom prst="rect">
            <a:avLst/>
          </a:prstGeom>
          <a:ln w="38100">
            <a:no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1507504" y="25931822"/>
            <a:ext cx="116440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 Lysogen Population				(b) Phage Population</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5871711" y="15804299"/>
            <a:ext cx="14994283" cy="2677656"/>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well-mixed model. (a) </a:t>
            </a:r>
            <a:r>
              <a:rPr lang="en-US" sz="2800" dirty="0">
                <a:latin typeface="Avenir Book" panose="02000503020000020003" pitchFamily="2" charset="0"/>
              </a:rPr>
              <a:t>The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to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is at the steady-state growth-induction trade off (left).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preventing it from invading (gray), but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rate is lower (blue). </a:t>
            </a:r>
            <a:r>
              <a:rPr lang="en-US" sz="2800" b="1" dirty="0">
                <a:latin typeface="Avenir Book" panose="02000503020000020003" pitchFamily="2" charset="0"/>
              </a:rPr>
              <a:t>(b)</a:t>
            </a:r>
            <a:r>
              <a:rPr lang="en-US" sz="2800" dirty="0">
                <a:latin typeface="Avenir Book" panose="02000503020000020003" pitchFamily="2" charset="0"/>
              </a:rPr>
              <a:t> Effective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to invade (left).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decreasing the population over time.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cannot invade at 50 hours post (gray) introduction of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but can after 100 hours (blue).</a:t>
            </a:r>
            <a:endParaRPr lang="en-US" sz="28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59994" y="14691275"/>
            <a:ext cx="15093483" cy="2677656"/>
          </a:xfrm>
          <a:prstGeom prst="rect">
            <a:avLst/>
          </a:prstGeom>
          <a:noFill/>
        </p:spPr>
        <p:txBody>
          <a:bodyPr wrap="square" rtlCol="0">
            <a:spAutoFit/>
          </a:bodyPr>
          <a:lstStyle/>
          <a:p>
            <a:pPr algn="just"/>
            <a:r>
              <a:rPr lang="en-US" sz="2800" b="1" dirty="0">
                <a:latin typeface="Avenir Book" panose="02000503020000020003" pitchFamily="2" charset="0"/>
              </a:rPr>
              <a:t>Figure 1. Two roles of temperate phages when lysogens are in competition. (a) </a:t>
            </a:r>
            <a:r>
              <a:rPr lang="en-US" sz="2800" dirty="0">
                <a:latin typeface="Avenir Book" panose="02000503020000020003" pitchFamily="2" charset="0"/>
              </a:rPr>
              <a:t>Temperate phages are released through spontaneous induction, preventing the invasion of an opposing susceptible lysogen population.</a:t>
            </a:r>
            <a:r>
              <a:rPr lang="en-US" sz="2800" b="1" dirty="0">
                <a:latin typeface="Avenir Book" panose="02000503020000020003" pitchFamily="2" charset="0"/>
              </a:rPr>
              <a:t> (b) </a:t>
            </a:r>
            <a:r>
              <a:rPr lang="en-US" sz="2800" dirty="0">
                <a:latin typeface="Avenir Book" panose="02000503020000020003" pitchFamily="2" charset="0"/>
              </a:rPr>
              <a:t>Temperate phages can lyse opposing lysogens which clears space and reduces competition. In both cases, large numbers of free phages are released, proliferating the “buffer” or “weapon” through subsequent rounds of lytic infections. </a:t>
            </a:r>
          </a:p>
        </p:txBody>
      </p:sp>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13">
            <a:alphaModFix/>
          </a:blip>
          <a:srcRect l="6074" t="52954" r="5732" b="6308"/>
          <a:stretch/>
        </p:blipFill>
        <p:spPr>
          <a:xfrm>
            <a:off x="17233190" y="11894630"/>
            <a:ext cx="4893153" cy="3386371"/>
          </a:xfrm>
          <a:prstGeom prst="rect">
            <a:avLst/>
          </a:prstGeom>
          <a:noFill/>
          <a:ln>
            <a:noFill/>
          </a:ln>
        </p:spPr>
      </p:pic>
      <p:pic>
        <p:nvPicPr>
          <p:cNvPr id="222" name="Google Shape;680;p39">
            <a:extLst>
              <a:ext uri="{FF2B5EF4-FFF2-40B4-BE49-F238E27FC236}">
                <a16:creationId xmlns:a16="http://schemas.microsoft.com/office/drawing/2014/main" id="{D6688F48-13F9-8EF8-8FDB-BC778A857A22}"/>
              </a:ext>
            </a:extLst>
          </p:cNvPr>
          <p:cNvPicPr preferRelativeResize="0">
            <a:picLocks noChangeAspect="1"/>
          </p:cNvPicPr>
          <p:nvPr/>
        </p:nvPicPr>
        <p:blipFill rotWithShape="1">
          <a:blip r:embed="rId14">
            <a:alphaModFix/>
          </a:blip>
          <a:srcRect b="51905"/>
          <a:stretch/>
        </p:blipFill>
        <p:spPr>
          <a:xfrm>
            <a:off x="26570361" y="11546367"/>
            <a:ext cx="4486440" cy="3489763"/>
          </a:xfrm>
          <a:prstGeom prst="rect">
            <a:avLst/>
          </a:prstGeom>
          <a:noFill/>
          <a:ln>
            <a:noFill/>
          </a:ln>
        </p:spPr>
      </p:pic>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5">
            <a:alphaModFix/>
          </a:blip>
          <a:stretch>
            <a:fillRect/>
          </a:stretch>
        </p:blipFill>
        <p:spPr>
          <a:xfrm>
            <a:off x="17632370" y="7730608"/>
            <a:ext cx="3980287" cy="3050099"/>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19876180" y="9331302"/>
            <a:ext cx="1343228"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624891" y="7947887"/>
            <a:ext cx="1546805"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endCxn id="168" idx="4"/>
          </p:cNvCxnSpPr>
          <p:nvPr/>
        </p:nvCxnSpPr>
        <p:spPr>
          <a:xfrm flipH="1" flipV="1">
            <a:off x="18412584" y="9103878"/>
            <a:ext cx="2011954" cy="19034"/>
          </a:xfrm>
          <a:prstGeom prst="straightConnector1">
            <a:avLst/>
          </a:prstGeom>
          <a:noFill/>
          <a:ln w="254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397436" y="9064621"/>
            <a:ext cx="125716" cy="116598"/>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98;p36">
            <a:extLst>
              <a:ext uri="{FF2B5EF4-FFF2-40B4-BE49-F238E27FC236}">
                <a16:creationId xmlns:a16="http://schemas.microsoft.com/office/drawing/2014/main" id="{7357ED24-50E4-4F5A-33BF-E0B38F0E0226}"/>
              </a:ext>
            </a:extLst>
          </p:cNvPr>
          <p:cNvSpPr>
            <a:spLocks noChangeAspect="1"/>
          </p:cNvSpPr>
          <p:nvPr/>
        </p:nvSpPr>
        <p:spPr>
          <a:xfrm rot="16200000">
            <a:off x="18291427" y="9045579"/>
            <a:ext cx="125716" cy="116598"/>
          </a:xfrm>
          <a:prstGeom prst="ellipse">
            <a:avLst/>
          </a:prstGeom>
          <a:solidFill>
            <a:srgbClr val="4D8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6">
            <a:alphaModFix/>
          </a:blip>
          <a:srcRect l="6635" b="6889"/>
          <a:stretch/>
        </p:blipFill>
        <p:spPr>
          <a:xfrm>
            <a:off x="22924427" y="7695038"/>
            <a:ext cx="3797246" cy="3069941"/>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7">
            <a:alphaModFix/>
          </a:blip>
          <a:srcRect l="5482" b="6695"/>
          <a:stretch/>
        </p:blipFill>
        <p:spPr>
          <a:xfrm>
            <a:off x="26838861" y="7688647"/>
            <a:ext cx="3844074" cy="307633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8">
            <a:alphaModFix/>
          </a:blip>
          <a:stretch>
            <a:fillRect/>
          </a:stretch>
        </p:blipFill>
        <p:spPr>
          <a:xfrm>
            <a:off x="23674469" y="8639808"/>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9">
            <a:alphaModFix/>
          </a:blip>
          <a:stretch>
            <a:fillRect/>
          </a:stretch>
        </p:blipFill>
        <p:spPr>
          <a:xfrm>
            <a:off x="23658025" y="8026591"/>
            <a:ext cx="275053" cy="209527"/>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8">
            <a:alphaModFix/>
          </a:blip>
          <a:stretch>
            <a:fillRect/>
          </a:stretch>
        </p:blipFill>
        <p:spPr>
          <a:xfrm>
            <a:off x="27575081" y="8598878"/>
            <a:ext cx="248146" cy="209527"/>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19">
            <a:alphaModFix/>
          </a:blip>
          <a:stretch>
            <a:fillRect/>
          </a:stretch>
        </p:blipFill>
        <p:spPr>
          <a:xfrm>
            <a:off x="27561627" y="8030166"/>
            <a:ext cx="275053" cy="209527"/>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20">
            <a:alphaModFix/>
          </a:blip>
          <a:stretch>
            <a:fillRect/>
          </a:stretch>
        </p:blipFill>
        <p:spPr>
          <a:xfrm>
            <a:off x="27587757" y="9262147"/>
            <a:ext cx="254125"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20">
            <a:alphaModFix/>
          </a:blip>
          <a:stretch>
            <a:fillRect/>
          </a:stretch>
        </p:blipFill>
        <p:spPr>
          <a:xfrm>
            <a:off x="23668490" y="9199029"/>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1">
            <a:alphaModFix/>
          </a:blip>
          <a:stretch>
            <a:fillRect/>
          </a:stretch>
        </p:blipFill>
        <p:spPr>
          <a:xfrm>
            <a:off x="28760899" y="9521731"/>
            <a:ext cx="281033" cy="209527"/>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2">
            <a:alphaModFix/>
          </a:blip>
          <a:stretch>
            <a:fillRect/>
          </a:stretch>
        </p:blipFill>
        <p:spPr>
          <a:xfrm>
            <a:off x="19350866" y="8099320"/>
            <a:ext cx="680046" cy="230480"/>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20">
            <a:alphaModFix/>
          </a:blip>
          <a:stretch>
            <a:fillRect/>
          </a:stretch>
        </p:blipFill>
        <p:spPr>
          <a:xfrm>
            <a:off x="20691170" y="9501502"/>
            <a:ext cx="304951" cy="251433"/>
          </a:xfrm>
          <a:prstGeom prst="rect">
            <a:avLst/>
          </a:prstGeom>
          <a:noFill/>
          <a:ln>
            <a:noFill/>
          </a:ln>
        </p:spPr>
      </p:pic>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8477584" y="12063454"/>
            <a:ext cx="0" cy="2805540"/>
          </a:xfrm>
          <a:prstGeom prst="straightConnector1">
            <a:avLst/>
          </a:prstGeom>
          <a:noFill/>
          <a:ln w="38100" cap="flat" cmpd="sng">
            <a:solidFill>
              <a:srgbClr val="D2D2D2"/>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343776" y="12063454"/>
            <a:ext cx="0" cy="2805540"/>
          </a:xfrm>
          <a:prstGeom prst="straightConnector1">
            <a:avLst/>
          </a:prstGeom>
          <a:noFill/>
          <a:ln w="38100" cap="flat" cmpd="sng">
            <a:solidFill>
              <a:srgbClr val="598BC5"/>
            </a:solidFill>
            <a:prstDash val="dash"/>
            <a:round/>
            <a:headEnd type="none" w="med" len="med"/>
            <a:tailEnd type="none" w="med" len="med"/>
          </a:ln>
        </p:spPr>
      </p:cxnSp>
      <p:sp>
        <p:nvSpPr>
          <p:cNvPr id="196" name="Google Shape;320;p28">
            <a:extLst>
              <a:ext uri="{FF2B5EF4-FFF2-40B4-BE49-F238E27FC236}">
                <a16:creationId xmlns:a16="http://schemas.microsoft.com/office/drawing/2014/main" id="{135B49CA-B272-6CE9-C94B-3F145BB8A876}"/>
              </a:ext>
            </a:extLst>
          </p:cNvPr>
          <p:cNvSpPr txBox="1"/>
          <p:nvPr/>
        </p:nvSpPr>
        <p:spPr>
          <a:xfrm>
            <a:off x="16987991" y="10718252"/>
            <a:ext cx="529544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A</a:t>
            </a:r>
            <a:r>
              <a:rPr lang="en" sz="3600" b="1" dirty="0">
                <a:latin typeface="Times New Roman" panose="02020603050405020304" pitchFamily="18" charset="0"/>
                <a:cs typeface="Times New Roman" panose="02020603050405020304" pitchFamily="18" charset="0"/>
              </a:rPr>
              <a:t> Induction Rate,</a:t>
            </a:r>
            <a:endParaRPr sz="36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6768681" y="15232825"/>
            <a:ext cx="656169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Lag Time Introduction of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7243231" y="693916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7269907" y="11291226"/>
            <a:ext cx="91129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2425058" y="11266889"/>
            <a:ext cx="8234708"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Times New Roman" panose="02020603050405020304" pitchFamily="18" charset="0"/>
                <a:cs typeface="Times New Roman" panose="02020603050405020304" pitchFamily="18" charset="0"/>
              </a:rPr>
              <a:t>Minimal Growth Rate for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to Invade,</a:t>
            </a:r>
            <a:endParaRPr sz="3600" b="1" dirty="0">
              <a:latin typeface="Times New Roman" panose="02020603050405020304" pitchFamily="18" charset="0"/>
              <a:cs typeface="Times New Roman" panose="02020603050405020304" pitchFamily="18" charset="0"/>
            </a:endParaRPr>
          </a:p>
        </p:txBody>
      </p:sp>
      <p:pic>
        <p:nvPicPr>
          <p:cNvPr id="219" name="Google Shape;523;p35">
            <a:extLst>
              <a:ext uri="{FF2B5EF4-FFF2-40B4-BE49-F238E27FC236}">
                <a16:creationId xmlns:a16="http://schemas.microsoft.com/office/drawing/2014/main" id="{3851E571-3E0B-362E-A405-8844BC20F89F}"/>
              </a:ext>
            </a:extLst>
          </p:cNvPr>
          <p:cNvPicPr preferRelativeResize="0">
            <a:picLocks noChangeAspect="1"/>
          </p:cNvPicPr>
          <p:nvPr/>
        </p:nvPicPr>
        <p:blipFill rotWithShape="1">
          <a:blip r:embed="rId16">
            <a:alphaModFix/>
          </a:blip>
          <a:srcRect l="6635" b="6889"/>
          <a:stretch/>
        </p:blipFill>
        <p:spPr>
          <a:xfrm>
            <a:off x="22836593" y="11907935"/>
            <a:ext cx="3797246" cy="3069941"/>
          </a:xfrm>
          <a:prstGeom prst="rect">
            <a:avLst/>
          </a:prstGeom>
          <a:noFill/>
          <a:ln>
            <a:noFill/>
          </a:ln>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19684867" y="13149789"/>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4040627" y="14868994"/>
            <a:ext cx="1899457"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19489659" y="8501349"/>
            <a:ext cx="581346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Population Density</a:t>
            </a:r>
            <a:endParaRPr sz="36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7990862" y="14750311"/>
            <a:ext cx="1938855"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11"/>
          <a:stretch>
            <a:fillRect/>
          </a:stretch>
        </p:blipFill>
        <p:spPr>
          <a:xfrm>
            <a:off x="20826894" y="10929596"/>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4116807" y="10632272"/>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8069849" y="10628045"/>
            <a:ext cx="2243242"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Time, </a:t>
            </a:r>
            <a:r>
              <a:rPr lang="en" sz="3600" b="1" dirty="0" err="1">
                <a:latin typeface="Times New Roman" panose="02020603050405020304" pitchFamily="18" charset="0"/>
                <a:cs typeface="Times New Roman" panose="02020603050405020304" pitchFamily="18" charset="0"/>
              </a:rPr>
              <a:t>hr</a:t>
            </a:r>
            <a:endParaRPr sz="3600" b="1" dirty="0">
              <a:latin typeface="Times New Roman" panose="02020603050405020304" pitchFamily="18" charset="0"/>
              <a:cs typeface="Times New Roman" panose="02020603050405020304" pitchFamily="18" charset="0"/>
            </a:endParaRPr>
          </a:p>
        </p:txBody>
      </p:sp>
      <p:pic>
        <p:nvPicPr>
          <p:cNvPr id="245" name="Google Shape;539;p35">
            <a:extLst>
              <a:ext uri="{FF2B5EF4-FFF2-40B4-BE49-F238E27FC236}">
                <a16:creationId xmlns:a16="http://schemas.microsoft.com/office/drawing/2014/main" id="{E2BB200D-1734-0B5B-F5C2-D0AC08163BFF}"/>
              </a:ext>
            </a:extLst>
          </p:cNvPr>
          <p:cNvPicPr preferRelativeResize="0"/>
          <p:nvPr/>
        </p:nvPicPr>
        <p:blipFill>
          <a:blip r:embed="rId18">
            <a:alphaModFix/>
          </a:blip>
          <a:stretch>
            <a:fillRect/>
          </a:stretch>
        </p:blipFill>
        <p:spPr>
          <a:xfrm>
            <a:off x="27442131" y="12826116"/>
            <a:ext cx="248146" cy="209527"/>
          </a:xfrm>
          <a:prstGeom prst="rect">
            <a:avLst/>
          </a:prstGeom>
          <a:noFill/>
          <a:ln>
            <a:noFill/>
          </a:ln>
        </p:spPr>
      </p:pic>
      <p:pic>
        <p:nvPicPr>
          <p:cNvPr id="246" name="Google Shape;540;p35">
            <a:extLst>
              <a:ext uri="{FF2B5EF4-FFF2-40B4-BE49-F238E27FC236}">
                <a16:creationId xmlns:a16="http://schemas.microsoft.com/office/drawing/2014/main" id="{354CE78D-A473-C761-AFD1-F08EA50BA203}"/>
              </a:ext>
            </a:extLst>
          </p:cNvPr>
          <p:cNvPicPr preferRelativeResize="0"/>
          <p:nvPr/>
        </p:nvPicPr>
        <p:blipFill>
          <a:blip r:embed="rId19">
            <a:alphaModFix/>
          </a:blip>
          <a:stretch>
            <a:fillRect/>
          </a:stretch>
        </p:blipFill>
        <p:spPr>
          <a:xfrm>
            <a:off x="27415224" y="12238443"/>
            <a:ext cx="275053" cy="209527"/>
          </a:xfrm>
          <a:prstGeom prst="rect">
            <a:avLst/>
          </a:prstGeom>
          <a:noFill/>
          <a:ln>
            <a:noFill/>
          </a:ln>
        </p:spPr>
      </p:pic>
      <p:pic>
        <p:nvPicPr>
          <p:cNvPr id="247" name="Google Shape;541;p35">
            <a:extLst>
              <a:ext uri="{FF2B5EF4-FFF2-40B4-BE49-F238E27FC236}">
                <a16:creationId xmlns:a16="http://schemas.microsoft.com/office/drawing/2014/main" id="{71814589-E129-0512-9ABF-F4D64144E70A}"/>
              </a:ext>
            </a:extLst>
          </p:cNvPr>
          <p:cNvPicPr preferRelativeResize="0"/>
          <p:nvPr/>
        </p:nvPicPr>
        <p:blipFill>
          <a:blip r:embed="rId20">
            <a:alphaModFix/>
          </a:blip>
          <a:stretch>
            <a:fillRect/>
          </a:stretch>
        </p:blipFill>
        <p:spPr>
          <a:xfrm>
            <a:off x="27442131" y="13559099"/>
            <a:ext cx="254125" cy="209527"/>
          </a:xfrm>
          <a:prstGeom prst="rect">
            <a:avLst/>
          </a:prstGeom>
          <a:noFill/>
          <a:ln>
            <a:noFill/>
          </a:ln>
        </p:spPr>
      </p:pic>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1">
            <a:alphaModFix/>
          </a:blip>
          <a:stretch>
            <a:fillRect/>
          </a:stretch>
        </p:blipFill>
        <p:spPr>
          <a:xfrm>
            <a:off x="28627949" y="13859211"/>
            <a:ext cx="281033" cy="209527"/>
          </a:xfrm>
          <a:prstGeom prst="rect">
            <a:avLst/>
          </a:prstGeom>
          <a:noFill/>
          <a:ln>
            <a:noFill/>
          </a:ln>
        </p:spPr>
      </p:pic>
      <p:pic>
        <p:nvPicPr>
          <p:cNvPr id="249" name="Google Shape;537;p35">
            <a:extLst>
              <a:ext uri="{FF2B5EF4-FFF2-40B4-BE49-F238E27FC236}">
                <a16:creationId xmlns:a16="http://schemas.microsoft.com/office/drawing/2014/main" id="{A089B3A0-B4A5-89F9-49F0-13937D0391DA}"/>
              </a:ext>
            </a:extLst>
          </p:cNvPr>
          <p:cNvPicPr preferRelativeResize="0"/>
          <p:nvPr/>
        </p:nvPicPr>
        <p:blipFill>
          <a:blip r:embed="rId18">
            <a:alphaModFix/>
          </a:blip>
          <a:stretch>
            <a:fillRect/>
          </a:stretch>
        </p:blipFill>
        <p:spPr>
          <a:xfrm>
            <a:off x="23600474" y="12868795"/>
            <a:ext cx="248146" cy="209527"/>
          </a:xfrm>
          <a:prstGeom prst="rect">
            <a:avLst/>
          </a:prstGeom>
          <a:noFill/>
          <a:ln>
            <a:noFill/>
          </a:ln>
        </p:spPr>
      </p:pic>
      <p:pic>
        <p:nvPicPr>
          <p:cNvPr id="250" name="Google Shape;538;p35">
            <a:extLst>
              <a:ext uri="{FF2B5EF4-FFF2-40B4-BE49-F238E27FC236}">
                <a16:creationId xmlns:a16="http://schemas.microsoft.com/office/drawing/2014/main" id="{5B54AA36-28F0-1B95-FFE6-1E5301B01EF4}"/>
              </a:ext>
            </a:extLst>
          </p:cNvPr>
          <p:cNvPicPr preferRelativeResize="0"/>
          <p:nvPr/>
        </p:nvPicPr>
        <p:blipFill>
          <a:blip r:embed="rId19">
            <a:alphaModFix/>
          </a:blip>
          <a:stretch>
            <a:fillRect/>
          </a:stretch>
        </p:blipFill>
        <p:spPr>
          <a:xfrm>
            <a:off x="23584030" y="12255578"/>
            <a:ext cx="275053" cy="209527"/>
          </a:xfrm>
          <a:prstGeom prst="rect">
            <a:avLst/>
          </a:prstGeom>
          <a:noFill/>
          <a:ln>
            <a:noFill/>
          </a:ln>
        </p:spPr>
      </p:pic>
      <p:pic>
        <p:nvPicPr>
          <p:cNvPr id="251" name="Google Shape;543;p35">
            <a:extLst>
              <a:ext uri="{FF2B5EF4-FFF2-40B4-BE49-F238E27FC236}">
                <a16:creationId xmlns:a16="http://schemas.microsoft.com/office/drawing/2014/main" id="{40D72B35-7B66-F07A-D814-FDE302FC1D07}"/>
              </a:ext>
            </a:extLst>
          </p:cNvPr>
          <p:cNvPicPr preferRelativeResize="0"/>
          <p:nvPr/>
        </p:nvPicPr>
        <p:blipFill>
          <a:blip r:embed="rId20">
            <a:alphaModFix/>
          </a:blip>
          <a:stretch>
            <a:fillRect/>
          </a:stretch>
        </p:blipFill>
        <p:spPr>
          <a:xfrm>
            <a:off x="23594495" y="13428016"/>
            <a:ext cx="254125"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5981499" y="24895081"/>
            <a:ext cx="14994283" cy="1815882"/>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spatial model. </a:t>
            </a:r>
            <a:r>
              <a:rPr lang="en-US" sz="2800" dirty="0">
                <a:latin typeface="Avenir Book" panose="02000503020000020003" pitchFamily="2" charset="0"/>
              </a:rPr>
              <a:t>Invasion dynamics in a 2D grid (6 mm x 6 mm) shown at: 0, 24, 72, 120, 200 hours. With LA induction </a:t>
            </a:r>
            <a:r>
              <a:rPr lang="en-US" sz="2800" b="1" dirty="0">
                <a:latin typeface="Avenir Book" panose="02000503020000020003" pitchFamily="2" charset="0"/>
              </a:rPr>
              <a:t>(a)</a:t>
            </a:r>
            <a:r>
              <a:rPr lang="en-US" sz="2800" dirty="0">
                <a:latin typeface="Avenir Book" panose="02000503020000020003" pitchFamily="2" charset="0"/>
              </a:rPr>
              <a:t>, LB colony expansion is inhibited compared to without LA induction </a:t>
            </a:r>
            <a:r>
              <a:rPr lang="en-US" sz="2800" b="1" dirty="0">
                <a:latin typeface="Avenir Book" panose="02000503020000020003" pitchFamily="2" charset="0"/>
              </a:rPr>
              <a:t>(b)</a:t>
            </a:r>
            <a:r>
              <a:rPr lang="en-US" sz="2800" dirty="0">
                <a:latin typeface="Avenir Book" panose="02000503020000020003" pitchFamily="2" charset="0"/>
              </a:rPr>
              <a:t>. Invasion dynamics without LB induction </a:t>
            </a:r>
            <a:r>
              <a:rPr lang="en-US" sz="2800" b="1" dirty="0">
                <a:latin typeface="Avenir Book" panose="02000503020000020003" pitchFamily="2" charset="0"/>
              </a:rPr>
              <a:t>(c) </a:t>
            </a:r>
            <a:r>
              <a:rPr lang="en-US" sz="2800" dirty="0">
                <a:latin typeface="Avenir Book" panose="02000503020000020003" pitchFamily="2" charset="0"/>
              </a:rPr>
              <a:t>is unsuccessful.</a:t>
            </a:r>
            <a:endParaRPr lang="en-US" sz="28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6037681" y="21065420"/>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 </a:t>
            </a: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sp>
        <p:nvSpPr>
          <p:cNvPr id="282" name="Multiply 281">
            <a:extLst>
              <a:ext uri="{FF2B5EF4-FFF2-40B4-BE49-F238E27FC236}">
                <a16:creationId xmlns:a16="http://schemas.microsoft.com/office/drawing/2014/main" id="{8D282232-EEB2-05AC-FCCA-71C32D8F0BE1}"/>
              </a:ext>
            </a:extLst>
          </p:cNvPr>
          <p:cNvSpPr/>
          <p:nvPr/>
        </p:nvSpPr>
        <p:spPr>
          <a:xfrm>
            <a:off x="16883509" y="23792841"/>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5981499" y="19158286"/>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A</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3"/>
          <a:srcRect l="14167" t="6139" r="13129" b="16146"/>
          <a:stretch/>
        </p:blipFill>
        <p:spPr>
          <a:xfrm>
            <a:off x="18811908" y="18801584"/>
            <a:ext cx="2182597" cy="185774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4"/>
          <a:srcRect l="13787" t="5963" r="12924" b="14147"/>
          <a:stretch/>
        </p:blipFill>
        <p:spPr>
          <a:xfrm>
            <a:off x="21050933" y="18814668"/>
            <a:ext cx="2186233" cy="189761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5"/>
          <a:srcRect l="14100" t="6448" r="14545" b="14813"/>
          <a:stretch/>
        </p:blipFill>
        <p:spPr>
          <a:xfrm>
            <a:off x="23278065" y="18811175"/>
            <a:ext cx="2182598" cy="1917795"/>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6"/>
          <a:srcRect l="14091" t="5214" r="15433" b="14262"/>
          <a:stretch/>
        </p:blipFill>
        <p:spPr>
          <a:xfrm>
            <a:off x="25575656" y="18778258"/>
            <a:ext cx="2180302" cy="1983627"/>
          </a:xfrm>
          <a:prstGeom prst="rect">
            <a:avLst/>
          </a:prstGeom>
        </p:spPr>
      </p:pic>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7"/>
          <a:srcRect l="86889" r="579" b="14070"/>
          <a:stretch/>
        </p:blipFill>
        <p:spPr>
          <a:xfrm>
            <a:off x="30169914" y="19488490"/>
            <a:ext cx="778280" cy="4249335"/>
          </a:xfrm>
          <a:prstGeom prst="rect">
            <a:avLst/>
          </a:prstGeom>
        </p:spPr>
      </p:pic>
      <p:sp>
        <p:nvSpPr>
          <p:cNvPr id="294" name="Multiply 293">
            <a:extLst>
              <a:ext uri="{FF2B5EF4-FFF2-40B4-BE49-F238E27FC236}">
                <a16:creationId xmlns:a16="http://schemas.microsoft.com/office/drawing/2014/main" id="{7F7E6342-8AD1-CAF7-888A-D8735E4A80AE}"/>
              </a:ext>
            </a:extLst>
          </p:cNvPr>
          <p:cNvSpPr/>
          <p:nvPr/>
        </p:nvSpPr>
        <p:spPr>
          <a:xfrm>
            <a:off x="16883509" y="19536415"/>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418C062C-CEBF-E3C1-C205-6545E6BAFDE4}"/>
              </a:ext>
            </a:extLst>
          </p:cNvPr>
          <p:cNvPicPr>
            <a:picLocks noChangeAspect="1"/>
          </p:cNvPicPr>
          <p:nvPr/>
        </p:nvPicPr>
        <p:blipFill>
          <a:blip r:embed="rId10"/>
          <a:stretch>
            <a:fillRect/>
          </a:stretch>
        </p:blipFill>
        <p:spPr>
          <a:xfrm>
            <a:off x="15839651" y="19690523"/>
            <a:ext cx="2686568" cy="664623"/>
          </a:xfrm>
          <a:prstGeom prst="rect">
            <a:avLst/>
          </a:prstGeom>
          <a:ln w="38100">
            <a:noFill/>
          </a:ln>
        </p:spPr>
      </p:pic>
      <p:pic>
        <p:nvPicPr>
          <p:cNvPr id="297" name="Picture 296">
            <a:extLst>
              <a:ext uri="{FF2B5EF4-FFF2-40B4-BE49-F238E27FC236}">
                <a16:creationId xmlns:a16="http://schemas.microsoft.com/office/drawing/2014/main" id="{898181D4-5FC2-0F7E-1DEF-62AD01C5008D}"/>
              </a:ext>
            </a:extLst>
          </p:cNvPr>
          <p:cNvPicPr>
            <a:picLocks noChangeAspect="1"/>
          </p:cNvPicPr>
          <p:nvPr/>
        </p:nvPicPr>
        <p:blipFill>
          <a:blip r:embed="rId6"/>
          <a:stretch>
            <a:fillRect/>
          </a:stretch>
        </p:blipFill>
        <p:spPr>
          <a:xfrm>
            <a:off x="15836794" y="21646757"/>
            <a:ext cx="2716219" cy="1408272"/>
          </a:xfrm>
          <a:prstGeom prst="rect">
            <a:avLst/>
          </a:prstGeom>
        </p:spPr>
      </p:pic>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8"/>
          <a:srcRect l="15660" t="6446" r="16212" b="14436"/>
          <a:stretch/>
        </p:blipFill>
        <p:spPr>
          <a:xfrm>
            <a:off x="18827671" y="20865634"/>
            <a:ext cx="2129086" cy="19106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29"/>
          <a:srcRect l="14766" t="6263" r="14198" b="14731"/>
          <a:stretch/>
        </p:blipFill>
        <p:spPr>
          <a:xfrm>
            <a:off x="21029387" y="20876155"/>
            <a:ext cx="2208038" cy="1897610"/>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30"/>
          <a:srcRect l="6563" t="16252" r="16718" b="16258"/>
          <a:stretch/>
        </p:blipFill>
        <p:spPr>
          <a:xfrm rot="5400000">
            <a:off x="23426167" y="20714236"/>
            <a:ext cx="1917228" cy="2182599"/>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1"/>
          <a:srcRect l="6562" t="16023" r="15805" b="15764"/>
          <a:stretch/>
        </p:blipFill>
        <p:spPr>
          <a:xfrm rot="5400000">
            <a:off x="25707883" y="20664649"/>
            <a:ext cx="1983627" cy="2255564"/>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5888678" y="23425937"/>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309" name="Picture 308">
            <a:extLst>
              <a:ext uri="{FF2B5EF4-FFF2-40B4-BE49-F238E27FC236}">
                <a16:creationId xmlns:a16="http://schemas.microsoft.com/office/drawing/2014/main" id="{2BCE7B75-E4A5-5F43-6D82-6B97BEA19209}"/>
              </a:ext>
            </a:extLst>
          </p:cNvPr>
          <p:cNvPicPr>
            <a:picLocks noChangeAspect="1"/>
          </p:cNvPicPr>
          <p:nvPr/>
        </p:nvPicPr>
        <p:blipFill>
          <a:blip r:embed="rId32"/>
          <a:stretch>
            <a:fillRect/>
          </a:stretch>
        </p:blipFill>
        <p:spPr>
          <a:xfrm>
            <a:off x="15871711" y="23937289"/>
            <a:ext cx="2743040" cy="682946"/>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7"/>
          <a:srcRect l="13601" t="5668" r="13484" b="14334"/>
          <a:stretch/>
        </p:blipFill>
        <p:spPr>
          <a:xfrm>
            <a:off x="27900101" y="18778258"/>
            <a:ext cx="2258966" cy="1973498"/>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3"/>
          <a:srcRect l="6562" t="16252" r="15670" b="15764"/>
          <a:stretch/>
        </p:blipFill>
        <p:spPr>
          <a:xfrm rot="5400000">
            <a:off x="28123479" y="20715486"/>
            <a:ext cx="1954271" cy="2210914"/>
          </a:xfrm>
          <a:prstGeom prst="rect">
            <a:avLst/>
          </a:prstGeom>
        </p:spPr>
      </p:pic>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4"/>
          <a:srcRect l="6562" t="16435" r="15670" b="15567"/>
          <a:stretch/>
        </p:blipFill>
        <p:spPr>
          <a:xfrm rot="5400000">
            <a:off x="18929433" y="22835738"/>
            <a:ext cx="1928857" cy="2182597"/>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5"/>
          <a:srcRect l="5821" t="15420" r="15206" b="15042"/>
          <a:stretch/>
        </p:blipFill>
        <p:spPr>
          <a:xfrm rot="5400000">
            <a:off x="21121610" y="22792655"/>
            <a:ext cx="1974726" cy="2250265"/>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6"/>
          <a:srcRect l="6563" t="16435" r="16640" b="15985"/>
          <a:stretch/>
        </p:blipFill>
        <p:spPr>
          <a:xfrm rot="5400000">
            <a:off x="23437042" y="22839116"/>
            <a:ext cx="1970649" cy="2244176"/>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7"/>
          <a:srcRect l="6562" t="15530" r="16227" b="15373"/>
          <a:stretch/>
        </p:blipFill>
        <p:spPr>
          <a:xfrm rot="5400000">
            <a:off x="25686894" y="22783145"/>
            <a:ext cx="2044455" cy="2367747"/>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8"/>
          <a:srcRect l="6562" t="16667" r="16762" b="15041"/>
          <a:stretch/>
        </p:blipFill>
        <p:spPr>
          <a:xfrm rot="5400000">
            <a:off x="28049243" y="22824270"/>
            <a:ext cx="2054211" cy="2367748"/>
          </a:xfrm>
          <a:prstGeom prst="rect">
            <a:avLst/>
          </a:prstGeom>
        </p:spPr>
      </p:pic>
      <p:sp>
        <p:nvSpPr>
          <p:cNvPr id="338" name="TextBox 337">
            <a:extLst>
              <a:ext uri="{FF2B5EF4-FFF2-40B4-BE49-F238E27FC236}">
                <a16:creationId xmlns:a16="http://schemas.microsoft.com/office/drawing/2014/main" id="{3169AE45-18AB-A658-2202-AE0B7599E938}"/>
              </a:ext>
            </a:extLst>
          </p:cNvPr>
          <p:cNvSpPr txBox="1"/>
          <p:nvPr/>
        </p:nvSpPr>
        <p:spPr>
          <a:xfrm>
            <a:off x="15610041" y="18714728"/>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5566127" y="20653041"/>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5541651" y="22928404"/>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59994" y="32082114"/>
            <a:ext cx="15177565" cy="2246769"/>
          </a:xfrm>
          <a:prstGeom prst="rect">
            <a:avLst/>
          </a:prstGeom>
          <a:noFill/>
        </p:spPr>
        <p:txBody>
          <a:bodyPr wrap="square" rtlCol="0">
            <a:spAutoFit/>
          </a:bodyPr>
          <a:lstStyle/>
          <a:p>
            <a:r>
              <a:rPr lang="en-US" sz="2800" b="1" dirty="0">
                <a:latin typeface="Avenir Book" panose="02000503020000020003" pitchFamily="2" charset="0"/>
              </a:rPr>
              <a:t>Figure 3. Steady-state trade off between growth and induction. (a) </a:t>
            </a:r>
            <a:r>
              <a:rPr lang="en-US" sz="2800" dirty="0">
                <a:latin typeface="Avenir Book" panose="02000503020000020003" pitchFamily="2" charset="0"/>
              </a:rPr>
              <a:t>For the steady-state lysogen population to remain constant, the growth rate must increase with increasing induction rate (black line). </a:t>
            </a:r>
            <a:r>
              <a:rPr lang="en-US" sz="2800" b="1" dirty="0">
                <a:latin typeface="Avenir Book" panose="02000503020000020003" pitchFamily="2" charset="0"/>
              </a:rPr>
              <a:t>(b)</a:t>
            </a:r>
            <a:r>
              <a:rPr lang="en-US" sz="2800" dirty="0">
                <a:latin typeface="Avenir Book" panose="02000503020000020003" pitchFamily="2" charset="0"/>
              </a:rPr>
              <a:t> The steady-state phage population </a:t>
            </a:r>
            <a:r>
              <a:rPr kumimoji="0" lang="en-US" sz="28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sz="28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39"/>
          <a:stretch>
            <a:fillRect/>
          </a:stretch>
        </p:blipFill>
        <p:spPr>
          <a:xfrm>
            <a:off x="15770811" y="7014686"/>
            <a:ext cx="1383304" cy="923295"/>
          </a:xfrm>
          <a:prstGeom prst="rect">
            <a:avLst/>
          </a:prstGeom>
        </p:spPr>
      </p:pic>
      <p:pic>
        <p:nvPicPr>
          <p:cNvPr id="355" name="Picture 354" descr="A qr code with a cat&#10;&#10;Description automatically generated">
            <a:extLst>
              <a:ext uri="{FF2B5EF4-FFF2-40B4-BE49-F238E27FC236}">
                <a16:creationId xmlns:a16="http://schemas.microsoft.com/office/drawing/2014/main" id="{09CC06D3-3276-C10A-A867-5BC6E7207BEF}"/>
              </a:ext>
            </a:extLst>
          </p:cNvPr>
          <p:cNvPicPr>
            <a:picLocks noChangeAspect="1"/>
          </p:cNvPicPr>
          <p:nvPr/>
        </p:nvPicPr>
        <p:blipFill>
          <a:blip r:embed="rId40"/>
          <a:stretch>
            <a:fillRect/>
          </a:stretch>
        </p:blipFill>
        <p:spPr>
          <a:xfrm>
            <a:off x="329375" y="3717360"/>
            <a:ext cx="1938528" cy="1938528"/>
          </a:xfrm>
          <a:prstGeom prst="rect">
            <a:avLst/>
          </a:prstGeom>
        </p:spPr>
      </p:pic>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7942</TotalTime>
  <Words>781</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190</cp:revision>
  <dcterms:created xsi:type="dcterms:W3CDTF">2022-03-07T21:59:17Z</dcterms:created>
  <dcterms:modified xsi:type="dcterms:W3CDTF">2023-05-18T19:08:53Z</dcterms:modified>
</cp:coreProperties>
</file>