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5146000" cy="34197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687"/>
    <a:srgbClr val="D0C1A7"/>
    <a:srgbClr val="BCA36C"/>
    <a:srgbClr val="D7F9F0"/>
    <a:srgbClr val="73FDD6"/>
    <a:srgbClr val="FFC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/>
    <p:restoredTop sz="96327"/>
  </p:normalViewPr>
  <p:slideViewPr>
    <p:cSldViewPr snapToGrid="0" snapToObjects="1">
      <p:cViewPr>
        <p:scale>
          <a:sx n="20" d="100"/>
          <a:sy n="20" d="100"/>
        </p:scale>
        <p:origin x="304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950" y="5596746"/>
            <a:ext cx="21374100" cy="11905944"/>
          </a:xfrm>
        </p:spPr>
        <p:txBody>
          <a:bodyPr anchor="b"/>
          <a:lstStyle>
            <a:lvl1pPr algn="ctr">
              <a:defRPr sz="16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3250" y="17961829"/>
            <a:ext cx="18859500" cy="8256580"/>
          </a:xfrm>
        </p:spPr>
        <p:txBody>
          <a:bodyPr/>
          <a:lstStyle>
            <a:lvl1pPr marL="0" indent="0" algn="ctr">
              <a:buNone/>
              <a:defRPr sz="6600"/>
            </a:lvl1pPr>
            <a:lvl2pPr marL="1257300" indent="0" algn="ctr">
              <a:buNone/>
              <a:defRPr sz="5500"/>
            </a:lvl2pPr>
            <a:lvl3pPr marL="2514600" indent="0" algn="ctr">
              <a:buNone/>
              <a:defRPr sz="4950"/>
            </a:lvl3pPr>
            <a:lvl4pPr marL="3771900" indent="0" algn="ctr">
              <a:buNone/>
              <a:defRPr sz="4400"/>
            </a:lvl4pPr>
            <a:lvl5pPr marL="5029200" indent="0" algn="ctr">
              <a:buNone/>
              <a:defRPr sz="4400"/>
            </a:lvl5pPr>
            <a:lvl6pPr marL="6286500" indent="0" algn="ctr">
              <a:buNone/>
              <a:defRPr sz="4400"/>
            </a:lvl6pPr>
            <a:lvl7pPr marL="7543800" indent="0" algn="ctr">
              <a:buNone/>
              <a:defRPr sz="4400"/>
            </a:lvl7pPr>
            <a:lvl8pPr marL="8801100" indent="0" algn="ctr">
              <a:buNone/>
              <a:defRPr sz="4400"/>
            </a:lvl8pPr>
            <a:lvl9pPr marL="10058400" indent="0" algn="ctr">
              <a:buNone/>
              <a:defRPr sz="4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873-041A-7640-9761-3F4ACA681CE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8295-5071-A046-BB86-8EC0989D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6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873-041A-7640-9761-3F4ACA681CE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8295-5071-A046-BB86-8EC0989D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2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95108" y="1820723"/>
            <a:ext cx="5422106" cy="28981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28789" y="1820723"/>
            <a:ext cx="15951994" cy="28981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873-041A-7640-9761-3F4ACA681CE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8295-5071-A046-BB86-8EC0989D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873-041A-7640-9761-3F4ACA681CE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8295-5071-A046-BB86-8EC0989D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1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692" y="8525743"/>
            <a:ext cx="21688425" cy="14225384"/>
          </a:xfrm>
        </p:spPr>
        <p:txBody>
          <a:bodyPr anchor="b"/>
          <a:lstStyle>
            <a:lvl1pPr>
              <a:defRPr sz="16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5692" y="22885704"/>
            <a:ext cx="21688425" cy="7480794"/>
          </a:xfrm>
        </p:spPr>
        <p:txBody>
          <a:bodyPr/>
          <a:lstStyle>
            <a:lvl1pPr marL="0" indent="0">
              <a:buNone/>
              <a:defRPr sz="6600">
                <a:solidFill>
                  <a:schemeClr val="tx1"/>
                </a:solidFill>
              </a:defRPr>
            </a:lvl1pPr>
            <a:lvl2pPr marL="125730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2pPr>
            <a:lvl3pPr marL="251460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3pPr>
            <a:lvl4pPr marL="377190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02920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628650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754380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880110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005840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873-041A-7640-9761-3F4ACA681CE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8295-5071-A046-BB86-8EC0989D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6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28788" y="9103614"/>
            <a:ext cx="10687050" cy="216982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30163" y="9103614"/>
            <a:ext cx="10687050" cy="216982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873-041A-7640-9761-3F4ACA681CE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8295-5071-A046-BB86-8EC0989D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063" y="1820730"/>
            <a:ext cx="21688425" cy="6610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5" y="8383244"/>
            <a:ext cx="10637935" cy="4108498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57300" indent="0">
              <a:buNone/>
              <a:defRPr sz="5500" b="1"/>
            </a:lvl2pPr>
            <a:lvl3pPr marL="2514600" indent="0">
              <a:buNone/>
              <a:defRPr sz="4950" b="1"/>
            </a:lvl3pPr>
            <a:lvl4pPr marL="3771900" indent="0">
              <a:buNone/>
              <a:defRPr sz="4400" b="1"/>
            </a:lvl4pPr>
            <a:lvl5pPr marL="5029200" indent="0">
              <a:buNone/>
              <a:defRPr sz="4400" b="1"/>
            </a:lvl5pPr>
            <a:lvl6pPr marL="6286500" indent="0">
              <a:buNone/>
              <a:defRPr sz="4400" b="1"/>
            </a:lvl6pPr>
            <a:lvl7pPr marL="7543800" indent="0">
              <a:buNone/>
              <a:defRPr sz="4400" b="1"/>
            </a:lvl7pPr>
            <a:lvl8pPr marL="8801100" indent="0">
              <a:buNone/>
              <a:defRPr sz="4400" b="1"/>
            </a:lvl8pPr>
            <a:lvl9pPr marL="10058400" indent="0">
              <a:buNone/>
              <a:defRPr sz="4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2065" y="12491742"/>
            <a:ext cx="10637935" cy="183734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30164" y="8383244"/>
            <a:ext cx="10690325" cy="4108498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57300" indent="0">
              <a:buNone/>
              <a:defRPr sz="5500" b="1"/>
            </a:lvl2pPr>
            <a:lvl3pPr marL="2514600" indent="0">
              <a:buNone/>
              <a:defRPr sz="4950" b="1"/>
            </a:lvl3pPr>
            <a:lvl4pPr marL="3771900" indent="0">
              <a:buNone/>
              <a:defRPr sz="4400" b="1"/>
            </a:lvl4pPr>
            <a:lvl5pPr marL="5029200" indent="0">
              <a:buNone/>
              <a:defRPr sz="4400" b="1"/>
            </a:lvl5pPr>
            <a:lvl6pPr marL="6286500" indent="0">
              <a:buNone/>
              <a:defRPr sz="4400" b="1"/>
            </a:lvl6pPr>
            <a:lvl7pPr marL="7543800" indent="0">
              <a:buNone/>
              <a:defRPr sz="4400" b="1"/>
            </a:lvl7pPr>
            <a:lvl8pPr marL="8801100" indent="0">
              <a:buNone/>
              <a:defRPr sz="4400" b="1"/>
            </a:lvl8pPr>
            <a:lvl9pPr marL="10058400" indent="0">
              <a:buNone/>
              <a:defRPr sz="4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30164" y="12491742"/>
            <a:ext cx="10690325" cy="183734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873-041A-7640-9761-3F4ACA681CE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8295-5071-A046-BB86-8EC0989D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873-041A-7640-9761-3F4ACA681CE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8295-5071-A046-BB86-8EC0989D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873-041A-7640-9761-3F4ACA681CE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8295-5071-A046-BB86-8EC0989D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1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063" y="2279862"/>
            <a:ext cx="8110240" cy="7979516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0325" y="4923875"/>
            <a:ext cx="12730163" cy="24302692"/>
          </a:xfrm>
        </p:spPr>
        <p:txBody>
          <a:bodyPr/>
          <a:lstStyle>
            <a:lvl1pPr>
              <a:defRPr sz="8800"/>
            </a:lvl1pPr>
            <a:lvl2pPr>
              <a:defRPr sz="7700"/>
            </a:lvl2pPr>
            <a:lvl3pPr>
              <a:defRPr sz="66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063" y="10259377"/>
            <a:ext cx="8110240" cy="19006766"/>
          </a:xfrm>
        </p:spPr>
        <p:txBody>
          <a:bodyPr/>
          <a:lstStyle>
            <a:lvl1pPr marL="0" indent="0">
              <a:buNone/>
              <a:defRPr sz="4400"/>
            </a:lvl1pPr>
            <a:lvl2pPr marL="1257300" indent="0">
              <a:buNone/>
              <a:defRPr sz="3850"/>
            </a:lvl2pPr>
            <a:lvl3pPr marL="2514600" indent="0">
              <a:buNone/>
              <a:defRPr sz="3300"/>
            </a:lvl3pPr>
            <a:lvl4pPr marL="3771900" indent="0">
              <a:buNone/>
              <a:defRPr sz="2750"/>
            </a:lvl4pPr>
            <a:lvl5pPr marL="5029200" indent="0">
              <a:buNone/>
              <a:defRPr sz="2750"/>
            </a:lvl5pPr>
            <a:lvl6pPr marL="6286500" indent="0">
              <a:buNone/>
              <a:defRPr sz="2750"/>
            </a:lvl6pPr>
            <a:lvl7pPr marL="7543800" indent="0">
              <a:buNone/>
              <a:defRPr sz="2750"/>
            </a:lvl7pPr>
            <a:lvl8pPr marL="8801100" indent="0">
              <a:buNone/>
              <a:defRPr sz="2750"/>
            </a:lvl8pPr>
            <a:lvl9pPr marL="10058400" indent="0">
              <a:buNone/>
              <a:defRPr sz="2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873-041A-7640-9761-3F4ACA681CE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8295-5071-A046-BB86-8EC0989D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2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063" y="2279862"/>
            <a:ext cx="8110240" cy="7979516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690325" y="4923875"/>
            <a:ext cx="12730163" cy="24302692"/>
          </a:xfrm>
        </p:spPr>
        <p:txBody>
          <a:bodyPr anchor="t"/>
          <a:lstStyle>
            <a:lvl1pPr marL="0" indent="0">
              <a:buNone/>
              <a:defRPr sz="8800"/>
            </a:lvl1pPr>
            <a:lvl2pPr marL="1257300" indent="0">
              <a:buNone/>
              <a:defRPr sz="7700"/>
            </a:lvl2pPr>
            <a:lvl3pPr marL="2514600" indent="0">
              <a:buNone/>
              <a:defRPr sz="6600"/>
            </a:lvl3pPr>
            <a:lvl4pPr marL="3771900" indent="0">
              <a:buNone/>
              <a:defRPr sz="5500"/>
            </a:lvl4pPr>
            <a:lvl5pPr marL="5029200" indent="0">
              <a:buNone/>
              <a:defRPr sz="5500"/>
            </a:lvl5pPr>
            <a:lvl6pPr marL="6286500" indent="0">
              <a:buNone/>
              <a:defRPr sz="5500"/>
            </a:lvl6pPr>
            <a:lvl7pPr marL="7543800" indent="0">
              <a:buNone/>
              <a:defRPr sz="5500"/>
            </a:lvl7pPr>
            <a:lvl8pPr marL="8801100" indent="0">
              <a:buNone/>
              <a:defRPr sz="5500"/>
            </a:lvl8pPr>
            <a:lvl9pPr marL="10058400" indent="0">
              <a:buNone/>
              <a:defRPr sz="5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063" y="10259377"/>
            <a:ext cx="8110240" cy="19006766"/>
          </a:xfrm>
        </p:spPr>
        <p:txBody>
          <a:bodyPr/>
          <a:lstStyle>
            <a:lvl1pPr marL="0" indent="0">
              <a:buNone/>
              <a:defRPr sz="4400"/>
            </a:lvl1pPr>
            <a:lvl2pPr marL="1257300" indent="0">
              <a:buNone/>
              <a:defRPr sz="3850"/>
            </a:lvl2pPr>
            <a:lvl3pPr marL="2514600" indent="0">
              <a:buNone/>
              <a:defRPr sz="3300"/>
            </a:lvl3pPr>
            <a:lvl4pPr marL="3771900" indent="0">
              <a:buNone/>
              <a:defRPr sz="2750"/>
            </a:lvl4pPr>
            <a:lvl5pPr marL="5029200" indent="0">
              <a:buNone/>
              <a:defRPr sz="2750"/>
            </a:lvl5pPr>
            <a:lvl6pPr marL="6286500" indent="0">
              <a:buNone/>
              <a:defRPr sz="2750"/>
            </a:lvl6pPr>
            <a:lvl7pPr marL="7543800" indent="0">
              <a:buNone/>
              <a:defRPr sz="2750"/>
            </a:lvl7pPr>
            <a:lvl8pPr marL="8801100" indent="0">
              <a:buNone/>
              <a:defRPr sz="2750"/>
            </a:lvl8pPr>
            <a:lvl9pPr marL="10058400" indent="0">
              <a:buNone/>
              <a:defRPr sz="2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873-041A-7640-9761-3F4ACA681CE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8295-5071-A046-BB86-8EC0989D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788" y="1820730"/>
            <a:ext cx="21688425" cy="6610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8788" y="9103614"/>
            <a:ext cx="21688425" cy="21698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8788" y="31696418"/>
            <a:ext cx="5657850" cy="1820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F873-041A-7640-9761-3F4ACA681CE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9613" y="31696418"/>
            <a:ext cx="8486775" cy="1820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59363" y="31696418"/>
            <a:ext cx="5657850" cy="1820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18295-5071-A046-BB86-8EC0989D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9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514600" rtl="0" eaLnBrk="1" latinLnBrk="0" hangingPunct="1">
        <a:lnSpc>
          <a:spcPct val="90000"/>
        </a:lnSpc>
        <a:spcBef>
          <a:spcPct val="0"/>
        </a:spcBef>
        <a:buNone/>
        <a:defRPr sz="1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8650" indent="-628650" algn="l" defTabSz="25146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1pPr>
      <a:lvl2pPr marL="1885950" indent="-628650" algn="l" defTabSz="2514600" rtl="0" eaLnBrk="1" latinLnBrk="0" hangingPunct="1">
        <a:lnSpc>
          <a:spcPct val="90000"/>
        </a:lnSpc>
        <a:spcBef>
          <a:spcPts val="1375"/>
        </a:spcBef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143250" indent="-628650" algn="l" defTabSz="2514600" rtl="0" eaLnBrk="1" latinLnBrk="0" hangingPunct="1">
        <a:lnSpc>
          <a:spcPct val="90000"/>
        </a:lnSpc>
        <a:spcBef>
          <a:spcPts val="1375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4400550" indent="-628650" algn="l" defTabSz="2514600" rtl="0" eaLnBrk="1" latinLnBrk="0" hangingPunct="1">
        <a:lnSpc>
          <a:spcPct val="90000"/>
        </a:lnSpc>
        <a:spcBef>
          <a:spcPts val="1375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4pPr>
      <a:lvl5pPr marL="5657850" indent="-628650" algn="l" defTabSz="2514600" rtl="0" eaLnBrk="1" latinLnBrk="0" hangingPunct="1">
        <a:lnSpc>
          <a:spcPct val="90000"/>
        </a:lnSpc>
        <a:spcBef>
          <a:spcPts val="1375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5pPr>
      <a:lvl6pPr marL="6915150" indent="-628650" algn="l" defTabSz="2514600" rtl="0" eaLnBrk="1" latinLnBrk="0" hangingPunct="1">
        <a:lnSpc>
          <a:spcPct val="90000"/>
        </a:lnSpc>
        <a:spcBef>
          <a:spcPts val="1375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6pPr>
      <a:lvl7pPr marL="8172450" indent="-628650" algn="l" defTabSz="2514600" rtl="0" eaLnBrk="1" latinLnBrk="0" hangingPunct="1">
        <a:lnSpc>
          <a:spcPct val="90000"/>
        </a:lnSpc>
        <a:spcBef>
          <a:spcPts val="1375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7pPr>
      <a:lvl8pPr marL="9429750" indent="-628650" algn="l" defTabSz="2514600" rtl="0" eaLnBrk="1" latinLnBrk="0" hangingPunct="1">
        <a:lnSpc>
          <a:spcPct val="90000"/>
        </a:lnSpc>
        <a:spcBef>
          <a:spcPts val="1375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8pPr>
      <a:lvl9pPr marL="10687050" indent="-628650" algn="l" defTabSz="2514600" rtl="0" eaLnBrk="1" latinLnBrk="0" hangingPunct="1">
        <a:lnSpc>
          <a:spcPct val="90000"/>
        </a:lnSpc>
        <a:spcBef>
          <a:spcPts val="1375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4600" rtl="0" eaLnBrk="1" latinLnBrk="0" hangingPunct="1">
        <a:defRPr sz="4950" kern="1200">
          <a:solidFill>
            <a:schemeClr val="tx1"/>
          </a:solidFill>
          <a:latin typeface="+mn-lt"/>
          <a:ea typeface="+mn-ea"/>
          <a:cs typeface="+mn-cs"/>
        </a:defRPr>
      </a:lvl1pPr>
      <a:lvl2pPr marL="1257300" algn="l" defTabSz="2514600" rtl="0" eaLnBrk="1" latinLnBrk="0" hangingPunct="1">
        <a:defRPr sz="4950" kern="1200">
          <a:solidFill>
            <a:schemeClr val="tx1"/>
          </a:solidFill>
          <a:latin typeface="+mn-lt"/>
          <a:ea typeface="+mn-ea"/>
          <a:cs typeface="+mn-cs"/>
        </a:defRPr>
      </a:lvl2pPr>
      <a:lvl3pPr marL="2514600" algn="l" defTabSz="2514600" rtl="0" eaLnBrk="1" latinLnBrk="0" hangingPunct="1"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771900" algn="l" defTabSz="2514600" rtl="0" eaLnBrk="1" latinLnBrk="0" hangingPunct="1">
        <a:defRPr sz="4950" kern="1200">
          <a:solidFill>
            <a:schemeClr val="tx1"/>
          </a:solidFill>
          <a:latin typeface="+mn-lt"/>
          <a:ea typeface="+mn-ea"/>
          <a:cs typeface="+mn-cs"/>
        </a:defRPr>
      </a:lvl4pPr>
      <a:lvl5pPr marL="5029200" algn="l" defTabSz="2514600" rtl="0" eaLnBrk="1" latinLnBrk="0" hangingPunct="1">
        <a:defRPr sz="49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algn="l" defTabSz="2514600" rtl="0" eaLnBrk="1" latinLnBrk="0" hangingPunct="1">
        <a:defRPr sz="4950" kern="1200">
          <a:solidFill>
            <a:schemeClr val="tx1"/>
          </a:solidFill>
          <a:latin typeface="+mn-lt"/>
          <a:ea typeface="+mn-ea"/>
          <a:cs typeface="+mn-cs"/>
        </a:defRPr>
      </a:lvl6pPr>
      <a:lvl7pPr marL="7543800" algn="l" defTabSz="2514600" rtl="0" eaLnBrk="1" latinLnBrk="0" hangingPunct="1">
        <a:defRPr sz="4950" kern="1200">
          <a:solidFill>
            <a:schemeClr val="tx1"/>
          </a:solidFill>
          <a:latin typeface="+mn-lt"/>
          <a:ea typeface="+mn-ea"/>
          <a:cs typeface="+mn-cs"/>
        </a:defRPr>
      </a:lvl7pPr>
      <a:lvl8pPr marL="8801100" algn="l" defTabSz="2514600" rtl="0" eaLnBrk="1" latinLnBrk="0" hangingPunct="1">
        <a:defRPr sz="4950" kern="1200">
          <a:solidFill>
            <a:schemeClr val="tx1"/>
          </a:solidFill>
          <a:latin typeface="+mn-lt"/>
          <a:ea typeface="+mn-ea"/>
          <a:cs typeface="+mn-cs"/>
        </a:defRPr>
      </a:lvl8pPr>
      <a:lvl9pPr marL="10058400" algn="l" defTabSz="2514600" rtl="0" eaLnBrk="1" latinLnBrk="0" hangingPunct="1">
        <a:defRPr sz="4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FB41D4C8-5427-5553-0E73-20F8F1FE2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3" r="7805"/>
          <a:stretch/>
        </p:blipFill>
        <p:spPr>
          <a:xfrm>
            <a:off x="13292797" y="13054693"/>
            <a:ext cx="11070809" cy="548069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CB37308-9AF0-4CE5-C246-F7C8978983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690" r="12896"/>
          <a:stretch/>
        </p:blipFill>
        <p:spPr>
          <a:xfrm>
            <a:off x="18944897" y="20008169"/>
            <a:ext cx="5726942" cy="570118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BCB76B4-1917-B43B-E2D0-B8527746DB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6" r="50667"/>
          <a:stretch/>
        </p:blipFill>
        <p:spPr>
          <a:xfrm>
            <a:off x="12756846" y="20343320"/>
            <a:ext cx="6459670" cy="555068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097AE41-2B58-DA7A-F66A-D010E5D8FB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914" r="6187"/>
          <a:stretch/>
        </p:blipFill>
        <p:spPr>
          <a:xfrm>
            <a:off x="6575975" y="27536542"/>
            <a:ext cx="5471439" cy="452628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5C0AFC2-F19E-C453-A621-78742F22C6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89" r="50775"/>
          <a:stretch/>
        </p:blipFill>
        <p:spPr>
          <a:xfrm>
            <a:off x="445101" y="27536542"/>
            <a:ext cx="5362391" cy="45229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980B61-9654-3045-B783-2BD5EC929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40" y="1106750"/>
            <a:ext cx="5910386" cy="2671567"/>
          </a:xfrm>
          <a:prstGeom prst="rect">
            <a:avLst/>
          </a:prstGeom>
        </p:spPr>
      </p:pic>
      <p:sp>
        <p:nvSpPr>
          <p:cNvPr id="7" name="CustomShape 10">
            <a:extLst>
              <a:ext uri="{FF2B5EF4-FFF2-40B4-BE49-F238E27FC236}">
                <a16:creationId xmlns:a16="http://schemas.microsoft.com/office/drawing/2014/main" id="{BE6665A4-2B89-3E4F-BF5A-EE6757613287}"/>
              </a:ext>
            </a:extLst>
          </p:cNvPr>
          <p:cNvSpPr/>
          <p:nvPr/>
        </p:nvSpPr>
        <p:spPr>
          <a:xfrm>
            <a:off x="5789624" y="1536158"/>
            <a:ext cx="13566752" cy="325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1550" tIns="70327" rIns="671550" bIns="70327" anchor="ctr" anchorCtr="0"/>
          <a:lstStyle/>
          <a:p>
            <a:pPr algn="ctr"/>
            <a:r>
              <a:rPr lang="en-US" sz="6000" b="1" dirty="0">
                <a:latin typeface="Avenir Book" panose="02000503020000020003" pitchFamily="2" charset="0"/>
              </a:rPr>
              <a:t>Latent period variability impacts</a:t>
            </a:r>
            <a:br>
              <a:rPr lang="en-US" sz="6000" b="1" dirty="0">
                <a:latin typeface="Avenir Book" panose="02000503020000020003" pitchFamily="2" charset="0"/>
              </a:rPr>
            </a:br>
            <a:r>
              <a:rPr lang="en-US" sz="6000" b="1" dirty="0">
                <a:latin typeface="Avenir Book" panose="02000503020000020003" pitchFamily="2" charset="0"/>
              </a:rPr>
              <a:t>microbe-virus dynamics</a:t>
            </a:r>
            <a:endParaRPr lang="en-US" sz="6000" b="1" spc="-1" dirty="0">
              <a:uFill>
                <a:solidFill>
                  <a:srgbClr val="FFFFFF"/>
                </a:solidFill>
              </a:uFill>
              <a:latin typeface="Avenir Book" panose="02000503020000020003" pitchFamily="2" charset="0"/>
            </a:endParaRPr>
          </a:p>
          <a:p>
            <a:pPr algn="ctr"/>
            <a:br>
              <a:rPr lang="en-US" sz="2400" b="1" spc="-1" dirty="0">
                <a:uFill>
                  <a:solidFill>
                    <a:srgbClr val="FFFFFF"/>
                  </a:solidFill>
                </a:uFill>
                <a:latin typeface="Avenir Book" panose="02000503020000020003" pitchFamily="2" charset="0"/>
                <a:ea typeface="Georgia" charset="0"/>
                <a:cs typeface="Georgia" charset="0"/>
              </a:rPr>
            </a:br>
            <a:r>
              <a:rPr lang="en-US" sz="2400" b="1" spc="-1" dirty="0">
                <a:uFill>
                  <a:solidFill>
                    <a:srgbClr val="FFFFFF"/>
                  </a:solidFill>
                </a:uFill>
                <a:latin typeface="Avenir Book" panose="02000503020000020003" pitchFamily="2" charset="0"/>
                <a:ea typeface="Georgia" charset="0"/>
                <a:cs typeface="Georgia" charset="0"/>
              </a:rPr>
              <a:t>Marian Dominguez-Mirazo</a:t>
            </a:r>
            <a:r>
              <a:rPr lang="en-US" sz="2400" b="1" spc="-1" baseline="30000" dirty="0">
                <a:uFill>
                  <a:solidFill>
                    <a:srgbClr val="FFFFFF"/>
                  </a:solidFill>
                </a:uFill>
                <a:latin typeface="Avenir Book" panose="02000503020000020003" pitchFamily="2" charset="0"/>
                <a:ea typeface="Georgia" charset="0"/>
                <a:cs typeface="Georgia" charset="0"/>
              </a:rPr>
              <a:t>1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venir Book" panose="02000503020000020003" pitchFamily="2" charset="0"/>
                <a:ea typeface="Georgia" charset="0"/>
                <a:cs typeface="Georgia" charset="0"/>
              </a:rPr>
              <a:t>, David Demory</a:t>
            </a:r>
            <a:r>
              <a:rPr lang="en-US" sz="2400" spc="-1" baseline="30000" dirty="0">
                <a:uFill>
                  <a:solidFill>
                    <a:srgbClr val="FFFFFF"/>
                  </a:solidFill>
                </a:uFill>
                <a:latin typeface="Avenir Book" panose="02000503020000020003" pitchFamily="2" charset="0"/>
                <a:ea typeface="Georgia" charset="0"/>
                <a:cs typeface="Georgia" charset="0"/>
              </a:rPr>
              <a:t>1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venir Book" panose="02000503020000020003" pitchFamily="2" charset="0"/>
                <a:ea typeface="Georgia" charset="0"/>
                <a:cs typeface="Georgia" charset="0"/>
              </a:rPr>
              <a:t>, Jeremy D. Harris</a:t>
            </a:r>
            <a:r>
              <a:rPr lang="en-US" sz="2400" spc="-1" baseline="30000" dirty="0">
                <a:uFill>
                  <a:solidFill>
                    <a:srgbClr val="FFFFFF"/>
                  </a:solidFill>
                </a:uFill>
                <a:latin typeface="Avenir Book" panose="02000503020000020003" pitchFamily="2" charset="0"/>
                <a:ea typeface="Georgia" charset="0"/>
                <a:cs typeface="Georgia" charset="0"/>
              </a:rPr>
              <a:t>1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venir Book" panose="02000503020000020003" pitchFamily="2" charset="0"/>
                <a:ea typeface="Georgia" charset="0"/>
                <a:cs typeface="Georgia" charset="0"/>
              </a:rPr>
              <a:t>, Joshua S. Weitz</a:t>
            </a:r>
            <a:r>
              <a:rPr lang="en-US" sz="2400" spc="-1" baseline="30000" dirty="0">
                <a:uFill>
                  <a:solidFill>
                    <a:srgbClr val="FFFFFF"/>
                  </a:solidFill>
                </a:uFill>
                <a:latin typeface="Avenir Book" panose="02000503020000020003" pitchFamily="2" charset="0"/>
                <a:ea typeface="Georgia" charset="0"/>
                <a:cs typeface="Georgia" charset="0"/>
              </a:rPr>
              <a:t>1,2</a:t>
            </a:r>
          </a:p>
          <a:p>
            <a:pPr algn="ctr"/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venir Book" panose="02000503020000020003" pitchFamily="2" charset="0"/>
                <a:ea typeface="Georgia" charset="0"/>
                <a:cs typeface="Georgia" charset="0"/>
              </a:rPr>
              <a:t> </a:t>
            </a:r>
            <a:r>
              <a:rPr lang="en-US" sz="2400" spc="-1" baseline="30000" dirty="0">
                <a:uFill>
                  <a:solidFill>
                    <a:srgbClr val="FFFFFF"/>
                  </a:solidFill>
                </a:uFill>
                <a:latin typeface="Avenir Book" panose="02000503020000020003" pitchFamily="2" charset="0"/>
                <a:ea typeface="Georgia" charset="0"/>
                <a:cs typeface="Georgia" charset="0"/>
              </a:rPr>
              <a:t>1 </a:t>
            </a:r>
            <a:r>
              <a:rPr lang="en-US" sz="2400" dirty="0">
                <a:latin typeface="Avenir Book" panose="02000503020000020003" pitchFamily="2" charset="0"/>
              </a:rPr>
              <a:t>School of Biological Sciences, Georgia Institute of Technology, Atlanta, GA, USA</a:t>
            </a:r>
          </a:p>
          <a:p>
            <a:pPr algn="ctr"/>
            <a:r>
              <a:rPr lang="en-US" sz="2400" baseline="30000" dirty="0">
                <a:latin typeface="Avenir Book" panose="02000503020000020003" pitchFamily="2" charset="0"/>
              </a:rPr>
              <a:t>2 </a:t>
            </a:r>
            <a:r>
              <a:rPr lang="en-US" sz="2400" dirty="0">
                <a:latin typeface="Avenir Book" panose="02000503020000020003" pitchFamily="2" charset="0"/>
              </a:rPr>
              <a:t>School of Physics, Georgia Institute of Technology, Atlanta, GA, USA</a:t>
            </a:r>
          </a:p>
          <a:p>
            <a:pPr algn="ctr"/>
            <a:endParaRPr lang="en-US" sz="5286" baseline="30000" dirty="0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E314449B-348F-BE43-A389-A1F432C23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38350" y="671219"/>
            <a:ext cx="3767866" cy="35362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59E7D7-74DF-9A45-8285-9662040DD580}"/>
              </a:ext>
            </a:extLst>
          </p:cNvPr>
          <p:cNvSpPr txBox="1"/>
          <p:nvPr/>
        </p:nvSpPr>
        <p:spPr>
          <a:xfrm>
            <a:off x="307290" y="5214358"/>
            <a:ext cx="12034816" cy="63325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684857" indent="-684857">
              <a:buAutoNum type="romanUcPeriod"/>
            </a:pPr>
            <a:r>
              <a:rPr lang="en-US" sz="3515" b="1" dirty="0">
                <a:solidFill>
                  <a:schemeClr val="bg1"/>
                </a:solidFill>
                <a:latin typeface="Avenir Book" panose="02000503020000020003" pitchFamily="2" charset="0"/>
              </a:rPr>
              <a:t>Introduction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C34211-0CE6-CE42-9F05-2EFE23E1D765}"/>
              </a:ext>
            </a:extLst>
          </p:cNvPr>
          <p:cNvSpPr txBox="1"/>
          <p:nvPr/>
        </p:nvSpPr>
        <p:spPr>
          <a:xfrm>
            <a:off x="546574" y="4459072"/>
            <a:ext cx="547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email: mmirazo3@gatech.edu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B4E387-5008-A54B-A267-63C397C52F2B}"/>
              </a:ext>
            </a:extLst>
          </p:cNvPr>
          <p:cNvSpPr txBox="1"/>
          <p:nvPr/>
        </p:nvSpPr>
        <p:spPr>
          <a:xfrm>
            <a:off x="307291" y="19889951"/>
            <a:ext cx="12034816" cy="12003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2644"/>
              </a:spcAft>
            </a:pPr>
            <a:r>
              <a:rPr lang="en-GB" sz="3515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venir Book" panose="02000503020000020003" pitchFamily="2" charset="0"/>
                <a:ea typeface="Helvetica" charset="0"/>
                <a:cs typeface="Helvetica" charset="0"/>
              </a:rPr>
              <a:t>II. Model framework for incorporating latent period distribution</a:t>
            </a:r>
            <a:endParaRPr lang="en-GB" sz="3515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venir Book" panose="02000503020000020003" pitchFamily="2" charset="0"/>
              <a:ea typeface="Helvetica" charset="0"/>
              <a:cs typeface="Helvetica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4CD0F-92C3-E349-9568-A0A90F392405}"/>
              </a:ext>
            </a:extLst>
          </p:cNvPr>
          <p:cNvSpPr txBox="1"/>
          <p:nvPr/>
        </p:nvSpPr>
        <p:spPr>
          <a:xfrm>
            <a:off x="12804850" y="5210926"/>
            <a:ext cx="12033504" cy="1197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2644"/>
              </a:spcAft>
            </a:pPr>
            <a:r>
              <a:rPr lang="en-GB" sz="3515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venir Book" panose="02000503020000020003" pitchFamily="2" charset="0"/>
                <a:ea typeface="Helvetica" charset="0"/>
                <a:cs typeface="Helvetica" charset="0"/>
              </a:rPr>
              <a:t>IV. Estimating the latent period mean and variance from host and free virus </a:t>
            </a:r>
            <a:r>
              <a:rPr lang="en-GB" sz="3515" b="1" i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venir Book" panose="02000503020000020003" pitchFamily="2" charset="0"/>
                <a:ea typeface="Helvetica" charset="0"/>
                <a:cs typeface="Helvetica" charset="0"/>
              </a:rPr>
              <a:t>in silico </a:t>
            </a:r>
            <a:r>
              <a:rPr lang="en-GB" sz="3515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venir Book" panose="02000503020000020003" pitchFamily="2" charset="0"/>
                <a:ea typeface="Helvetica" charset="0"/>
                <a:cs typeface="Helvetica" charset="0"/>
              </a:rPr>
              <a:t>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35D7A6-E0E5-B440-B6DA-4260489C5333}"/>
              </a:ext>
            </a:extLst>
          </p:cNvPr>
          <p:cNvSpPr txBox="1"/>
          <p:nvPr/>
        </p:nvSpPr>
        <p:spPr>
          <a:xfrm>
            <a:off x="12854901" y="26915905"/>
            <a:ext cx="12033504" cy="6332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spcAft>
                <a:spcPts val="2644"/>
              </a:spcAft>
            </a:pPr>
            <a:r>
              <a:rPr lang="en-GB" sz="3515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venir Book" panose="02000503020000020003" pitchFamily="2" charset="0"/>
                <a:ea typeface="Helvetica" charset="0"/>
                <a:cs typeface="Helvetica" charset="0"/>
              </a:rPr>
              <a:t>V. Conclusions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D15152-773B-DF45-978E-2EA032D045AA}"/>
              </a:ext>
            </a:extLst>
          </p:cNvPr>
          <p:cNvSpPr txBox="1"/>
          <p:nvPr/>
        </p:nvSpPr>
        <p:spPr>
          <a:xfrm>
            <a:off x="12835416" y="30498148"/>
            <a:ext cx="12033504" cy="6332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spcAft>
                <a:spcPts val="2644"/>
              </a:spcAft>
            </a:pPr>
            <a:r>
              <a:rPr lang="en-GB" sz="3515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venir Book" panose="02000503020000020003" pitchFamily="2" charset="0"/>
                <a:ea typeface="Helvetica" charset="0"/>
                <a:cs typeface="Helvetica" charset="0"/>
              </a:rPr>
              <a:t>References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EEEE5B-035F-574F-B76D-DD09E87064A9}"/>
              </a:ext>
            </a:extLst>
          </p:cNvPr>
          <p:cNvSpPr txBox="1"/>
          <p:nvPr/>
        </p:nvSpPr>
        <p:spPr>
          <a:xfrm>
            <a:off x="593573" y="16336969"/>
            <a:ext cx="5695167" cy="304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97" i="1" dirty="0">
                <a:latin typeface="Avenir Book" panose="02000503020000020003" pitchFamily="2" charset="0"/>
              </a:rPr>
              <a:t>Figure 1</a:t>
            </a:r>
            <a:r>
              <a:rPr lang="en-US" sz="2397" dirty="0">
                <a:latin typeface="Avenir Book" panose="02000503020000020003" pitchFamily="2" charset="0"/>
              </a:rPr>
              <a:t>.  </a:t>
            </a:r>
            <a:r>
              <a:rPr lang="en-US" sz="2397" dirty="0" err="1">
                <a:latin typeface="Avenir Book" panose="02000503020000020003" pitchFamily="2" charset="0"/>
              </a:rPr>
              <a:t>a,b</a:t>
            </a:r>
            <a:r>
              <a:rPr lang="en-US" sz="2397" dirty="0">
                <a:latin typeface="Avenir Book" panose="02000503020000020003" pitchFamily="2" charset="0"/>
              </a:rPr>
              <a:t>) There is latent period variability in cell-virus populations. c) In one-step experiments a host population is infected and synchronized. Free virus is measured at different time points. The time of </a:t>
            </a:r>
            <a:r>
              <a:rPr lang="en-US" sz="2397" b="1" dirty="0">
                <a:latin typeface="Avenir Book" panose="02000503020000020003" pitchFamily="2" charset="0"/>
              </a:rPr>
              <a:t>first visible burst</a:t>
            </a:r>
            <a:r>
              <a:rPr lang="en-US" sz="2397" dirty="0">
                <a:latin typeface="Avenir Book" panose="02000503020000020003" pitchFamily="2" charset="0"/>
              </a:rPr>
              <a:t> is regarded as the latent period for the cell-virus pair. Figure recovered from [5]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56218C-C82F-6743-9B92-4FB579541C5A}"/>
              </a:ext>
            </a:extLst>
          </p:cNvPr>
          <p:cNvSpPr txBox="1"/>
          <p:nvPr/>
        </p:nvSpPr>
        <p:spPr>
          <a:xfrm>
            <a:off x="307289" y="32101580"/>
            <a:ext cx="12034811" cy="1936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97" i="1" dirty="0">
                <a:latin typeface="Avenir Book" panose="02000503020000020003" pitchFamily="2" charset="0"/>
              </a:rPr>
              <a:t>Figure 3</a:t>
            </a:r>
            <a:r>
              <a:rPr lang="en-US" sz="2397" dirty="0">
                <a:latin typeface="Avenir Book" panose="02000503020000020003" pitchFamily="2" charset="0"/>
              </a:rPr>
              <a:t>. a) Latent period distributions with different variance but same mean. b) Free-virus dynamics and first visible burst (dotted lines) are impacted by the latent period variance. Smaller variances correspond to more precise lysis times, as a result, the first visible burst (dotted lines) is closer to the mean of the underlying distribution (dashed line) for smaller variances.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67ED99-F8D8-2744-8D92-B8F38EF2B872}"/>
              </a:ext>
            </a:extLst>
          </p:cNvPr>
          <p:cNvSpPr txBox="1"/>
          <p:nvPr/>
        </p:nvSpPr>
        <p:spPr>
          <a:xfrm>
            <a:off x="13062778" y="18561640"/>
            <a:ext cx="11578780" cy="156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97" i="1" dirty="0">
                <a:latin typeface="Avenir Book" panose="02000503020000020003" pitchFamily="2" charset="0"/>
              </a:rPr>
              <a:t>Figure 4</a:t>
            </a:r>
            <a:r>
              <a:rPr lang="en-US" sz="2397" dirty="0">
                <a:latin typeface="Avenir Book" panose="02000503020000020003" pitchFamily="2" charset="0"/>
              </a:rPr>
              <a:t>. Using MCMC methods (a) we fit </a:t>
            </a:r>
            <a:r>
              <a:rPr lang="en-US" sz="2397" i="1" dirty="0">
                <a:latin typeface="Avenir Book" panose="02000503020000020003" pitchFamily="2" charset="0"/>
              </a:rPr>
              <a:t>in silico </a:t>
            </a:r>
            <a:r>
              <a:rPr lang="en-US" sz="2397" dirty="0">
                <a:latin typeface="Avenir Book" panose="02000503020000020003" pitchFamily="2" charset="0"/>
              </a:rPr>
              <a:t>host and free-virus data with added noise (b) to a nonlinear model (Figure 2) to predict the population latent period distribution along with other host and viral traits. The predicted distribution (b) has a mean (dashed line) close to the original population mean (solid line).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1BF7B4-43DB-E74B-99F3-9CBCD8A9169C}"/>
              </a:ext>
            </a:extLst>
          </p:cNvPr>
          <p:cNvSpPr txBox="1"/>
          <p:nvPr/>
        </p:nvSpPr>
        <p:spPr>
          <a:xfrm>
            <a:off x="12853098" y="25515178"/>
            <a:ext cx="11950209" cy="11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97" i="1" dirty="0">
                <a:latin typeface="Avenir Book" panose="02000503020000020003" pitchFamily="2" charset="0"/>
              </a:rPr>
              <a:t>Figure 5</a:t>
            </a:r>
            <a:r>
              <a:rPr lang="en-US" sz="2397" dirty="0">
                <a:latin typeface="Avenir Book" panose="02000503020000020003" pitchFamily="2" charset="0"/>
              </a:rPr>
              <a:t>. Prediction accuracy for latent period distribution mean (a) and coefficient of variation (b) for multiple sets of host and free-virus data with added noise and varying latent period coefficient of variation. 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C5F50E-CA6C-C341-ABEA-31F50C2CC866}"/>
              </a:ext>
            </a:extLst>
          </p:cNvPr>
          <p:cNvSpPr txBox="1"/>
          <p:nvPr/>
        </p:nvSpPr>
        <p:spPr>
          <a:xfrm>
            <a:off x="12772557" y="27776969"/>
            <a:ext cx="11860073" cy="2305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257" indent="-365257" algn="just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397" dirty="0">
                <a:latin typeface="Avenir Book" panose="02000503020000020003" pitchFamily="2" charset="0"/>
              </a:rPr>
              <a:t>Latent period variability in a population can have a profound impact on virus-microbe dynamics. </a:t>
            </a:r>
          </a:p>
          <a:p>
            <a:pPr marL="365257" indent="-365257" algn="just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397" dirty="0">
                <a:latin typeface="Avenir Book" panose="02000503020000020003" pitchFamily="2" charset="0"/>
              </a:rPr>
              <a:t>Estimates typically used in one-step experiments can deviate substantially from the mean latent period and are highly sensitive to latent period variability.</a:t>
            </a:r>
          </a:p>
          <a:p>
            <a:pPr marL="365257" indent="-365257" algn="just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397" dirty="0">
                <a:latin typeface="Avenir Book" panose="02000503020000020003" pitchFamily="2" charset="0"/>
              </a:rPr>
              <a:t>We present a computational framework to estimate latent period mean and variability using host and free-virus data.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0BC73F-5521-CE48-8D26-F077BA313297}"/>
              </a:ext>
            </a:extLst>
          </p:cNvPr>
          <p:cNvSpPr txBox="1"/>
          <p:nvPr/>
        </p:nvSpPr>
        <p:spPr>
          <a:xfrm>
            <a:off x="12874805" y="31255735"/>
            <a:ext cx="11655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venir Book" panose="02000503020000020003" pitchFamily="2" charset="0"/>
              </a:rPr>
              <a:t>[1] Joshua S Weitz. Quantitative viral ecology. </a:t>
            </a:r>
            <a:r>
              <a:rPr lang="en-US" i="1" dirty="0">
                <a:latin typeface="Avenir Book" panose="02000503020000020003" pitchFamily="2" charset="0"/>
              </a:rPr>
              <a:t>Princeton University Press</a:t>
            </a:r>
            <a:r>
              <a:rPr lang="en-US" dirty="0">
                <a:latin typeface="Avenir Book" panose="02000503020000020003" pitchFamily="2" charset="0"/>
              </a:rPr>
              <a:t>, 2016. </a:t>
            </a:r>
          </a:p>
          <a:p>
            <a:pPr algn="just"/>
            <a:r>
              <a:rPr lang="en-US" dirty="0">
                <a:latin typeface="Avenir Book" panose="02000503020000020003" pitchFamily="2" charset="0"/>
              </a:rPr>
              <a:t>[2] Dennehy, J. J., &amp; Wang, I. N. (2011). Factors influencing lysis time stochasticity in bacteriophage </a:t>
            </a:r>
            <a:r>
              <a:rPr lang="el-GR" dirty="0">
                <a:latin typeface="Avenir Book" panose="02000503020000020003" pitchFamily="2" charset="0"/>
              </a:rPr>
              <a:t>λ. </a:t>
            </a:r>
            <a:r>
              <a:rPr lang="en-US" i="1" dirty="0">
                <a:latin typeface="Avenir Book" panose="02000503020000020003" pitchFamily="2" charset="0"/>
              </a:rPr>
              <a:t>BMC microbiology, </a:t>
            </a:r>
            <a:r>
              <a:rPr lang="en-US" dirty="0">
                <a:latin typeface="Avenir Book" panose="02000503020000020003" pitchFamily="2" charset="0"/>
              </a:rPr>
              <a:t>11(1), 1-12.</a:t>
            </a:r>
          </a:p>
          <a:p>
            <a:pPr algn="just"/>
            <a:r>
              <a:rPr lang="en-US" dirty="0">
                <a:latin typeface="Avenir Book" panose="02000503020000020003" pitchFamily="2" charset="0"/>
              </a:rPr>
              <a:t>[3] Singh, A., &amp; Dennehy, J. J. (2014). Stochastic </a:t>
            </a:r>
            <a:r>
              <a:rPr lang="en-US" dirty="0" err="1">
                <a:latin typeface="Avenir Book" panose="02000503020000020003" pitchFamily="2" charset="0"/>
              </a:rPr>
              <a:t>holin</a:t>
            </a:r>
            <a:r>
              <a:rPr lang="en-US" dirty="0">
                <a:latin typeface="Avenir Book" panose="02000503020000020003" pitchFamily="2" charset="0"/>
              </a:rPr>
              <a:t> expression can account for lysis time variation in the bacteriophage </a:t>
            </a:r>
            <a:r>
              <a:rPr lang="el-GR" dirty="0">
                <a:latin typeface="Avenir Book" panose="02000503020000020003" pitchFamily="2" charset="0"/>
              </a:rPr>
              <a:t>λ. </a:t>
            </a:r>
            <a:r>
              <a:rPr lang="en-US" i="1" dirty="0">
                <a:latin typeface="Avenir Book" panose="02000503020000020003" pitchFamily="2" charset="0"/>
              </a:rPr>
              <a:t>Journal of The Royal Society Interface</a:t>
            </a:r>
            <a:r>
              <a:rPr lang="en-US" dirty="0">
                <a:latin typeface="Avenir Book" panose="02000503020000020003" pitchFamily="2" charset="0"/>
              </a:rPr>
              <a:t>, 11(95), 20140140.</a:t>
            </a:r>
          </a:p>
          <a:p>
            <a:pPr algn="just"/>
            <a:r>
              <a:rPr lang="en-US" dirty="0">
                <a:latin typeface="Avenir Book" panose="02000503020000020003" pitchFamily="2" charset="0"/>
              </a:rPr>
              <a:t>[4] </a:t>
            </a:r>
            <a:r>
              <a:rPr lang="en-US" dirty="0" err="1">
                <a:latin typeface="Avenir Book" panose="02000503020000020003" pitchFamily="2" charset="0"/>
              </a:rPr>
              <a:t>Tianyi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Jin</a:t>
            </a:r>
            <a:r>
              <a:rPr lang="en-US" dirty="0">
                <a:latin typeface="Avenir Book" panose="02000503020000020003" pitchFamily="2" charset="0"/>
              </a:rPr>
              <a:t> and John Yin. “Patterns of virus growth across the diversity of life”. </a:t>
            </a:r>
            <a:r>
              <a:rPr lang="en-US" i="1" dirty="0">
                <a:latin typeface="Avenir Book" panose="02000503020000020003" pitchFamily="2" charset="0"/>
              </a:rPr>
              <a:t>Integrative Biology </a:t>
            </a:r>
            <a:r>
              <a:rPr lang="en-US" dirty="0">
                <a:latin typeface="Avenir Book" panose="02000503020000020003" pitchFamily="2" charset="0"/>
              </a:rPr>
              <a:t>13.2 (2021), pp. 44–59. </a:t>
            </a:r>
          </a:p>
          <a:p>
            <a:pPr algn="just"/>
            <a:r>
              <a:rPr lang="en-US" dirty="0">
                <a:latin typeface="Avenir Book" panose="02000503020000020003" pitchFamily="2" charset="0"/>
              </a:rPr>
              <a:t>[5] Cao, F., Wang, X., Wang, L., Li, Z., Che, J., Wang, L., ... &amp; Xu, Y. (2015). Evaluation of the efficacy of a bacteriophage in the treatment of pneumonia induced by multidrug resistance Klebsiella pneumoniae in mice. </a:t>
            </a:r>
            <a:r>
              <a:rPr lang="en-US" i="1" dirty="0">
                <a:latin typeface="Avenir Book" panose="02000503020000020003" pitchFamily="2" charset="0"/>
              </a:rPr>
              <a:t>BioMed Research International</a:t>
            </a:r>
            <a:r>
              <a:rPr lang="en-US" dirty="0">
                <a:latin typeface="Avenir Book" panose="02000503020000020003" pitchFamily="2" charset="0"/>
              </a:rPr>
              <a:t>, 2015.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D90564-B686-C142-988D-5576BE6DED13}"/>
              </a:ext>
            </a:extLst>
          </p:cNvPr>
          <p:cNvSpPr txBox="1"/>
          <p:nvPr/>
        </p:nvSpPr>
        <p:spPr>
          <a:xfrm>
            <a:off x="307291" y="5952588"/>
            <a:ext cx="12002522" cy="48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257" indent="-365257" algn="just">
              <a:buClr>
                <a:srgbClr val="0070C0"/>
              </a:buClr>
              <a:buSzPct val="100000"/>
              <a:buFont typeface="Wingdings" pitchFamily="2" charset="2"/>
              <a:buChar char="Ø"/>
            </a:pPr>
            <a:r>
              <a:rPr lang="en-US" sz="2397" dirty="0">
                <a:latin typeface="Avenir Book" panose="02000503020000020003" pitchFamily="2" charset="0"/>
              </a:rPr>
              <a:t>Our understanding of virus-microbe dynamics largely depends on the study of viral traits, e.g., the latent period, which is the time between viral adsorption and burst [1]. </a:t>
            </a:r>
          </a:p>
          <a:p>
            <a:pPr marL="365257" indent="-365257" algn="just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397" dirty="0">
                <a:latin typeface="Avenir Book" panose="02000503020000020003" pitchFamily="2" charset="0"/>
              </a:rPr>
              <a:t>For a single virus-cell pair, the latent period is a single value, whereas in a population with cell-to-cell variability, denoted by stopwatches with different times in (Figure 1a), it is better described as a distribution (Figure 1b) [2]. </a:t>
            </a:r>
          </a:p>
          <a:p>
            <a:pPr marL="365257" indent="-365257" algn="just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397" dirty="0">
                <a:latin typeface="Avenir Book" panose="02000503020000020003" pitchFamily="2" charset="0"/>
              </a:rPr>
              <a:t>Latent period variability has been studied for a few organisms [2,3], but generally, the latent period is studied as a single-value trait calculated from one-step experiments (Figure 1c) [4]. </a:t>
            </a:r>
          </a:p>
          <a:p>
            <a:pPr marL="365257" indent="-365257" algn="just">
              <a:buClr>
                <a:srgbClr val="0070C0"/>
              </a:buClr>
              <a:buFont typeface="Wingdings" pitchFamily="2" charset="2"/>
              <a:buChar char="Ø"/>
            </a:pPr>
            <a:endParaRPr lang="en-US" sz="2397" dirty="0">
              <a:latin typeface="Avenir Book" panose="02000503020000020003" pitchFamily="2" charset="0"/>
            </a:endParaRPr>
          </a:p>
          <a:p>
            <a:pPr algn="just">
              <a:buClr>
                <a:srgbClr val="0070C0"/>
              </a:buClr>
            </a:pPr>
            <a:r>
              <a:rPr lang="en-US" sz="2397" dirty="0">
                <a:latin typeface="Avenir Book" panose="02000503020000020003" pitchFamily="2" charset="0"/>
              </a:rPr>
              <a:t>Here, we use nonlinear dynamical models with latent period variability to understand how population variation of the latent period impacts virus-host dynamics.  </a:t>
            </a:r>
          </a:p>
          <a:p>
            <a:pPr algn="just">
              <a:buClr>
                <a:srgbClr val="0070C0"/>
              </a:buClr>
            </a:pPr>
            <a:endParaRPr lang="en-US" sz="2397" dirty="0">
              <a:latin typeface="Avenir Book" panose="02000503020000020003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420943-2668-73B9-47BB-F3F800D4A333}"/>
              </a:ext>
            </a:extLst>
          </p:cNvPr>
          <p:cNvGrpSpPr/>
          <p:nvPr/>
        </p:nvGrpSpPr>
        <p:grpSpPr>
          <a:xfrm>
            <a:off x="417739" y="10548334"/>
            <a:ext cx="9917849" cy="7948547"/>
            <a:chOff x="417739" y="10853134"/>
            <a:chExt cx="9917849" cy="794854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F52D93A-4F2D-9F4F-BCE0-6AF832B129B2}"/>
                </a:ext>
              </a:extLst>
            </p:cNvPr>
            <p:cNvGrpSpPr/>
            <p:nvPr/>
          </p:nvGrpSpPr>
          <p:grpSpPr>
            <a:xfrm>
              <a:off x="8448841" y="16552037"/>
              <a:ext cx="1886747" cy="2249644"/>
              <a:chOff x="5655129" y="2645227"/>
              <a:chExt cx="2035628" cy="2395003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2E1C4BE-B4DB-9F4F-A2C2-17561147308E}"/>
                  </a:ext>
                </a:extLst>
              </p:cNvPr>
              <p:cNvSpPr/>
              <p:nvPr/>
            </p:nvSpPr>
            <p:spPr>
              <a:xfrm>
                <a:off x="7249886" y="2645227"/>
                <a:ext cx="440871" cy="22206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34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A661A3D-DF95-7A46-B605-286D0DB656B5}"/>
                  </a:ext>
                </a:extLst>
              </p:cNvPr>
              <p:cNvSpPr/>
              <p:nvPr/>
            </p:nvSpPr>
            <p:spPr>
              <a:xfrm>
                <a:off x="5655129" y="4735285"/>
                <a:ext cx="1888671" cy="3049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34"/>
              </a:p>
            </p:txBody>
          </p:sp>
        </p:grpSp>
        <p:pic>
          <p:nvPicPr>
            <p:cNvPr id="18" name="Picture 17" descr="Diagram, shape&#10;&#10;Description automatically generated">
              <a:extLst>
                <a:ext uri="{FF2B5EF4-FFF2-40B4-BE49-F238E27FC236}">
                  <a16:creationId xmlns:a16="http://schemas.microsoft.com/office/drawing/2014/main" id="{3EE2583D-1BC6-504B-A153-06EC1B2875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21780"/>
            <a:stretch/>
          </p:blipFill>
          <p:spPr>
            <a:xfrm>
              <a:off x="631857" y="11648976"/>
              <a:ext cx="5043326" cy="430991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C4BC65-D49B-754C-8C84-505781F0405F}"/>
                </a:ext>
              </a:extLst>
            </p:cNvPr>
            <p:cNvSpPr txBox="1"/>
            <p:nvPr/>
          </p:nvSpPr>
          <p:spPr>
            <a:xfrm>
              <a:off x="417739" y="11982658"/>
              <a:ext cx="503664" cy="584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6" dirty="0">
                  <a:latin typeface="Avenir Book" panose="02000503020000020003" pitchFamily="2" charset="0"/>
                </a:rPr>
                <a:t>a)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867A4BE-95A5-5847-AB2A-1BDAF599FEE8}"/>
                </a:ext>
              </a:extLst>
            </p:cNvPr>
            <p:cNvSpPr txBox="1"/>
            <p:nvPr/>
          </p:nvSpPr>
          <p:spPr>
            <a:xfrm>
              <a:off x="6212721" y="10853134"/>
              <a:ext cx="540533" cy="584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6" dirty="0">
                  <a:latin typeface="Avenir Book" panose="02000503020000020003" pitchFamily="2" charset="0"/>
                </a:rPr>
                <a:t>b)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5A2B483-0BB8-5944-8705-2B9B8B240BEB}"/>
                </a:ext>
              </a:extLst>
            </p:cNvPr>
            <p:cNvSpPr txBox="1"/>
            <p:nvPr/>
          </p:nvSpPr>
          <p:spPr>
            <a:xfrm>
              <a:off x="6227959" y="15506826"/>
              <a:ext cx="487634" cy="584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6" dirty="0">
                  <a:latin typeface="Avenir Book" panose="02000503020000020003" pitchFamily="2" charset="0"/>
                </a:rPr>
                <a:t>c)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E232320-1F0E-3546-B1E9-B9CDA434E8BE}"/>
              </a:ext>
            </a:extLst>
          </p:cNvPr>
          <p:cNvSpPr txBox="1"/>
          <p:nvPr/>
        </p:nvSpPr>
        <p:spPr>
          <a:xfrm>
            <a:off x="307290" y="27555742"/>
            <a:ext cx="503664" cy="584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96" dirty="0">
                <a:latin typeface="Avenir Book" panose="02000503020000020003" pitchFamily="2" charset="0"/>
              </a:rPr>
              <a:t>a)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4E60F4-E760-A446-8C48-A4681DC171DF}"/>
              </a:ext>
            </a:extLst>
          </p:cNvPr>
          <p:cNvSpPr txBox="1"/>
          <p:nvPr/>
        </p:nvSpPr>
        <p:spPr>
          <a:xfrm>
            <a:off x="6019974" y="27450036"/>
            <a:ext cx="540533" cy="584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96" dirty="0">
                <a:latin typeface="Avenir Book" panose="02000503020000020003" pitchFamily="2" charset="0"/>
              </a:rPr>
              <a:t>b)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B5ABCC-26D4-9B44-BD24-81DEE7ACD5FE}"/>
              </a:ext>
            </a:extLst>
          </p:cNvPr>
          <p:cNvSpPr txBox="1"/>
          <p:nvPr/>
        </p:nvSpPr>
        <p:spPr>
          <a:xfrm>
            <a:off x="307290" y="25981541"/>
            <a:ext cx="12034815" cy="1197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2644"/>
              </a:spcAft>
            </a:pPr>
            <a:r>
              <a:rPr lang="en-GB" sz="3515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venir Book" panose="02000503020000020003" pitchFamily="2" charset="0"/>
                <a:ea typeface="Helvetica" charset="0"/>
                <a:cs typeface="Helvetica" charset="0"/>
              </a:rPr>
              <a:t>III. One-step experiments fail to recover the population’s latent period mean</a:t>
            </a:r>
            <a:endParaRPr lang="en-US" sz="4745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2D5E35-D50A-E055-E31A-5751AB409B66}"/>
              </a:ext>
            </a:extLst>
          </p:cNvPr>
          <p:cNvSpPr txBox="1"/>
          <p:nvPr/>
        </p:nvSpPr>
        <p:spPr>
          <a:xfrm>
            <a:off x="307290" y="24517596"/>
            <a:ext cx="120348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1" dirty="0">
                <a:latin typeface="Avenir Book" panose="02000503020000020003" pitchFamily="2" charset="0"/>
              </a:rPr>
              <a:t>Figure 2. </a:t>
            </a:r>
            <a:r>
              <a:rPr lang="en-US" sz="2400" dirty="0">
                <a:latin typeface="Avenir Book" panose="02000503020000020003" pitchFamily="2" charset="0"/>
              </a:rPr>
              <a:t> The model incorporates latent period variance through intermediate (E) compartments. Increasing n, decreases the variance and the coefficient of variation, creating a narrower distribution with peak centered around the mean. </a:t>
            </a:r>
            <a:endParaRPr lang="en-US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34D315-A60E-2002-C00A-26EA13A1C6E7}"/>
              </a:ext>
            </a:extLst>
          </p:cNvPr>
          <p:cNvSpPr txBox="1"/>
          <p:nvPr/>
        </p:nvSpPr>
        <p:spPr>
          <a:xfrm>
            <a:off x="12839228" y="20539164"/>
            <a:ext cx="503664" cy="584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96" dirty="0">
                <a:latin typeface="Avenir Book" panose="02000503020000020003" pitchFamily="2" charset="0"/>
              </a:rPr>
              <a:t>a)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93F715-233F-AE5C-2E22-5B41560C53FB}"/>
              </a:ext>
            </a:extLst>
          </p:cNvPr>
          <p:cNvSpPr txBox="1"/>
          <p:nvPr/>
        </p:nvSpPr>
        <p:spPr>
          <a:xfrm>
            <a:off x="19283321" y="20488964"/>
            <a:ext cx="540533" cy="584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96" dirty="0">
                <a:latin typeface="Avenir Book" panose="02000503020000020003" pitchFamily="2" charset="0"/>
              </a:rPr>
              <a:t>b)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580574C-9268-CD41-A840-20138014A9E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740" b="7112"/>
          <a:stretch/>
        </p:blipFill>
        <p:spPr>
          <a:xfrm>
            <a:off x="3353433" y="21127049"/>
            <a:ext cx="8576387" cy="2538032"/>
          </a:xfrm>
          <a:prstGeom prst="rect">
            <a:avLst/>
          </a:prstGeom>
        </p:spPr>
      </p:pic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6438F532-6EA2-32B4-F40D-C0869E3C3E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101" y="22904143"/>
            <a:ext cx="5630199" cy="1407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E21881-C827-90E2-447A-BD7021282B1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715" t="25248" r="52313" b="22514"/>
          <a:stretch/>
        </p:blipFill>
        <p:spPr>
          <a:xfrm>
            <a:off x="6710406" y="15206855"/>
            <a:ext cx="5045393" cy="46647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0C2EB1-0B0B-8486-C50F-8CA1B97D9D2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9409" t="45860" r="6385"/>
          <a:stretch/>
        </p:blipFill>
        <p:spPr>
          <a:xfrm>
            <a:off x="6753254" y="10495782"/>
            <a:ext cx="5133610" cy="467061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8A5F6D3-703F-AF78-6796-7BE059FD6ED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51193"/>
          <a:stretch/>
        </p:blipFill>
        <p:spPr>
          <a:xfrm>
            <a:off x="12885754" y="6960470"/>
            <a:ext cx="11983166" cy="584873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4363142-0C33-3103-F859-299A2524B8F0}"/>
              </a:ext>
            </a:extLst>
          </p:cNvPr>
          <p:cNvSpPr txBox="1"/>
          <p:nvPr/>
        </p:nvSpPr>
        <p:spPr>
          <a:xfrm>
            <a:off x="13264412" y="6584505"/>
            <a:ext cx="503664" cy="584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96" dirty="0">
                <a:latin typeface="Avenir Book" panose="02000503020000020003" pitchFamily="2" charset="0"/>
              </a:rPr>
              <a:t>a)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A7E535-4AAB-AE24-D899-10FC1B1054FB}"/>
              </a:ext>
            </a:extLst>
          </p:cNvPr>
          <p:cNvSpPr txBox="1"/>
          <p:nvPr/>
        </p:nvSpPr>
        <p:spPr>
          <a:xfrm>
            <a:off x="13223623" y="12898091"/>
            <a:ext cx="540533" cy="584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96" dirty="0">
                <a:latin typeface="Avenir Book" panose="02000503020000020003" pitchFamily="2" charset="0"/>
              </a:rPr>
              <a:t>b)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6D92D2-B2C5-98D7-CA5A-98578E18A68E}"/>
              </a:ext>
            </a:extLst>
          </p:cNvPr>
          <p:cNvSpPr txBox="1"/>
          <p:nvPr/>
        </p:nvSpPr>
        <p:spPr>
          <a:xfrm>
            <a:off x="19141491" y="12842673"/>
            <a:ext cx="487634" cy="584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96" dirty="0">
                <a:latin typeface="Avenir Book" panose="02000503020000020003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3923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2498</TotalTime>
  <Words>790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Dominguez Mirazo, Marian</dc:creator>
  <cp:lastModifiedBy>Microsoft Office User</cp:lastModifiedBy>
  <cp:revision>73</cp:revision>
  <dcterms:created xsi:type="dcterms:W3CDTF">2022-03-07T21:59:17Z</dcterms:created>
  <dcterms:modified xsi:type="dcterms:W3CDTF">2023-02-15T04:29:42Z</dcterms:modified>
</cp:coreProperties>
</file>