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6" r:id="rId2"/>
  </p:sldIdLst>
  <p:sldSz cx="31089600" cy="34747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8BC5"/>
    <a:srgbClr val="D2D2D2"/>
    <a:srgbClr val="71B687"/>
    <a:srgbClr val="D0C1A7"/>
    <a:srgbClr val="BCA36C"/>
    <a:srgbClr val="D7F9F0"/>
    <a:srgbClr val="73FDD6"/>
    <a:srgbClr val="FFCF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28"/>
    <p:restoredTop sz="96327"/>
  </p:normalViewPr>
  <p:slideViewPr>
    <p:cSldViewPr snapToGrid="0" snapToObjects="1">
      <p:cViewPr>
        <p:scale>
          <a:sx n="35" d="100"/>
          <a:sy n="35" d="100"/>
        </p:scale>
        <p:origin x="4440"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5686639"/>
            <a:ext cx="26426160" cy="12097173"/>
          </a:xfrm>
        </p:spPr>
        <p:txBody>
          <a:bodyPr anchor="b"/>
          <a:lstStyle>
            <a:lvl1pPr algn="ctr">
              <a:defRPr sz="20400"/>
            </a:lvl1pPr>
          </a:lstStyle>
          <a:p>
            <a:r>
              <a:rPr lang="en-US"/>
              <a:t>Click to edit Master title style</a:t>
            </a:r>
            <a:endParaRPr lang="en-US" dirty="0"/>
          </a:p>
        </p:txBody>
      </p:sp>
      <p:sp>
        <p:nvSpPr>
          <p:cNvPr id="3" name="Subtitle 2"/>
          <p:cNvSpPr>
            <a:spLocks noGrp="1"/>
          </p:cNvSpPr>
          <p:nvPr>
            <p:ph type="subTitle" idx="1"/>
          </p:nvPr>
        </p:nvSpPr>
        <p:spPr>
          <a:xfrm>
            <a:off x="3886200" y="18250326"/>
            <a:ext cx="23317200" cy="8389194"/>
          </a:xfrm>
        </p:spPr>
        <p:txBody>
          <a:bodyPr/>
          <a:lstStyle>
            <a:lvl1pPr marL="0" indent="0" algn="ctr">
              <a:buNone/>
              <a:defRPr sz="8160"/>
            </a:lvl1pPr>
            <a:lvl2pPr marL="1554480" indent="0" algn="ctr">
              <a:buNone/>
              <a:defRPr sz="6800"/>
            </a:lvl2pPr>
            <a:lvl3pPr marL="3108960" indent="0" algn="ctr">
              <a:buNone/>
              <a:defRPr sz="6120"/>
            </a:lvl3pPr>
            <a:lvl4pPr marL="4663440" indent="0" algn="ctr">
              <a:buNone/>
              <a:defRPr sz="5440"/>
            </a:lvl4pPr>
            <a:lvl5pPr marL="6217920" indent="0" algn="ctr">
              <a:buNone/>
              <a:defRPr sz="5440"/>
            </a:lvl5pPr>
            <a:lvl6pPr marL="7772400" indent="0" algn="ctr">
              <a:buNone/>
              <a:defRPr sz="5440"/>
            </a:lvl6pPr>
            <a:lvl7pPr marL="9326880" indent="0" algn="ctr">
              <a:buNone/>
              <a:defRPr sz="5440"/>
            </a:lvl7pPr>
            <a:lvl8pPr marL="10881360" indent="0" algn="ctr">
              <a:buNone/>
              <a:defRPr sz="5440"/>
            </a:lvl8pPr>
            <a:lvl9pPr marL="12435840" indent="0" algn="ctr">
              <a:buNone/>
              <a:defRPr sz="54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757263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414723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48497" y="1849967"/>
            <a:ext cx="6703695" cy="294466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137412" y="1849967"/>
            <a:ext cx="19722465" cy="294466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719646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911756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21219" y="8662680"/>
            <a:ext cx="26814780" cy="14453867"/>
          </a:xfrm>
        </p:spPr>
        <p:txBody>
          <a:bodyPr anchor="b"/>
          <a:lstStyle>
            <a:lvl1pPr>
              <a:defRPr sz="20400"/>
            </a:lvl1pPr>
          </a:lstStyle>
          <a:p>
            <a:r>
              <a:rPr lang="en-US"/>
              <a:t>Click to edit Master title style</a:t>
            </a:r>
            <a:endParaRPr lang="en-US" dirty="0"/>
          </a:p>
        </p:txBody>
      </p:sp>
      <p:sp>
        <p:nvSpPr>
          <p:cNvPr id="3" name="Text Placeholder 2"/>
          <p:cNvSpPr>
            <a:spLocks noGrp="1"/>
          </p:cNvSpPr>
          <p:nvPr>
            <p:ph type="body" idx="1"/>
          </p:nvPr>
        </p:nvSpPr>
        <p:spPr>
          <a:xfrm>
            <a:off x="2121219" y="23253287"/>
            <a:ext cx="26814780" cy="7600947"/>
          </a:xfrm>
        </p:spPr>
        <p:txBody>
          <a:bodyPr/>
          <a:lstStyle>
            <a:lvl1pPr marL="0" indent="0">
              <a:buNone/>
              <a:defRPr sz="8160">
                <a:solidFill>
                  <a:schemeClr val="tx1"/>
                </a:solidFill>
              </a:defRPr>
            </a:lvl1pPr>
            <a:lvl2pPr marL="1554480" indent="0">
              <a:buNone/>
              <a:defRPr sz="6800">
                <a:solidFill>
                  <a:schemeClr val="tx1">
                    <a:tint val="75000"/>
                  </a:schemeClr>
                </a:solidFill>
              </a:defRPr>
            </a:lvl2pPr>
            <a:lvl3pPr marL="3108960" indent="0">
              <a:buNone/>
              <a:defRPr sz="6120">
                <a:solidFill>
                  <a:schemeClr val="tx1">
                    <a:tint val="75000"/>
                  </a:schemeClr>
                </a:solidFill>
              </a:defRPr>
            </a:lvl3pPr>
            <a:lvl4pPr marL="4663440" indent="0">
              <a:buNone/>
              <a:defRPr sz="5440">
                <a:solidFill>
                  <a:schemeClr val="tx1">
                    <a:tint val="75000"/>
                  </a:schemeClr>
                </a:solidFill>
              </a:defRPr>
            </a:lvl4pPr>
            <a:lvl5pPr marL="6217920" indent="0">
              <a:buNone/>
              <a:defRPr sz="5440">
                <a:solidFill>
                  <a:schemeClr val="tx1">
                    <a:tint val="75000"/>
                  </a:schemeClr>
                </a:solidFill>
              </a:defRPr>
            </a:lvl5pPr>
            <a:lvl6pPr marL="7772400" indent="0">
              <a:buNone/>
              <a:defRPr sz="5440">
                <a:solidFill>
                  <a:schemeClr val="tx1">
                    <a:tint val="75000"/>
                  </a:schemeClr>
                </a:solidFill>
              </a:defRPr>
            </a:lvl6pPr>
            <a:lvl7pPr marL="9326880" indent="0">
              <a:buNone/>
              <a:defRPr sz="5440">
                <a:solidFill>
                  <a:schemeClr val="tx1">
                    <a:tint val="75000"/>
                  </a:schemeClr>
                </a:solidFill>
              </a:defRPr>
            </a:lvl7pPr>
            <a:lvl8pPr marL="10881360" indent="0">
              <a:buNone/>
              <a:defRPr sz="5440">
                <a:solidFill>
                  <a:schemeClr val="tx1">
                    <a:tint val="75000"/>
                  </a:schemeClr>
                </a:solidFill>
              </a:defRPr>
            </a:lvl8pPr>
            <a:lvl9pPr marL="12435840" indent="0">
              <a:buNone/>
              <a:defRPr sz="54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65982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137410" y="9249833"/>
            <a:ext cx="13213080" cy="22046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739110" y="9249833"/>
            <a:ext cx="13213080" cy="22046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F4F873-041A-7640-9761-3F4ACA681CE3}" type="datetimeFigureOut">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928104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41459" y="1849974"/>
            <a:ext cx="26814780" cy="671618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141463" y="8517893"/>
            <a:ext cx="13152356" cy="4174487"/>
          </a:xfrm>
        </p:spPr>
        <p:txBody>
          <a:bodyPr anchor="b"/>
          <a:lstStyle>
            <a:lvl1pPr marL="0" indent="0">
              <a:buNone/>
              <a:defRPr sz="8160" b="1"/>
            </a:lvl1pPr>
            <a:lvl2pPr marL="1554480" indent="0">
              <a:buNone/>
              <a:defRPr sz="6800" b="1"/>
            </a:lvl2pPr>
            <a:lvl3pPr marL="3108960" indent="0">
              <a:buNone/>
              <a:defRPr sz="6120" b="1"/>
            </a:lvl3pPr>
            <a:lvl4pPr marL="4663440" indent="0">
              <a:buNone/>
              <a:defRPr sz="5440" b="1"/>
            </a:lvl4pPr>
            <a:lvl5pPr marL="6217920" indent="0">
              <a:buNone/>
              <a:defRPr sz="5440" b="1"/>
            </a:lvl5pPr>
            <a:lvl6pPr marL="7772400" indent="0">
              <a:buNone/>
              <a:defRPr sz="5440" b="1"/>
            </a:lvl6pPr>
            <a:lvl7pPr marL="9326880" indent="0">
              <a:buNone/>
              <a:defRPr sz="5440" b="1"/>
            </a:lvl7pPr>
            <a:lvl8pPr marL="10881360" indent="0">
              <a:buNone/>
              <a:defRPr sz="5440" b="1"/>
            </a:lvl8pPr>
            <a:lvl9pPr marL="12435840" indent="0">
              <a:buNone/>
              <a:defRPr sz="5440" b="1"/>
            </a:lvl9pPr>
          </a:lstStyle>
          <a:p>
            <a:pPr lvl="0"/>
            <a:r>
              <a:rPr lang="en-US"/>
              <a:t>Click to edit Master text styles</a:t>
            </a:r>
          </a:p>
        </p:txBody>
      </p:sp>
      <p:sp>
        <p:nvSpPr>
          <p:cNvPr id="4" name="Content Placeholder 3"/>
          <p:cNvSpPr>
            <a:spLocks noGrp="1"/>
          </p:cNvSpPr>
          <p:nvPr>
            <p:ph sz="half" idx="2"/>
          </p:nvPr>
        </p:nvSpPr>
        <p:spPr>
          <a:xfrm>
            <a:off x="2141463" y="12692380"/>
            <a:ext cx="13152356" cy="18668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739112" y="8517893"/>
            <a:ext cx="13217129" cy="4174487"/>
          </a:xfrm>
        </p:spPr>
        <p:txBody>
          <a:bodyPr anchor="b"/>
          <a:lstStyle>
            <a:lvl1pPr marL="0" indent="0">
              <a:buNone/>
              <a:defRPr sz="8160" b="1"/>
            </a:lvl1pPr>
            <a:lvl2pPr marL="1554480" indent="0">
              <a:buNone/>
              <a:defRPr sz="6800" b="1"/>
            </a:lvl2pPr>
            <a:lvl3pPr marL="3108960" indent="0">
              <a:buNone/>
              <a:defRPr sz="6120" b="1"/>
            </a:lvl3pPr>
            <a:lvl4pPr marL="4663440" indent="0">
              <a:buNone/>
              <a:defRPr sz="5440" b="1"/>
            </a:lvl4pPr>
            <a:lvl5pPr marL="6217920" indent="0">
              <a:buNone/>
              <a:defRPr sz="5440" b="1"/>
            </a:lvl5pPr>
            <a:lvl6pPr marL="7772400" indent="0">
              <a:buNone/>
              <a:defRPr sz="5440" b="1"/>
            </a:lvl6pPr>
            <a:lvl7pPr marL="9326880" indent="0">
              <a:buNone/>
              <a:defRPr sz="5440" b="1"/>
            </a:lvl7pPr>
            <a:lvl8pPr marL="10881360" indent="0">
              <a:buNone/>
              <a:defRPr sz="5440" b="1"/>
            </a:lvl8pPr>
            <a:lvl9pPr marL="12435840" indent="0">
              <a:buNone/>
              <a:defRPr sz="5440" b="1"/>
            </a:lvl9pPr>
          </a:lstStyle>
          <a:p>
            <a:pPr lvl="0"/>
            <a:r>
              <a:rPr lang="en-US"/>
              <a:t>Click to edit Master text styles</a:t>
            </a:r>
          </a:p>
        </p:txBody>
      </p:sp>
      <p:sp>
        <p:nvSpPr>
          <p:cNvPr id="6" name="Content Placeholder 5"/>
          <p:cNvSpPr>
            <a:spLocks noGrp="1"/>
          </p:cNvSpPr>
          <p:nvPr>
            <p:ph sz="quarter" idx="4"/>
          </p:nvPr>
        </p:nvSpPr>
        <p:spPr>
          <a:xfrm>
            <a:off x="15739112" y="12692380"/>
            <a:ext cx="13217129" cy="18668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F4F873-041A-7640-9761-3F4ACA681CE3}" type="datetimeFigureOut">
              <a:rPr lang="en-US" smtClean="0"/>
              <a:t>5/14/23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22735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F4F873-041A-7640-9761-3F4ACA681CE3}" type="datetimeFigureOut">
              <a:rPr lang="en-US" smtClean="0"/>
              <a:t>5/14/23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906983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4F873-041A-7640-9761-3F4ACA681CE3}" type="datetimeFigureOut">
              <a:rPr lang="en-US" smtClean="0"/>
              <a:t>5/14/23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043507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1460" y="2316480"/>
            <a:ext cx="10027205" cy="8107680"/>
          </a:xfrm>
        </p:spPr>
        <p:txBody>
          <a:bodyPr anchor="b"/>
          <a:lstStyle>
            <a:lvl1pPr>
              <a:defRPr sz="10880"/>
            </a:lvl1pPr>
          </a:lstStyle>
          <a:p>
            <a:r>
              <a:rPr lang="en-US"/>
              <a:t>Click to edit Master title style</a:t>
            </a:r>
            <a:endParaRPr lang="en-US" dirty="0"/>
          </a:p>
        </p:txBody>
      </p:sp>
      <p:sp>
        <p:nvSpPr>
          <p:cNvPr id="3" name="Content Placeholder 2"/>
          <p:cNvSpPr>
            <a:spLocks noGrp="1"/>
          </p:cNvSpPr>
          <p:nvPr>
            <p:ph idx="1"/>
          </p:nvPr>
        </p:nvSpPr>
        <p:spPr>
          <a:xfrm>
            <a:off x="13217129" y="5002961"/>
            <a:ext cx="15739110" cy="24693033"/>
          </a:xfrm>
        </p:spPr>
        <p:txBody>
          <a:bodyPr/>
          <a:lstStyle>
            <a:lvl1pPr>
              <a:defRPr sz="10880"/>
            </a:lvl1pPr>
            <a:lvl2pPr>
              <a:defRPr sz="9520"/>
            </a:lvl2pPr>
            <a:lvl3pPr>
              <a:defRPr sz="8160"/>
            </a:lvl3pPr>
            <a:lvl4pPr>
              <a:defRPr sz="6800"/>
            </a:lvl4pPr>
            <a:lvl5pPr>
              <a:defRPr sz="6800"/>
            </a:lvl5pPr>
            <a:lvl6pPr>
              <a:defRPr sz="6800"/>
            </a:lvl6pPr>
            <a:lvl7pPr>
              <a:defRPr sz="6800"/>
            </a:lvl7pPr>
            <a:lvl8pPr>
              <a:defRPr sz="6800"/>
            </a:lvl8pPr>
            <a:lvl9pPr>
              <a:defRPr sz="6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41460" y="10424160"/>
            <a:ext cx="10027205" cy="19312046"/>
          </a:xfrm>
        </p:spPr>
        <p:txBody>
          <a:bodyPr/>
          <a:lstStyle>
            <a:lvl1pPr marL="0" indent="0">
              <a:buNone/>
              <a:defRPr sz="5440"/>
            </a:lvl1pPr>
            <a:lvl2pPr marL="1554480" indent="0">
              <a:buNone/>
              <a:defRPr sz="4760"/>
            </a:lvl2pPr>
            <a:lvl3pPr marL="3108960" indent="0">
              <a:buNone/>
              <a:defRPr sz="4080"/>
            </a:lvl3pPr>
            <a:lvl4pPr marL="4663440" indent="0">
              <a:buNone/>
              <a:defRPr sz="3400"/>
            </a:lvl4pPr>
            <a:lvl5pPr marL="6217920" indent="0">
              <a:buNone/>
              <a:defRPr sz="3400"/>
            </a:lvl5pPr>
            <a:lvl6pPr marL="7772400" indent="0">
              <a:buNone/>
              <a:defRPr sz="3400"/>
            </a:lvl6pPr>
            <a:lvl7pPr marL="9326880" indent="0">
              <a:buNone/>
              <a:defRPr sz="3400"/>
            </a:lvl7pPr>
            <a:lvl8pPr marL="10881360" indent="0">
              <a:buNone/>
              <a:defRPr sz="3400"/>
            </a:lvl8pPr>
            <a:lvl9pPr marL="12435840" indent="0">
              <a:buNone/>
              <a:defRPr sz="3400"/>
            </a:lvl9pPr>
          </a:lstStyle>
          <a:p>
            <a:pPr lvl="0"/>
            <a:r>
              <a:rPr lang="en-US"/>
              <a:t>Click to edit Master text styles</a:t>
            </a:r>
          </a:p>
        </p:txBody>
      </p:sp>
      <p:sp>
        <p:nvSpPr>
          <p:cNvPr id="5" name="Date Placeholder 4"/>
          <p:cNvSpPr>
            <a:spLocks noGrp="1"/>
          </p:cNvSpPr>
          <p:nvPr>
            <p:ph type="dt" sz="half" idx="10"/>
          </p:nvPr>
        </p:nvSpPr>
        <p:spPr/>
        <p:txBody>
          <a:bodyPr/>
          <a:lstStyle/>
          <a:p>
            <a:fld id="{CDF4F873-041A-7640-9761-3F4ACA681CE3}" type="datetimeFigureOut">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2053951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1460" y="2316480"/>
            <a:ext cx="10027205" cy="8107680"/>
          </a:xfrm>
        </p:spPr>
        <p:txBody>
          <a:bodyPr anchor="b"/>
          <a:lstStyle>
            <a:lvl1pPr>
              <a:defRPr sz="10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217129" y="5002961"/>
            <a:ext cx="15739110" cy="24693033"/>
          </a:xfrm>
        </p:spPr>
        <p:txBody>
          <a:bodyPr anchor="t"/>
          <a:lstStyle>
            <a:lvl1pPr marL="0" indent="0">
              <a:buNone/>
              <a:defRPr sz="10880"/>
            </a:lvl1pPr>
            <a:lvl2pPr marL="1554480" indent="0">
              <a:buNone/>
              <a:defRPr sz="9520"/>
            </a:lvl2pPr>
            <a:lvl3pPr marL="3108960" indent="0">
              <a:buNone/>
              <a:defRPr sz="8160"/>
            </a:lvl3pPr>
            <a:lvl4pPr marL="4663440" indent="0">
              <a:buNone/>
              <a:defRPr sz="6800"/>
            </a:lvl4pPr>
            <a:lvl5pPr marL="6217920" indent="0">
              <a:buNone/>
              <a:defRPr sz="6800"/>
            </a:lvl5pPr>
            <a:lvl6pPr marL="7772400" indent="0">
              <a:buNone/>
              <a:defRPr sz="6800"/>
            </a:lvl6pPr>
            <a:lvl7pPr marL="9326880" indent="0">
              <a:buNone/>
              <a:defRPr sz="6800"/>
            </a:lvl7pPr>
            <a:lvl8pPr marL="10881360" indent="0">
              <a:buNone/>
              <a:defRPr sz="6800"/>
            </a:lvl8pPr>
            <a:lvl9pPr marL="12435840" indent="0">
              <a:buNone/>
              <a:defRPr sz="6800"/>
            </a:lvl9pPr>
          </a:lstStyle>
          <a:p>
            <a:r>
              <a:rPr lang="en-US"/>
              <a:t>Click icon to add picture</a:t>
            </a:r>
            <a:endParaRPr lang="en-US" dirty="0"/>
          </a:p>
        </p:txBody>
      </p:sp>
      <p:sp>
        <p:nvSpPr>
          <p:cNvPr id="4" name="Text Placeholder 3"/>
          <p:cNvSpPr>
            <a:spLocks noGrp="1"/>
          </p:cNvSpPr>
          <p:nvPr>
            <p:ph type="body" sz="half" idx="2"/>
          </p:nvPr>
        </p:nvSpPr>
        <p:spPr>
          <a:xfrm>
            <a:off x="2141460" y="10424160"/>
            <a:ext cx="10027205" cy="19312046"/>
          </a:xfrm>
        </p:spPr>
        <p:txBody>
          <a:bodyPr/>
          <a:lstStyle>
            <a:lvl1pPr marL="0" indent="0">
              <a:buNone/>
              <a:defRPr sz="5440"/>
            </a:lvl1pPr>
            <a:lvl2pPr marL="1554480" indent="0">
              <a:buNone/>
              <a:defRPr sz="4760"/>
            </a:lvl2pPr>
            <a:lvl3pPr marL="3108960" indent="0">
              <a:buNone/>
              <a:defRPr sz="4080"/>
            </a:lvl3pPr>
            <a:lvl4pPr marL="4663440" indent="0">
              <a:buNone/>
              <a:defRPr sz="3400"/>
            </a:lvl4pPr>
            <a:lvl5pPr marL="6217920" indent="0">
              <a:buNone/>
              <a:defRPr sz="3400"/>
            </a:lvl5pPr>
            <a:lvl6pPr marL="7772400" indent="0">
              <a:buNone/>
              <a:defRPr sz="3400"/>
            </a:lvl6pPr>
            <a:lvl7pPr marL="9326880" indent="0">
              <a:buNone/>
              <a:defRPr sz="3400"/>
            </a:lvl7pPr>
            <a:lvl8pPr marL="10881360" indent="0">
              <a:buNone/>
              <a:defRPr sz="3400"/>
            </a:lvl8pPr>
            <a:lvl9pPr marL="12435840" indent="0">
              <a:buNone/>
              <a:defRPr sz="3400"/>
            </a:lvl9pPr>
          </a:lstStyle>
          <a:p>
            <a:pPr lvl="0"/>
            <a:r>
              <a:rPr lang="en-US"/>
              <a:t>Click to edit Master text styles</a:t>
            </a:r>
          </a:p>
        </p:txBody>
      </p:sp>
      <p:sp>
        <p:nvSpPr>
          <p:cNvPr id="5" name="Date Placeholder 4"/>
          <p:cNvSpPr>
            <a:spLocks noGrp="1"/>
          </p:cNvSpPr>
          <p:nvPr>
            <p:ph type="dt" sz="half" idx="10"/>
          </p:nvPr>
        </p:nvSpPr>
        <p:spPr/>
        <p:txBody>
          <a:bodyPr/>
          <a:lstStyle/>
          <a:p>
            <a:fld id="{CDF4F873-041A-7640-9761-3F4ACA681CE3}" type="datetimeFigureOut">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818611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7410" y="1849974"/>
            <a:ext cx="26814780" cy="671618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37410" y="9249833"/>
            <a:ext cx="26814780" cy="220467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37410" y="32205514"/>
            <a:ext cx="6995160" cy="1849967"/>
          </a:xfrm>
          <a:prstGeom prst="rect">
            <a:avLst/>
          </a:prstGeom>
        </p:spPr>
        <p:txBody>
          <a:bodyPr vert="horz" lIns="91440" tIns="45720" rIns="91440" bIns="45720" rtlCol="0" anchor="ctr"/>
          <a:lstStyle>
            <a:lvl1pPr algn="l">
              <a:defRPr sz="4080">
                <a:solidFill>
                  <a:schemeClr val="tx1">
                    <a:tint val="75000"/>
                  </a:schemeClr>
                </a:solidFill>
              </a:defRPr>
            </a:lvl1pPr>
          </a:lstStyle>
          <a:p>
            <a:fld id="{CDF4F873-041A-7640-9761-3F4ACA681CE3}" type="datetimeFigureOut">
              <a:rPr lang="en-US" smtClean="0"/>
              <a:t>5/14/23</a:t>
            </a:fld>
            <a:endParaRPr lang="en-US"/>
          </a:p>
        </p:txBody>
      </p:sp>
      <p:sp>
        <p:nvSpPr>
          <p:cNvPr id="5" name="Footer Placeholder 4"/>
          <p:cNvSpPr>
            <a:spLocks noGrp="1"/>
          </p:cNvSpPr>
          <p:nvPr>
            <p:ph type="ftr" sz="quarter" idx="3"/>
          </p:nvPr>
        </p:nvSpPr>
        <p:spPr>
          <a:xfrm>
            <a:off x="10298430" y="32205514"/>
            <a:ext cx="10492740" cy="1849967"/>
          </a:xfrm>
          <a:prstGeom prst="rect">
            <a:avLst/>
          </a:prstGeom>
        </p:spPr>
        <p:txBody>
          <a:bodyPr vert="horz" lIns="91440" tIns="45720" rIns="91440" bIns="45720" rtlCol="0" anchor="ctr"/>
          <a:lstStyle>
            <a:lvl1pPr algn="ctr">
              <a:defRPr sz="40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957030" y="32205514"/>
            <a:ext cx="6995160" cy="1849967"/>
          </a:xfrm>
          <a:prstGeom prst="rect">
            <a:avLst/>
          </a:prstGeom>
        </p:spPr>
        <p:txBody>
          <a:bodyPr vert="horz" lIns="91440" tIns="45720" rIns="91440" bIns="45720" rtlCol="0" anchor="ctr"/>
          <a:lstStyle>
            <a:lvl1pPr algn="r">
              <a:defRPr sz="4080">
                <a:solidFill>
                  <a:schemeClr val="tx1">
                    <a:tint val="75000"/>
                  </a:schemeClr>
                </a:solidFill>
              </a:defRPr>
            </a:lvl1pPr>
          </a:lstStyle>
          <a:p>
            <a:fld id="{5A118295-5071-A046-BB86-8EC0989D1D36}" type="slidenum">
              <a:rPr lang="en-US" smtClean="0"/>
              <a:t>‹#›</a:t>
            </a:fld>
            <a:endParaRPr lang="en-US"/>
          </a:p>
        </p:txBody>
      </p:sp>
    </p:spTree>
    <p:extLst>
      <p:ext uri="{BB962C8B-B14F-4D97-AF65-F5344CB8AC3E}">
        <p14:creationId xmlns:p14="http://schemas.microsoft.com/office/powerpoint/2010/main" val="15601053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3108960" rtl="0" eaLnBrk="1" latinLnBrk="0" hangingPunct="1">
        <a:lnSpc>
          <a:spcPct val="90000"/>
        </a:lnSpc>
        <a:spcBef>
          <a:spcPct val="0"/>
        </a:spcBef>
        <a:buNone/>
        <a:defRPr sz="14960" kern="1200">
          <a:solidFill>
            <a:schemeClr val="tx1"/>
          </a:solidFill>
          <a:latin typeface="+mj-lt"/>
          <a:ea typeface="+mj-ea"/>
          <a:cs typeface="+mj-cs"/>
        </a:defRPr>
      </a:lvl1pPr>
    </p:titleStyle>
    <p:bodyStyle>
      <a:lvl1pPr marL="777240" indent="-777240" algn="l" defTabSz="3108960" rtl="0" eaLnBrk="1" latinLnBrk="0" hangingPunct="1">
        <a:lnSpc>
          <a:spcPct val="90000"/>
        </a:lnSpc>
        <a:spcBef>
          <a:spcPts val="3400"/>
        </a:spcBef>
        <a:buFont typeface="Arial" panose="020B0604020202020204" pitchFamily="34" charset="0"/>
        <a:buChar char="•"/>
        <a:defRPr sz="9520" kern="1200">
          <a:solidFill>
            <a:schemeClr val="tx1"/>
          </a:solidFill>
          <a:latin typeface="+mn-lt"/>
          <a:ea typeface="+mn-ea"/>
          <a:cs typeface="+mn-cs"/>
        </a:defRPr>
      </a:lvl1pPr>
      <a:lvl2pPr marL="2331720" indent="-777240" algn="l" defTabSz="3108960" rtl="0" eaLnBrk="1" latinLnBrk="0" hangingPunct="1">
        <a:lnSpc>
          <a:spcPct val="90000"/>
        </a:lnSpc>
        <a:spcBef>
          <a:spcPts val="1700"/>
        </a:spcBef>
        <a:buFont typeface="Arial" panose="020B0604020202020204" pitchFamily="34" charset="0"/>
        <a:buChar char="•"/>
        <a:defRPr sz="8160" kern="1200">
          <a:solidFill>
            <a:schemeClr val="tx1"/>
          </a:solidFill>
          <a:latin typeface="+mn-lt"/>
          <a:ea typeface="+mn-ea"/>
          <a:cs typeface="+mn-cs"/>
        </a:defRPr>
      </a:lvl2pPr>
      <a:lvl3pPr marL="3886200" indent="-777240" algn="l" defTabSz="3108960" rtl="0" eaLnBrk="1" latinLnBrk="0" hangingPunct="1">
        <a:lnSpc>
          <a:spcPct val="90000"/>
        </a:lnSpc>
        <a:spcBef>
          <a:spcPts val="1700"/>
        </a:spcBef>
        <a:buFont typeface="Arial" panose="020B0604020202020204" pitchFamily="34" charset="0"/>
        <a:buChar char="•"/>
        <a:defRPr sz="6800" kern="1200">
          <a:solidFill>
            <a:schemeClr val="tx1"/>
          </a:solidFill>
          <a:latin typeface="+mn-lt"/>
          <a:ea typeface="+mn-ea"/>
          <a:cs typeface="+mn-cs"/>
        </a:defRPr>
      </a:lvl3pPr>
      <a:lvl4pPr marL="544068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4pPr>
      <a:lvl5pPr marL="699516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5pPr>
      <a:lvl6pPr marL="854964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6pPr>
      <a:lvl7pPr marL="1010412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7pPr>
      <a:lvl8pPr marL="1165860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8pPr>
      <a:lvl9pPr marL="1321308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9pPr>
    </p:bodyStyle>
    <p:otherStyle>
      <a:defPPr>
        <a:defRPr lang="en-US"/>
      </a:defPPr>
      <a:lvl1pPr marL="0" algn="l" defTabSz="3108960" rtl="0" eaLnBrk="1" latinLnBrk="0" hangingPunct="1">
        <a:defRPr sz="6120" kern="1200">
          <a:solidFill>
            <a:schemeClr val="tx1"/>
          </a:solidFill>
          <a:latin typeface="+mn-lt"/>
          <a:ea typeface="+mn-ea"/>
          <a:cs typeface="+mn-cs"/>
        </a:defRPr>
      </a:lvl1pPr>
      <a:lvl2pPr marL="1554480" algn="l" defTabSz="3108960" rtl="0" eaLnBrk="1" latinLnBrk="0" hangingPunct="1">
        <a:defRPr sz="6120" kern="1200">
          <a:solidFill>
            <a:schemeClr val="tx1"/>
          </a:solidFill>
          <a:latin typeface="+mn-lt"/>
          <a:ea typeface="+mn-ea"/>
          <a:cs typeface="+mn-cs"/>
        </a:defRPr>
      </a:lvl2pPr>
      <a:lvl3pPr marL="3108960" algn="l" defTabSz="3108960" rtl="0" eaLnBrk="1" latinLnBrk="0" hangingPunct="1">
        <a:defRPr sz="6120" kern="1200">
          <a:solidFill>
            <a:schemeClr val="tx1"/>
          </a:solidFill>
          <a:latin typeface="+mn-lt"/>
          <a:ea typeface="+mn-ea"/>
          <a:cs typeface="+mn-cs"/>
        </a:defRPr>
      </a:lvl3pPr>
      <a:lvl4pPr marL="4663440" algn="l" defTabSz="3108960" rtl="0" eaLnBrk="1" latinLnBrk="0" hangingPunct="1">
        <a:defRPr sz="6120" kern="1200">
          <a:solidFill>
            <a:schemeClr val="tx1"/>
          </a:solidFill>
          <a:latin typeface="+mn-lt"/>
          <a:ea typeface="+mn-ea"/>
          <a:cs typeface="+mn-cs"/>
        </a:defRPr>
      </a:lvl4pPr>
      <a:lvl5pPr marL="6217920" algn="l" defTabSz="3108960" rtl="0" eaLnBrk="1" latinLnBrk="0" hangingPunct="1">
        <a:defRPr sz="6120" kern="1200">
          <a:solidFill>
            <a:schemeClr val="tx1"/>
          </a:solidFill>
          <a:latin typeface="+mn-lt"/>
          <a:ea typeface="+mn-ea"/>
          <a:cs typeface="+mn-cs"/>
        </a:defRPr>
      </a:lvl5pPr>
      <a:lvl6pPr marL="7772400" algn="l" defTabSz="3108960" rtl="0" eaLnBrk="1" latinLnBrk="0" hangingPunct="1">
        <a:defRPr sz="6120" kern="1200">
          <a:solidFill>
            <a:schemeClr val="tx1"/>
          </a:solidFill>
          <a:latin typeface="+mn-lt"/>
          <a:ea typeface="+mn-ea"/>
          <a:cs typeface="+mn-cs"/>
        </a:defRPr>
      </a:lvl6pPr>
      <a:lvl7pPr marL="9326880" algn="l" defTabSz="3108960" rtl="0" eaLnBrk="1" latinLnBrk="0" hangingPunct="1">
        <a:defRPr sz="6120" kern="1200">
          <a:solidFill>
            <a:schemeClr val="tx1"/>
          </a:solidFill>
          <a:latin typeface="+mn-lt"/>
          <a:ea typeface="+mn-ea"/>
          <a:cs typeface="+mn-cs"/>
        </a:defRPr>
      </a:lvl7pPr>
      <a:lvl8pPr marL="10881360" algn="l" defTabSz="3108960" rtl="0" eaLnBrk="1" latinLnBrk="0" hangingPunct="1">
        <a:defRPr sz="6120" kern="1200">
          <a:solidFill>
            <a:schemeClr val="tx1"/>
          </a:solidFill>
          <a:latin typeface="+mn-lt"/>
          <a:ea typeface="+mn-ea"/>
          <a:cs typeface="+mn-cs"/>
        </a:defRPr>
      </a:lvl8pPr>
      <a:lvl9pPr marL="12435840" algn="l" defTabSz="3108960" rtl="0" eaLnBrk="1" latinLnBrk="0" hangingPunct="1">
        <a:defRPr sz="61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jpg"/><Relationship Id="rId39" Type="http://schemas.openxmlformats.org/officeDocument/2006/relationships/image" Target="../media/image38.png"/><Relationship Id="rId21" Type="http://schemas.openxmlformats.org/officeDocument/2006/relationships/image" Target="../media/image20.png"/><Relationship Id="rId34" Type="http://schemas.openxmlformats.org/officeDocument/2006/relationships/image" Target="../media/image33.jp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jpg"/><Relationship Id="rId33" Type="http://schemas.openxmlformats.org/officeDocument/2006/relationships/image" Target="../media/image32.jpg"/><Relationship Id="rId38" Type="http://schemas.openxmlformats.org/officeDocument/2006/relationships/image" Target="../media/image37.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jpg"/><Relationship Id="rId32" Type="http://schemas.openxmlformats.org/officeDocument/2006/relationships/image" Target="../media/image31.jpg"/><Relationship Id="rId37" Type="http://schemas.openxmlformats.org/officeDocument/2006/relationships/image" Target="../media/image36.jp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jpg"/><Relationship Id="rId28" Type="http://schemas.openxmlformats.org/officeDocument/2006/relationships/image" Target="../media/image27.jpg"/><Relationship Id="rId36" Type="http://schemas.openxmlformats.org/officeDocument/2006/relationships/image" Target="../media/image35.jp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jpg"/><Relationship Id="rId30" Type="http://schemas.openxmlformats.org/officeDocument/2006/relationships/image" Target="../media/image29.jpg"/><Relationship Id="rId35" Type="http://schemas.openxmlformats.org/officeDocument/2006/relationships/image" Target="../media/image34.jpg"/><Relationship Id="rId8" Type="http://schemas.openxmlformats.org/officeDocument/2006/relationships/image" Target="../media/image7.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3" name="Group 342">
            <a:extLst>
              <a:ext uri="{FF2B5EF4-FFF2-40B4-BE49-F238E27FC236}">
                <a16:creationId xmlns:a16="http://schemas.microsoft.com/office/drawing/2014/main" id="{1FA74FD3-E9CF-2047-6CEC-E3A96A792BA1}"/>
              </a:ext>
            </a:extLst>
          </p:cNvPr>
          <p:cNvGrpSpPr/>
          <p:nvPr/>
        </p:nvGrpSpPr>
        <p:grpSpPr>
          <a:xfrm>
            <a:off x="540504" y="9104763"/>
            <a:ext cx="15362208" cy="6209202"/>
            <a:chOff x="815941" y="9164051"/>
            <a:chExt cx="15362208" cy="6209202"/>
          </a:xfrm>
        </p:grpSpPr>
        <p:pic>
          <p:nvPicPr>
            <p:cNvPr id="234" name="Picture 233">
              <a:extLst>
                <a:ext uri="{FF2B5EF4-FFF2-40B4-BE49-F238E27FC236}">
                  <a16:creationId xmlns:a16="http://schemas.microsoft.com/office/drawing/2014/main" id="{BF6F3987-559E-D25A-AEF5-6B71B7D189D0}"/>
                </a:ext>
              </a:extLst>
            </p:cNvPr>
            <p:cNvPicPr>
              <a:picLocks noChangeAspect="1"/>
            </p:cNvPicPr>
            <p:nvPr/>
          </p:nvPicPr>
          <p:blipFill>
            <a:blip r:embed="rId2"/>
            <a:stretch>
              <a:fillRect/>
            </a:stretch>
          </p:blipFill>
          <p:spPr>
            <a:xfrm>
              <a:off x="815941" y="9164051"/>
              <a:ext cx="7772400" cy="6192878"/>
            </a:xfrm>
            <a:prstGeom prst="rect">
              <a:avLst/>
            </a:prstGeom>
          </p:spPr>
        </p:pic>
        <p:sp>
          <p:nvSpPr>
            <p:cNvPr id="29" name="TextBox 28">
              <a:extLst>
                <a:ext uri="{FF2B5EF4-FFF2-40B4-BE49-F238E27FC236}">
                  <a16:creationId xmlns:a16="http://schemas.microsoft.com/office/drawing/2014/main" id="{2D8D5392-DC61-6B99-8795-60463B7A232E}"/>
                </a:ext>
              </a:extLst>
            </p:cNvPr>
            <p:cNvSpPr txBox="1"/>
            <p:nvPr/>
          </p:nvSpPr>
          <p:spPr>
            <a:xfrm>
              <a:off x="6567022" y="9923515"/>
              <a:ext cx="676410" cy="523220"/>
            </a:xfrm>
            <a:prstGeom prst="rect">
              <a:avLst/>
            </a:prstGeom>
            <a:noFill/>
          </p:spPr>
          <p:txBody>
            <a:bodyPr wrap="square" rtlCol="0">
              <a:spAutoFit/>
            </a:bodyPr>
            <a:lstStyle/>
            <a:p>
              <a:r>
                <a:rPr lang="en-US" sz="2800" b="1" dirty="0">
                  <a:latin typeface="Avenir Book" panose="02000503020000020003" pitchFamily="2" charset="0"/>
                </a:rPr>
                <a:t>(a)</a:t>
              </a:r>
            </a:p>
          </p:txBody>
        </p:sp>
        <p:pic>
          <p:nvPicPr>
            <p:cNvPr id="80" name="Picture 79">
              <a:extLst>
                <a:ext uri="{FF2B5EF4-FFF2-40B4-BE49-F238E27FC236}">
                  <a16:creationId xmlns:a16="http://schemas.microsoft.com/office/drawing/2014/main" id="{4CCE8DE6-C88E-0057-2CC6-6DA48A77B930}"/>
                </a:ext>
              </a:extLst>
            </p:cNvPr>
            <p:cNvPicPr>
              <a:picLocks noChangeAspect="1"/>
            </p:cNvPicPr>
            <p:nvPr/>
          </p:nvPicPr>
          <p:blipFill>
            <a:blip r:embed="rId3"/>
            <a:stretch>
              <a:fillRect/>
            </a:stretch>
          </p:blipFill>
          <p:spPr>
            <a:xfrm>
              <a:off x="8405749" y="9188039"/>
              <a:ext cx="7772400" cy="6185214"/>
            </a:xfrm>
            <a:prstGeom prst="rect">
              <a:avLst/>
            </a:prstGeom>
          </p:spPr>
        </p:pic>
        <p:sp>
          <p:nvSpPr>
            <p:cNvPr id="235" name="TextBox 234">
              <a:extLst>
                <a:ext uri="{FF2B5EF4-FFF2-40B4-BE49-F238E27FC236}">
                  <a16:creationId xmlns:a16="http://schemas.microsoft.com/office/drawing/2014/main" id="{AB7034F8-A337-E99E-B67F-278EC8C68519}"/>
                </a:ext>
              </a:extLst>
            </p:cNvPr>
            <p:cNvSpPr txBox="1"/>
            <p:nvPr/>
          </p:nvSpPr>
          <p:spPr>
            <a:xfrm>
              <a:off x="14104705" y="9947175"/>
              <a:ext cx="676410" cy="523220"/>
            </a:xfrm>
            <a:prstGeom prst="rect">
              <a:avLst/>
            </a:prstGeom>
            <a:noFill/>
          </p:spPr>
          <p:txBody>
            <a:bodyPr wrap="square" rtlCol="0">
              <a:spAutoFit/>
            </a:bodyPr>
            <a:lstStyle/>
            <a:p>
              <a:r>
                <a:rPr lang="en-US" sz="2800" b="1" dirty="0">
                  <a:latin typeface="Avenir Book" panose="02000503020000020003" pitchFamily="2" charset="0"/>
                </a:rPr>
                <a:t>(b)</a:t>
              </a:r>
            </a:p>
          </p:txBody>
        </p:sp>
      </p:grpSp>
      <p:pic>
        <p:nvPicPr>
          <p:cNvPr id="6" name="Picture 5">
            <a:extLst>
              <a:ext uri="{FF2B5EF4-FFF2-40B4-BE49-F238E27FC236}">
                <a16:creationId xmlns:a16="http://schemas.microsoft.com/office/drawing/2014/main" id="{FD980B61-9654-3045-B783-2BD5EC9294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8324" y="804342"/>
            <a:ext cx="5840749" cy="2640091"/>
          </a:xfrm>
          <a:prstGeom prst="rect">
            <a:avLst/>
          </a:prstGeom>
        </p:spPr>
      </p:pic>
      <p:sp>
        <p:nvSpPr>
          <p:cNvPr id="7" name="CustomShape 10">
            <a:extLst>
              <a:ext uri="{FF2B5EF4-FFF2-40B4-BE49-F238E27FC236}">
                <a16:creationId xmlns:a16="http://schemas.microsoft.com/office/drawing/2014/main" id="{BE6665A4-2B89-3E4F-BF5A-EE6757613287}"/>
              </a:ext>
            </a:extLst>
          </p:cNvPr>
          <p:cNvSpPr/>
          <p:nvPr/>
        </p:nvSpPr>
        <p:spPr>
          <a:xfrm>
            <a:off x="8001000" y="13935"/>
            <a:ext cx="15087601" cy="5512109"/>
          </a:xfrm>
          <a:prstGeom prst="rect">
            <a:avLst/>
          </a:prstGeom>
          <a:noFill/>
          <a:ln>
            <a:noFill/>
          </a:ln>
        </p:spPr>
        <p:style>
          <a:lnRef idx="0">
            <a:scrgbClr r="0" g="0" b="0"/>
          </a:lnRef>
          <a:fillRef idx="0">
            <a:scrgbClr r="0" g="0" b="0"/>
          </a:fillRef>
          <a:effectRef idx="0">
            <a:scrgbClr r="0" g="0" b="0"/>
          </a:effectRef>
          <a:fontRef idx="minor"/>
        </p:style>
        <p:txBody>
          <a:bodyPr lIns="671550" tIns="70327" rIns="671550" bIns="70327" anchor="ctr" anchorCtr="0"/>
          <a:lstStyle/>
          <a:p>
            <a:pPr algn="ctr"/>
            <a:r>
              <a:rPr lang="en-US" sz="6000" dirty="0">
                <a:solidFill>
                  <a:srgbClr val="000000"/>
                </a:solidFill>
                <a:effectLst/>
                <a:latin typeface="Avenir Book" panose="02000503020000020003" pitchFamily="2" charset="0"/>
              </a:rPr>
              <a:t>Population Dynamics of Temperate Phage and the Potential Emergence of Phage-Host Coalitions</a:t>
            </a:r>
          </a:p>
          <a:p>
            <a:pPr algn="ctr"/>
            <a:br>
              <a:rPr lang="en-US" sz="2400" b="1" spc="-1" dirty="0">
                <a:uFill>
                  <a:solidFill>
                    <a:srgbClr val="FFFFFF"/>
                  </a:solidFill>
                </a:uFill>
                <a:latin typeface="Avenir Book" panose="02000503020000020003" pitchFamily="2" charset="0"/>
                <a:ea typeface="Georgia" charset="0"/>
                <a:cs typeface="Georgia" charset="0"/>
              </a:rPr>
            </a:br>
            <a:r>
              <a:rPr lang="en-US" sz="2400" b="1" spc="-1" dirty="0">
                <a:uFill>
                  <a:solidFill>
                    <a:srgbClr val="FFFFFF"/>
                  </a:solidFill>
                </a:uFill>
                <a:latin typeface="Avenir Book" panose="02000503020000020003" pitchFamily="2" charset="0"/>
                <a:ea typeface="Georgia" charset="0"/>
                <a:cs typeface="Georgia" charset="0"/>
              </a:rPr>
              <a:t>Jeremy D. Harris</a:t>
            </a:r>
            <a:r>
              <a:rPr lang="en-US" sz="2400" spc="-1" baseline="30000" dirty="0">
                <a:uFill>
                  <a:solidFill>
                    <a:srgbClr val="FFFFFF"/>
                  </a:solidFill>
                </a:uFill>
                <a:latin typeface="Avenir Book" panose="02000503020000020003" pitchFamily="2" charset="0"/>
                <a:ea typeface="Georgia" charset="0"/>
                <a:cs typeface="Georgia" charset="0"/>
              </a:rPr>
              <a:t>1</a:t>
            </a:r>
            <a:r>
              <a:rPr lang="en-US" sz="2400" spc="-1" dirty="0">
                <a:uFill>
                  <a:solidFill>
                    <a:srgbClr val="FFFFFF"/>
                  </a:solidFill>
                </a:uFill>
                <a:latin typeface="Avenir Book" panose="02000503020000020003" pitchFamily="2" charset="0"/>
                <a:ea typeface="Georgia" charset="0"/>
                <a:cs typeface="Georgia" charset="0"/>
              </a:rPr>
              <a:t>, </a:t>
            </a:r>
            <a:r>
              <a:rPr lang="en-US" sz="2400" spc="-1" dirty="0" err="1">
                <a:uFill>
                  <a:solidFill>
                    <a:srgbClr val="FFFFFF"/>
                  </a:solidFill>
                </a:uFill>
                <a:latin typeface="Avenir Book" panose="02000503020000020003" pitchFamily="2" charset="0"/>
                <a:ea typeface="Georgia" charset="0"/>
                <a:cs typeface="Georgia" charset="0"/>
              </a:rPr>
              <a:t>Tapan</a:t>
            </a:r>
            <a:r>
              <a:rPr lang="en-US" sz="2400" spc="-1" dirty="0">
                <a:uFill>
                  <a:solidFill>
                    <a:srgbClr val="FFFFFF"/>
                  </a:solidFill>
                </a:uFill>
                <a:latin typeface="Avenir Book" panose="02000503020000020003" pitchFamily="2" charset="0"/>
                <a:ea typeface="Georgia" charset="0"/>
                <a:cs typeface="Georgia" charset="0"/>
              </a:rPr>
              <a:t> Goel</a:t>
            </a:r>
            <a:r>
              <a:rPr lang="en-US" sz="2400" spc="-1" baseline="30000" dirty="0">
                <a:uFill>
                  <a:solidFill>
                    <a:srgbClr val="FFFFFF"/>
                  </a:solidFill>
                </a:uFill>
                <a:latin typeface="Avenir Book" panose="02000503020000020003" pitchFamily="2" charset="0"/>
                <a:ea typeface="Georgia" charset="0"/>
                <a:cs typeface="Georgia" charset="0"/>
              </a:rPr>
              <a:t>1</a:t>
            </a:r>
            <a:r>
              <a:rPr lang="en-US" sz="2400" spc="-1" dirty="0">
                <a:uFill>
                  <a:solidFill>
                    <a:srgbClr val="FFFFFF"/>
                  </a:solidFill>
                </a:uFill>
                <a:latin typeface="Avenir Book" panose="02000503020000020003" pitchFamily="2" charset="0"/>
                <a:ea typeface="Georgia" charset="0"/>
                <a:cs typeface="Georgia" charset="0"/>
              </a:rPr>
              <a:t>, Frank May</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Cameron Jackson</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Mustafa Guzel</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a:t>
            </a:r>
          </a:p>
          <a:p>
            <a:pPr algn="ctr"/>
            <a:r>
              <a:rPr lang="en-US" sz="2400" spc="-1" dirty="0">
                <a:uFill>
                  <a:solidFill>
                    <a:srgbClr val="FFFFFF"/>
                  </a:solidFill>
                </a:uFill>
                <a:latin typeface="Avenir Book" panose="02000503020000020003" pitchFamily="2" charset="0"/>
                <a:ea typeface="Georgia" charset="0"/>
                <a:cs typeface="Georgia" charset="0"/>
              </a:rPr>
              <a:t>Alison Buchan</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Joshua S. Weitz</a:t>
            </a:r>
            <a:r>
              <a:rPr lang="en-US" sz="2400" spc="-1" baseline="30000" dirty="0">
                <a:uFill>
                  <a:solidFill>
                    <a:srgbClr val="FFFFFF"/>
                  </a:solidFill>
                </a:uFill>
                <a:latin typeface="Avenir Book" panose="02000503020000020003" pitchFamily="2" charset="0"/>
                <a:ea typeface="Georgia" charset="0"/>
                <a:cs typeface="Georgia" charset="0"/>
              </a:rPr>
              <a:t>1,3</a:t>
            </a:r>
          </a:p>
          <a:p>
            <a:pPr algn="ctr"/>
            <a:endParaRPr lang="en-US" sz="2400" spc="-1" baseline="30000" dirty="0">
              <a:uFill>
                <a:solidFill>
                  <a:srgbClr val="FFFFFF"/>
                </a:solidFill>
              </a:uFill>
              <a:latin typeface="Avenir Book" panose="02000503020000020003" pitchFamily="2" charset="0"/>
              <a:ea typeface="Georgia" charset="0"/>
              <a:cs typeface="Georgia" charset="0"/>
            </a:endParaRPr>
          </a:p>
          <a:p>
            <a:pPr algn="ctr"/>
            <a:r>
              <a:rPr lang="en-US" sz="2400" spc="-1" dirty="0">
                <a:uFill>
                  <a:solidFill>
                    <a:srgbClr val="FFFFFF"/>
                  </a:solidFill>
                </a:uFill>
                <a:latin typeface="Avenir Book" panose="02000503020000020003" pitchFamily="2" charset="0"/>
                <a:ea typeface="Georgia" charset="0"/>
                <a:cs typeface="Georgia" charset="0"/>
              </a:rPr>
              <a:t> </a:t>
            </a:r>
            <a:r>
              <a:rPr lang="en-US" sz="2400" spc="-1" baseline="30000" dirty="0">
                <a:uFill>
                  <a:solidFill>
                    <a:srgbClr val="FFFFFF"/>
                  </a:solidFill>
                </a:uFill>
                <a:latin typeface="Avenir Book" panose="02000503020000020003" pitchFamily="2" charset="0"/>
                <a:ea typeface="Georgia" charset="0"/>
                <a:cs typeface="Georgia" charset="0"/>
              </a:rPr>
              <a:t>1 </a:t>
            </a:r>
            <a:r>
              <a:rPr lang="en-US" sz="2400" dirty="0">
                <a:latin typeface="Avenir Book" panose="02000503020000020003" pitchFamily="2" charset="0"/>
              </a:rPr>
              <a:t>School of Biological Sciences, Georgia Institute of Technology, Atlanta, GA, USA</a:t>
            </a:r>
          </a:p>
          <a:p>
            <a:pPr algn="ctr"/>
            <a:r>
              <a:rPr lang="en-US" sz="2400" baseline="30000" dirty="0">
                <a:latin typeface="Avenir Book" panose="02000503020000020003" pitchFamily="2" charset="0"/>
              </a:rPr>
              <a:t>2 </a:t>
            </a:r>
            <a:r>
              <a:rPr lang="en-US" sz="2400" dirty="0">
                <a:latin typeface="Avenir Book" panose="02000503020000020003" pitchFamily="2" charset="0"/>
              </a:rPr>
              <a:t>Department of Microbiology, University of Tennessee, Knoxville, Tennessee, USA</a:t>
            </a:r>
          </a:p>
          <a:p>
            <a:pPr algn="ctr"/>
            <a:r>
              <a:rPr lang="en-US" sz="2400" baseline="30000" dirty="0">
                <a:latin typeface="Avenir Book" panose="02000503020000020003" pitchFamily="2" charset="0"/>
              </a:rPr>
              <a:t>3 </a:t>
            </a:r>
            <a:r>
              <a:rPr lang="en-US" sz="2400" dirty="0">
                <a:latin typeface="Avenir Book" panose="02000503020000020003" pitchFamily="2" charset="0"/>
              </a:rPr>
              <a:t>School of Physics, Georgia Institute of Technology, Atlanta, GA, USA</a:t>
            </a:r>
          </a:p>
        </p:txBody>
      </p:sp>
      <p:pic>
        <p:nvPicPr>
          <p:cNvPr id="5" name="Picture 4" descr="Shape&#10;&#10;Description automatically generated with low confidence">
            <a:extLst>
              <a:ext uri="{FF2B5EF4-FFF2-40B4-BE49-F238E27FC236}">
                <a16:creationId xmlns:a16="http://schemas.microsoft.com/office/drawing/2014/main" id="{E314449B-348F-BE43-A389-A1F432C23FE6}"/>
              </a:ext>
            </a:extLst>
          </p:cNvPr>
          <p:cNvPicPr>
            <a:picLocks noChangeAspect="1"/>
          </p:cNvPicPr>
          <p:nvPr/>
        </p:nvPicPr>
        <p:blipFill>
          <a:blip r:embed="rId5"/>
          <a:stretch>
            <a:fillRect/>
          </a:stretch>
        </p:blipFill>
        <p:spPr>
          <a:xfrm>
            <a:off x="24473629" y="445338"/>
            <a:ext cx="3665838" cy="3440516"/>
          </a:xfrm>
          <a:prstGeom prst="rect">
            <a:avLst/>
          </a:prstGeom>
        </p:spPr>
      </p:pic>
      <p:sp>
        <p:nvSpPr>
          <p:cNvPr id="45" name="TextBox 44">
            <a:extLst>
              <a:ext uri="{FF2B5EF4-FFF2-40B4-BE49-F238E27FC236}">
                <a16:creationId xmlns:a16="http://schemas.microsoft.com/office/drawing/2014/main" id="{0056218C-C82F-6743-9B92-4FB579541C5A}"/>
              </a:ext>
            </a:extLst>
          </p:cNvPr>
          <p:cNvSpPr txBox="1"/>
          <p:nvPr/>
        </p:nvSpPr>
        <p:spPr>
          <a:xfrm>
            <a:off x="171760" y="22907816"/>
            <a:ext cx="15081048" cy="2246769"/>
          </a:xfrm>
          <a:prstGeom prst="rect">
            <a:avLst/>
          </a:prstGeom>
          <a:noFill/>
        </p:spPr>
        <p:txBody>
          <a:bodyPr wrap="square" rtlCol="0">
            <a:spAutoFit/>
          </a:bodyPr>
          <a:lstStyle/>
          <a:p>
            <a:pPr algn="just"/>
            <a:r>
              <a:rPr lang="en-US" sz="2800" b="1" dirty="0">
                <a:latin typeface="Avenir Book" panose="02000503020000020003" pitchFamily="2" charset="0"/>
              </a:rPr>
              <a:t>Figure 2. Nonlinear dynamical systems model: </a:t>
            </a:r>
            <a:r>
              <a:rPr lang="en-US" sz="2800" dirty="0">
                <a:latin typeface="Avenir Book" panose="02000503020000020003" pitchFamily="2" charset="0"/>
              </a:rPr>
              <a:t>temperate phages, </a:t>
            </a:r>
            <a:r>
              <a:rPr lang="en-US" sz="2800" i="1" dirty="0">
                <a:latin typeface="Avenir Book" panose="02000503020000020003" pitchFamily="2" charset="0"/>
              </a:rPr>
              <a:t>V</a:t>
            </a:r>
            <a:r>
              <a:rPr lang="en-US" sz="2800" i="1" baseline="-25000" dirty="0">
                <a:latin typeface="Avenir Book" panose="02000503020000020003" pitchFamily="2" charset="0"/>
              </a:rPr>
              <a:t>A</a:t>
            </a:r>
            <a:r>
              <a:rPr lang="en-US" sz="2800" dirty="0">
                <a:latin typeface="Avenir Book" panose="02000503020000020003" pitchFamily="2" charset="0"/>
              </a:rPr>
              <a:t> and </a:t>
            </a:r>
            <a:r>
              <a:rPr lang="en-US" sz="2800" i="1" dirty="0">
                <a:latin typeface="Avenir Book" panose="02000503020000020003" pitchFamily="2" charset="0"/>
              </a:rPr>
              <a:t>V</a:t>
            </a:r>
            <a:r>
              <a:rPr lang="en-US" sz="2800" i="1" baseline="-25000" dirty="0">
                <a:latin typeface="Avenir Book" panose="02000503020000020003" pitchFamily="2" charset="0"/>
              </a:rPr>
              <a:t>B</a:t>
            </a:r>
            <a:r>
              <a:rPr lang="en-US" sz="2800" dirty="0">
                <a:latin typeface="Avenir Book" panose="02000503020000020003" pitchFamily="2" charset="0"/>
              </a:rPr>
              <a:t>, with their lysogenized hosts, </a:t>
            </a:r>
            <a:r>
              <a:rPr lang="en-US" sz="2800" i="1" dirty="0">
                <a:latin typeface="Avenir Book" panose="02000503020000020003" pitchFamily="2" charset="0"/>
              </a:rPr>
              <a:t>L</a:t>
            </a:r>
            <a:r>
              <a:rPr lang="en-US" sz="2800" i="1" baseline="-25000" dirty="0">
                <a:latin typeface="Avenir Book" panose="02000503020000020003" pitchFamily="2" charset="0"/>
              </a:rPr>
              <a:t>A</a:t>
            </a:r>
            <a:r>
              <a:rPr lang="en-US" sz="2800" dirty="0">
                <a:latin typeface="Avenir Book" panose="02000503020000020003" pitchFamily="2" charset="0"/>
              </a:rPr>
              <a:t> and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i="1" dirty="0">
                <a:latin typeface="Avenir Book" panose="02000503020000020003" pitchFamily="2" charset="0"/>
              </a:rPr>
              <a:t>. </a:t>
            </a:r>
            <a:r>
              <a:rPr lang="en-US" sz="2800" dirty="0">
                <a:latin typeface="Avenir Book" panose="02000503020000020003" pitchFamily="2" charset="0"/>
              </a:rPr>
              <a:t>Lysogens spontaneously induce at rates slower than lytic infections (dashed arrows), leaving small pools of free phages. These temperate phages can adsorb to their corresponding lysogens (solid arrows) and predate on opposing lysogens via lytic infection (blunt arrows). </a:t>
            </a:r>
            <a:endParaRPr lang="en-US" sz="2800" baseline="-25000" dirty="0">
              <a:latin typeface="Avenir Book" panose="02000503020000020003" pitchFamily="2" charset="0"/>
            </a:endParaRPr>
          </a:p>
        </p:txBody>
      </p:sp>
      <p:sp>
        <p:nvSpPr>
          <p:cNvPr id="86" name="TextBox 85">
            <a:extLst>
              <a:ext uri="{FF2B5EF4-FFF2-40B4-BE49-F238E27FC236}">
                <a16:creationId xmlns:a16="http://schemas.microsoft.com/office/drawing/2014/main" id="{29D90564-B686-C142-988D-5576BE6DED13}"/>
              </a:ext>
            </a:extLst>
          </p:cNvPr>
          <p:cNvSpPr txBox="1"/>
          <p:nvPr/>
        </p:nvSpPr>
        <p:spPr>
          <a:xfrm>
            <a:off x="2109128" y="6724631"/>
            <a:ext cx="12002522" cy="1569660"/>
          </a:xfrm>
          <a:prstGeom prst="rect">
            <a:avLst/>
          </a:prstGeom>
          <a:noFill/>
        </p:spPr>
        <p:txBody>
          <a:bodyPr wrap="square" rtlCol="0">
            <a:spAutoFit/>
          </a:bodyPr>
          <a:lstStyle/>
          <a:p>
            <a:pPr algn="just">
              <a:buClr>
                <a:srgbClr val="0070C0"/>
              </a:buClr>
            </a:pPr>
            <a:r>
              <a:rPr lang="en-US" sz="4800" dirty="0">
                <a:latin typeface="Avenir Book" panose="02000503020000020003" pitchFamily="2" charset="0"/>
              </a:rPr>
              <a:t>What role do temperate phages play in competing lysogen populations?</a:t>
            </a:r>
          </a:p>
        </p:txBody>
      </p:sp>
      <p:sp>
        <p:nvSpPr>
          <p:cNvPr id="34" name="TextBox 33">
            <a:extLst>
              <a:ext uri="{FF2B5EF4-FFF2-40B4-BE49-F238E27FC236}">
                <a16:creationId xmlns:a16="http://schemas.microsoft.com/office/drawing/2014/main" id="{80B5ABCC-26D4-9B44-BD24-81DEE7ACD5FE}"/>
              </a:ext>
            </a:extLst>
          </p:cNvPr>
          <p:cNvSpPr txBox="1"/>
          <p:nvPr/>
        </p:nvSpPr>
        <p:spPr>
          <a:xfrm>
            <a:off x="172000" y="17600715"/>
            <a:ext cx="15087600" cy="830997"/>
          </a:xfrm>
          <a:prstGeom prst="rect">
            <a:avLst/>
          </a:prstGeom>
          <a:solidFill>
            <a:schemeClr val="accent1">
              <a:lumMod val="75000"/>
            </a:schemeClr>
          </a:solidFill>
        </p:spPr>
        <p:txBody>
          <a:bodyPr wrap="square" rtlCol="0">
            <a:spAutoFit/>
          </a:bodyPr>
          <a:lstStyle/>
          <a:p>
            <a:pPr>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II. Model system</a:t>
            </a:r>
            <a:endParaRPr lang="en-US" sz="4800" dirty="0">
              <a:solidFill>
                <a:schemeClr val="bg1"/>
              </a:solidFill>
              <a:latin typeface="Avenir Book" panose="02000503020000020003" pitchFamily="2" charset="0"/>
            </a:endParaRPr>
          </a:p>
        </p:txBody>
      </p:sp>
      <p:sp>
        <p:nvSpPr>
          <p:cNvPr id="16" name="TextBox 15">
            <a:extLst>
              <a:ext uri="{FF2B5EF4-FFF2-40B4-BE49-F238E27FC236}">
                <a16:creationId xmlns:a16="http://schemas.microsoft.com/office/drawing/2014/main" id="{4859E7D7-74DF-9A45-8285-9662040DD580}"/>
              </a:ext>
            </a:extLst>
          </p:cNvPr>
          <p:cNvSpPr txBox="1"/>
          <p:nvPr/>
        </p:nvSpPr>
        <p:spPr>
          <a:xfrm>
            <a:off x="171759" y="5921614"/>
            <a:ext cx="15087600" cy="830997"/>
          </a:xfrm>
          <a:prstGeom prst="rect">
            <a:avLst/>
          </a:prstGeom>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684909" indent="-684909">
              <a:buAutoNum type="romanUcPeriod"/>
            </a:pPr>
            <a:r>
              <a:rPr lang="en-US" sz="4800" b="1" dirty="0">
                <a:solidFill>
                  <a:schemeClr val="bg1"/>
                </a:solidFill>
                <a:latin typeface="Avenir Book" panose="02000503020000020003" pitchFamily="2" charset="0"/>
              </a:rPr>
              <a:t>Introduction</a:t>
            </a:r>
          </a:p>
        </p:txBody>
      </p:sp>
      <p:sp>
        <p:nvSpPr>
          <p:cNvPr id="37" name="TextBox 36">
            <a:extLst>
              <a:ext uri="{FF2B5EF4-FFF2-40B4-BE49-F238E27FC236}">
                <a16:creationId xmlns:a16="http://schemas.microsoft.com/office/drawing/2014/main" id="{4EA4CD0F-92C3-E349-9568-A0A90F392405}"/>
              </a:ext>
            </a:extLst>
          </p:cNvPr>
          <p:cNvSpPr txBox="1"/>
          <p:nvPr/>
        </p:nvSpPr>
        <p:spPr>
          <a:xfrm>
            <a:off x="15830242" y="5899001"/>
            <a:ext cx="15087600" cy="830997"/>
          </a:xfrm>
          <a:prstGeom prst="rect">
            <a:avLst/>
          </a:prstGeom>
          <a:solidFill>
            <a:schemeClr val="accent1">
              <a:lumMod val="75000"/>
            </a:schemeClr>
          </a:solidFill>
        </p:spPr>
        <p:txBody>
          <a:bodyPr wrap="square" rtlCol="0">
            <a:spAutoFit/>
          </a:bodyPr>
          <a:lstStyle/>
          <a:p>
            <a:pPr>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III. Results</a:t>
            </a:r>
          </a:p>
        </p:txBody>
      </p:sp>
      <p:sp>
        <p:nvSpPr>
          <p:cNvPr id="38" name="TextBox 37">
            <a:extLst>
              <a:ext uri="{FF2B5EF4-FFF2-40B4-BE49-F238E27FC236}">
                <a16:creationId xmlns:a16="http://schemas.microsoft.com/office/drawing/2014/main" id="{1335D7A6-E0E5-B440-B6DA-4260489C5333}"/>
              </a:ext>
            </a:extLst>
          </p:cNvPr>
          <p:cNvSpPr txBox="1"/>
          <p:nvPr/>
        </p:nvSpPr>
        <p:spPr>
          <a:xfrm>
            <a:off x="15828264" y="27224214"/>
            <a:ext cx="15087600" cy="830997"/>
          </a:xfrm>
          <a:prstGeom prst="rect">
            <a:avLst/>
          </a:prstGeom>
          <a:solidFill>
            <a:schemeClr val="accent1">
              <a:lumMod val="75000"/>
            </a:schemeClr>
          </a:solidFill>
        </p:spPr>
        <p:txBody>
          <a:bodyPr wrap="square" rtlCol="0">
            <a:spAutoFit/>
          </a:bodyPr>
          <a:lstStyle/>
          <a:p>
            <a:pPr algn="just">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IV. Conclusions</a:t>
            </a:r>
          </a:p>
        </p:txBody>
      </p:sp>
      <p:sp>
        <p:nvSpPr>
          <p:cNvPr id="39" name="TextBox 38">
            <a:extLst>
              <a:ext uri="{FF2B5EF4-FFF2-40B4-BE49-F238E27FC236}">
                <a16:creationId xmlns:a16="http://schemas.microsoft.com/office/drawing/2014/main" id="{E3D15152-773B-DF45-978E-2EA032D045AA}"/>
              </a:ext>
            </a:extLst>
          </p:cNvPr>
          <p:cNvSpPr txBox="1"/>
          <p:nvPr/>
        </p:nvSpPr>
        <p:spPr>
          <a:xfrm>
            <a:off x="15871711" y="31083976"/>
            <a:ext cx="15087600" cy="830997"/>
          </a:xfrm>
          <a:prstGeom prst="rect">
            <a:avLst/>
          </a:prstGeom>
          <a:solidFill>
            <a:schemeClr val="accent1">
              <a:lumMod val="75000"/>
            </a:schemeClr>
          </a:solidFill>
        </p:spPr>
        <p:txBody>
          <a:bodyPr wrap="square" rtlCol="0">
            <a:spAutoFit/>
          </a:bodyPr>
          <a:lstStyle/>
          <a:p>
            <a:pPr algn="just">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References</a:t>
            </a:r>
          </a:p>
        </p:txBody>
      </p:sp>
      <p:sp>
        <p:nvSpPr>
          <p:cNvPr id="85" name="TextBox 84">
            <a:extLst>
              <a:ext uri="{FF2B5EF4-FFF2-40B4-BE49-F238E27FC236}">
                <a16:creationId xmlns:a16="http://schemas.microsoft.com/office/drawing/2014/main" id="{5C0BC73F-5521-CE48-8D26-F077BA313297}"/>
              </a:ext>
            </a:extLst>
          </p:cNvPr>
          <p:cNvSpPr txBox="1"/>
          <p:nvPr/>
        </p:nvSpPr>
        <p:spPr>
          <a:xfrm>
            <a:off x="15871711" y="31947620"/>
            <a:ext cx="15087600" cy="2677656"/>
          </a:xfrm>
          <a:prstGeom prst="rect">
            <a:avLst/>
          </a:prstGeom>
          <a:noFill/>
        </p:spPr>
        <p:txBody>
          <a:bodyPr wrap="square" rtlCol="0">
            <a:spAutoFit/>
          </a:bodyPr>
          <a:lstStyle/>
          <a:p>
            <a:pPr algn="just"/>
            <a:r>
              <a:rPr lang="en-US" sz="2800" dirty="0">
                <a:latin typeface="Avenir Book" panose="02000503020000020003" pitchFamily="2" charset="0"/>
              </a:rPr>
              <a:t>[1] </a:t>
            </a:r>
            <a:r>
              <a:rPr lang="en-US" sz="2800" b="0" i="0" dirty="0">
                <a:solidFill>
                  <a:srgbClr val="222222"/>
                </a:solidFill>
                <a:effectLst/>
                <a:latin typeface="Arial" panose="020B0604020202020204" pitchFamily="34" charset="0"/>
              </a:rPr>
              <a:t>Basso, Jonelle, et al., Buchan, Alison. "Genetically similar temperate phages form coalitions with their shared host that lead to niche-specific fitness effects." </a:t>
            </a:r>
            <a:r>
              <a:rPr lang="en-US" sz="2800" b="0" i="1" dirty="0">
                <a:solidFill>
                  <a:srgbClr val="222222"/>
                </a:solidFill>
                <a:effectLst/>
                <a:latin typeface="Arial" panose="020B0604020202020204" pitchFamily="34" charset="0"/>
              </a:rPr>
              <a:t>The ISME journal</a:t>
            </a:r>
            <a:r>
              <a:rPr lang="en-US" sz="2800" b="0" i="0" dirty="0">
                <a:solidFill>
                  <a:srgbClr val="222222"/>
                </a:solidFill>
                <a:effectLst/>
                <a:latin typeface="Arial" panose="020B0604020202020204" pitchFamily="34" charset="0"/>
              </a:rPr>
              <a:t> 14.7 (2020): 1688-1700.</a:t>
            </a:r>
          </a:p>
          <a:p>
            <a:pPr algn="just"/>
            <a:r>
              <a:rPr lang="en-US" sz="2800" dirty="0">
                <a:latin typeface="Avenir Book" panose="02000503020000020003" pitchFamily="2" charset="0"/>
              </a:rPr>
              <a:t>[2] </a:t>
            </a:r>
            <a:r>
              <a:rPr lang="en-US" sz="2800" b="0" i="0" dirty="0">
                <a:solidFill>
                  <a:srgbClr val="222222"/>
                </a:solidFill>
                <a:effectLst/>
                <a:latin typeface="Arial" panose="020B0604020202020204" pitchFamily="34" charset="0"/>
              </a:rPr>
              <a:t>Harrison, Ellie, and Michael A. </a:t>
            </a:r>
            <a:r>
              <a:rPr lang="en-US" sz="2800" b="0" i="0" dirty="0" err="1">
                <a:solidFill>
                  <a:srgbClr val="222222"/>
                </a:solidFill>
                <a:effectLst/>
                <a:latin typeface="Arial" panose="020B0604020202020204" pitchFamily="34" charset="0"/>
              </a:rPr>
              <a:t>Brockhurst</a:t>
            </a:r>
            <a:r>
              <a:rPr lang="en-US" sz="2800" b="0" i="0" dirty="0">
                <a:solidFill>
                  <a:srgbClr val="222222"/>
                </a:solidFill>
                <a:effectLst/>
                <a:latin typeface="Arial" panose="020B0604020202020204" pitchFamily="34" charset="0"/>
              </a:rPr>
              <a:t>. "Ecological and evolutionary benefits of temperate phage: what does or doesn't kill you makes you stronger." </a:t>
            </a:r>
            <a:r>
              <a:rPr lang="en-US" sz="2800" b="0" i="1" dirty="0" err="1">
                <a:solidFill>
                  <a:srgbClr val="222222"/>
                </a:solidFill>
                <a:effectLst/>
                <a:latin typeface="Arial" panose="020B0604020202020204" pitchFamily="34" charset="0"/>
              </a:rPr>
              <a:t>BioEssays</a:t>
            </a:r>
            <a:r>
              <a:rPr lang="en-US" sz="2800" b="0" i="0" dirty="0">
                <a:solidFill>
                  <a:srgbClr val="222222"/>
                </a:solidFill>
                <a:effectLst/>
                <a:latin typeface="Arial" panose="020B0604020202020204" pitchFamily="34" charset="0"/>
              </a:rPr>
              <a:t> 39.12 (2017): 1700112.</a:t>
            </a:r>
          </a:p>
        </p:txBody>
      </p:sp>
      <p:pic>
        <p:nvPicPr>
          <p:cNvPr id="8" name="Picture 7">
            <a:extLst>
              <a:ext uri="{FF2B5EF4-FFF2-40B4-BE49-F238E27FC236}">
                <a16:creationId xmlns:a16="http://schemas.microsoft.com/office/drawing/2014/main" id="{9F8E3ADE-4DE3-4FA8-3BF0-FAF0B07B80D2}"/>
              </a:ext>
            </a:extLst>
          </p:cNvPr>
          <p:cNvPicPr>
            <a:picLocks noChangeAspect="1"/>
          </p:cNvPicPr>
          <p:nvPr/>
        </p:nvPicPr>
        <p:blipFill>
          <a:blip r:embed="rId6"/>
          <a:stretch>
            <a:fillRect/>
          </a:stretch>
        </p:blipFill>
        <p:spPr>
          <a:xfrm>
            <a:off x="6607791" y="18678965"/>
            <a:ext cx="7897887" cy="4094800"/>
          </a:xfrm>
          <a:prstGeom prst="rect">
            <a:avLst/>
          </a:prstGeom>
        </p:spPr>
      </p:pic>
      <p:pic>
        <p:nvPicPr>
          <p:cNvPr id="9" name="Picture 8">
            <a:extLst>
              <a:ext uri="{FF2B5EF4-FFF2-40B4-BE49-F238E27FC236}">
                <a16:creationId xmlns:a16="http://schemas.microsoft.com/office/drawing/2014/main" id="{B8908592-EECD-A117-7687-A32A3201AAA6}"/>
              </a:ext>
            </a:extLst>
          </p:cNvPr>
          <p:cNvPicPr>
            <a:picLocks noChangeAspect="1"/>
          </p:cNvPicPr>
          <p:nvPr/>
        </p:nvPicPr>
        <p:blipFill>
          <a:blip r:embed="rId7"/>
          <a:stretch>
            <a:fillRect/>
          </a:stretch>
        </p:blipFill>
        <p:spPr>
          <a:xfrm>
            <a:off x="548140" y="19906143"/>
            <a:ext cx="5376452" cy="1788945"/>
          </a:xfrm>
          <a:prstGeom prst="rect">
            <a:avLst/>
          </a:prstGeom>
        </p:spPr>
      </p:pic>
      <p:sp>
        <p:nvSpPr>
          <p:cNvPr id="46" name="TextBox 45">
            <a:extLst>
              <a:ext uri="{FF2B5EF4-FFF2-40B4-BE49-F238E27FC236}">
                <a16:creationId xmlns:a16="http://schemas.microsoft.com/office/drawing/2014/main" id="{D4EE92D6-B47F-7462-0CBE-ECD8CFE0D105}"/>
              </a:ext>
            </a:extLst>
          </p:cNvPr>
          <p:cNvSpPr txBox="1"/>
          <p:nvPr/>
        </p:nvSpPr>
        <p:spPr>
          <a:xfrm>
            <a:off x="15771270" y="28103814"/>
            <a:ext cx="12913045" cy="1384995"/>
          </a:xfrm>
          <a:prstGeom prst="rect">
            <a:avLst/>
          </a:prstGeom>
          <a:noFill/>
        </p:spPr>
        <p:txBody>
          <a:bodyPr wrap="square" rtlCol="0">
            <a:spAutoFit/>
          </a:bodyPr>
          <a:lstStyle/>
          <a:p>
            <a:r>
              <a:rPr lang="en-US" sz="2800" b="1" dirty="0">
                <a:latin typeface="Avenir Book" panose="02000503020000020003" pitchFamily="2" charset="0"/>
              </a:rPr>
              <a:t>Phages act in cahoots with hosts in competition:</a:t>
            </a:r>
          </a:p>
          <a:p>
            <a:pPr marL="1200150" lvl="1" indent="-742950">
              <a:buFont typeface="+mj-lt"/>
              <a:buAutoNum type="arabicPeriod"/>
            </a:pPr>
            <a:r>
              <a:rPr lang="en-US" sz="2800" dirty="0">
                <a:latin typeface="Avenir Book" panose="02000503020000020003" pitchFamily="2" charset="0"/>
              </a:rPr>
              <a:t> a “buffer” against invasion </a:t>
            </a:r>
          </a:p>
          <a:p>
            <a:pPr marL="1200150" lvl="1" indent="-742950">
              <a:buFont typeface="+mj-lt"/>
              <a:buAutoNum type="arabicPeriod"/>
            </a:pPr>
            <a:r>
              <a:rPr lang="en-US" sz="2800" dirty="0">
                <a:latin typeface="Avenir Book" panose="02000503020000020003" pitchFamily="2" charset="0"/>
              </a:rPr>
              <a:t> “weapons” to deploy during invasion</a:t>
            </a:r>
          </a:p>
        </p:txBody>
      </p:sp>
      <p:sp>
        <p:nvSpPr>
          <p:cNvPr id="62" name="TextBox 61">
            <a:extLst>
              <a:ext uri="{FF2B5EF4-FFF2-40B4-BE49-F238E27FC236}">
                <a16:creationId xmlns:a16="http://schemas.microsoft.com/office/drawing/2014/main" id="{79462009-74B9-6530-3553-A892E9B77AC5}"/>
              </a:ext>
            </a:extLst>
          </p:cNvPr>
          <p:cNvSpPr txBox="1"/>
          <p:nvPr/>
        </p:nvSpPr>
        <p:spPr>
          <a:xfrm>
            <a:off x="2199603" y="4632473"/>
            <a:ext cx="6904441" cy="1005916"/>
          </a:xfrm>
          <a:prstGeom prst="rect">
            <a:avLst/>
          </a:prstGeom>
          <a:noFill/>
        </p:spPr>
        <p:txBody>
          <a:bodyPr wrap="square" rtlCol="0">
            <a:spAutoFit/>
          </a:bodyPr>
          <a:lstStyle/>
          <a:p>
            <a:pPr>
              <a:lnSpc>
                <a:spcPts val="3600"/>
              </a:lnSpc>
            </a:pPr>
            <a:r>
              <a:rPr lang="en-US" sz="2800" b="1" dirty="0">
                <a:latin typeface="Avenir Book" panose="02000503020000020003" pitchFamily="2" charset="0"/>
              </a:rPr>
              <a:t>email:</a:t>
            </a:r>
            <a:r>
              <a:rPr lang="en-US" sz="2800" dirty="0">
                <a:latin typeface="Avenir Book" panose="02000503020000020003" pitchFamily="2" charset="0"/>
              </a:rPr>
              <a:t> </a:t>
            </a:r>
            <a:r>
              <a:rPr lang="en-US" sz="2800" dirty="0" err="1">
                <a:latin typeface="Avenir Book" panose="02000503020000020003" pitchFamily="2" charset="0"/>
              </a:rPr>
              <a:t>jeremy.harris@gatech.edu</a:t>
            </a:r>
            <a:endParaRPr lang="en-US" sz="2800" dirty="0">
              <a:latin typeface="Avenir Book" panose="02000503020000020003" pitchFamily="2" charset="0"/>
            </a:endParaRPr>
          </a:p>
          <a:p>
            <a:pPr>
              <a:lnSpc>
                <a:spcPts val="3600"/>
              </a:lnSpc>
            </a:pPr>
            <a:r>
              <a:rPr lang="en-US" sz="2800" b="1" dirty="0">
                <a:latin typeface="Avenir Book" panose="02000503020000020003" pitchFamily="2" charset="0"/>
              </a:rPr>
              <a:t>website: </a:t>
            </a:r>
            <a:r>
              <a:rPr lang="en-US" sz="2800" dirty="0">
                <a:latin typeface="Avenir Book" panose="02000503020000020003" pitchFamily="2" charset="0"/>
              </a:rPr>
              <a:t>https://</a:t>
            </a:r>
            <a:r>
              <a:rPr lang="en-US" sz="2800" dirty="0" err="1">
                <a:latin typeface="Avenir Book" panose="02000503020000020003" pitchFamily="2" charset="0"/>
              </a:rPr>
              <a:t>jeremy</a:t>
            </a:r>
            <a:r>
              <a:rPr lang="en-US" sz="2800" dirty="0">
                <a:latin typeface="Avenir Book" panose="02000503020000020003" pitchFamily="2" charset="0"/>
              </a:rPr>
              <a:t>-d-</a:t>
            </a:r>
            <a:r>
              <a:rPr lang="en-US" sz="2800" dirty="0" err="1">
                <a:latin typeface="Avenir Book" panose="02000503020000020003" pitchFamily="2" charset="0"/>
              </a:rPr>
              <a:t>harris.github.io</a:t>
            </a:r>
            <a:r>
              <a:rPr lang="en-US" sz="2800" dirty="0">
                <a:latin typeface="Avenir Book" panose="02000503020000020003" pitchFamily="2" charset="0"/>
              </a:rPr>
              <a:t>/</a:t>
            </a:r>
          </a:p>
        </p:txBody>
      </p:sp>
      <p:grpSp>
        <p:nvGrpSpPr>
          <p:cNvPr id="341" name="Group 340">
            <a:extLst>
              <a:ext uri="{FF2B5EF4-FFF2-40B4-BE49-F238E27FC236}">
                <a16:creationId xmlns:a16="http://schemas.microsoft.com/office/drawing/2014/main" id="{57C5D2FC-28DE-F1DC-C13F-BA7F0FD71A75}"/>
              </a:ext>
            </a:extLst>
          </p:cNvPr>
          <p:cNvGrpSpPr/>
          <p:nvPr/>
        </p:nvGrpSpPr>
        <p:grpSpPr>
          <a:xfrm>
            <a:off x="23667960" y="4577138"/>
            <a:ext cx="6451425" cy="952266"/>
            <a:chOff x="22777555" y="4559733"/>
            <a:chExt cx="6451425" cy="952266"/>
          </a:xfrm>
        </p:grpSpPr>
        <p:pic>
          <p:nvPicPr>
            <p:cNvPr id="75" name="Picture 74">
              <a:extLst>
                <a:ext uri="{FF2B5EF4-FFF2-40B4-BE49-F238E27FC236}">
                  <a16:creationId xmlns:a16="http://schemas.microsoft.com/office/drawing/2014/main" id="{4C027900-DAED-4F18-1E2D-82662C904164}"/>
                </a:ext>
              </a:extLst>
            </p:cNvPr>
            <p:cNvPicPr>
              <a:picLocks noChangeAspect="1"/>
            </p:cNvPicPr>
            <p:nvPr/>
          </p:nvPicPr>
          <p:blipFill>
            <a:blip r:embed="rId8"/>
            <a:stretch>
              <a:fillRect/>
            </a:stretch>
          </p:blipFill>
          <p:spPr>
            <a:xfrm>
              <a:off x="24428380" y="4559733"/>
              <a:ext cx="4800600" cy="495300"/>
            </a:xfrm>
            <a:prstGeom prst="rect">
              <a:avLst/>
            </a:prstGeom>
          </p:spPr>
        </p:pic>
        <p:sp>
          <p:nvSpPr>
            <p:cNvPr id="76" name="TextBox 75">
              <a:extLst>
                <a:ext uri="{FF2B5EF4-FFF2-40B4-BE49-F238E27FC236}">
                  <a16:creationId xmlns:a16="http://schemas.microsoft.com/office/drawing/2014/main" id="{13F99A15-1427-B289-7F15-C91780B2EC0D}"/>
                </a:ext>
              </a:extLst>
            </p:cNvPr>
            <p:cNvSpPr txBox="1"/>
            <p:nvPr/>
          </p:nvSpPr>
          <p:spPr>
            <a:xfrm>
              <a:off x="24388894" y="5050334"/>
              <a:ext cx="3610284" cy="461665"/>
            </a:xfrm>
            <a:prstGeom prst="rect">
              <a:avLst/>
            </a:prstGeom>
            <a:noFill/>
          </p:spPr>
          <p:txBody>
            <a:bodyPr wrap="none" rtlCol="0">
              <a:spAutoFit/>
            </a:bodyPr>
            <a:lstStyle/>
            <a:p>
              <a:r>
                <a:rPr lang="en-US" sz="2400" dirty="0">
                  <a:latin typeface="Avenir Book" panose="02000503020000020003" pitchFamily="2" charset="0"/>
                </a:rPr>
                <a:t>Life Sciences Foundation</a:t>
              </a:r>
            </a:p>
          </p:txBody>
        </p:sp>
        <p:sp>
          <p:nvSpPr>
            <p:cNvPr id="77" name="TextBox 76">
              <a:extLst>
                <a:ext uri="{FF2B5EF4-FFF2-40B4-BE49-F238E27FC236}">
                  <a16:creationId xmlns:a16="http://schemas.microsoft.com/office/drawing/2014/main" id="{3B7AA7B5-C07A-9230-F78B-55027F47A112}"/>
                </a:ext>
              </a:extLst>
            </p:cNvPr>
            <p:cNvSpPr txBox="1"/>
            <p:nvPr/>
          </p:nvSpPr>
          <p:spPr>
            <a:xfrm>
              <a:off x="22777555" y="4567357"/>
              <a:ext cx="1611339" cy="523220"/>
            </a:xfrm>
            <a:prstGeom prst="rect">
              <a:avLst/>
            </a:prstGeom>
            <a:noFill/>
          </p:spPr>
          <p:txBody>
            <a:bodyPr wrap="none" rtlCol="0">
              <a:spAutoFit/>
            </a:bodyPr>
            <a:lstStyle/>
            <a:p>
              <a:r>
                <a:rPr lang="en-US" sz="2800" b="1" dirty="0">
                  <a:latin typeface="Avenir Book" panose="02000503020000020003" pitchFamily="2" charset="0"/>
                </a:rPr>
                <a:t>Funding:</a:t>
              </a:r>
            </a:p>
          </p:txBody>
        </p:sp>
      </p:grpSp>
      <p:sp>
        <p:nvSpPr>
          <p:cNvPr id="79" name="TextBox 78">
            <a:extLst>
              <a:ext uri="{FF2B5EF4-FFF2-40B4-BE49-F238E27FC236}">
                <a16:creationId xmlns:a16="http://schemas.microsoft.com/office/drawing/2014/main" id="{DE7557DE-6FB2-DD14-B79D-F3330C4FD96B}"/>
              </a:ext>
            </a:extLst>
          </p:cNvPr>
          <p:cNvSpPr txBox="1"/>
          <p:nvPr/>
        </p:nvSpPr>
        <p:spPr>
          <a:xfrm>
            <a:off x="1191328" y="8342309"/>
            <a:ext cx="5486400" cy="1323439"/>
          </a:xfrm>
          <a:prstGeom prst="rect">
            <a:avLst/>
          </a:prstGeom>
          <a:solidFill>
            <a:schemeClr val="bg1">
              <a:lumMod val="75000"/>
            </a:schemeClr>
          </a:solidFill>
          <a:ln w="38100">
            <a:solidFill>
              <a:schemeClr val="tx1"/>
            </a:solidFill>
          </a:ln>
        </p:spPr>
        <p:txBody>
          <a:bodyPr wrap="square" rtlCol="0">
            <a:spAutoFit/>
          </a:bodyPr>
          <a:lstStyle/>
          <a:p>
            <a:pPr algn="ctr"/>
            <a:r>
              <a:rPr lang="en-US" sz="4000" b="1" dirty="0">
                <a:latin typeface="Avenir Book" panose="02000503020000020003" pitchFamily="2" charset="0"/>
              </a:rPr>
              <a:t>A “buffer” to defend against invasion?</a:t>
            </a:r>
          </a:p>
        </p:txBody>
      </p:sp>
      <p:sp>
        <p:nvSpPr>
          <p:cNvPr id="81" name="TextBox 80">
            <a:extLst>
              <a:ext uri="{FF2B5EF4-FFF2-40B4-BE49-F238E27FC236}">
                <a16:creationId xmlns:a16="http://schemas.microsoft.com/office/drawing/2014/main" id="{18121FF9-7416-6DC9-5A3F-72974D529137}"/>
              </a:ext>
            </a:extLst>
          </p:cNvPr>
          <p:cNvSpPr txBox="1"/>
          <p:nvPr/>
        </p:nvSpPr>
        <p:spPr>
          <a:xfrm>
            <a:off x="8706983" y="8342309"/>
            <a:ext cx="5486400" cy="1323439"/>
          </a:xfrm>
          <a:prstGeom prst="rect">
            <a:avLst/>
          </a:prstGeom>
          <a:solidFill>
            <a:schemeClr val="bg1">
              <a:lumMod val="75000"/>
            </a:schemeClr>
          </a:solidFill>
          <a:ln w="38100">
            <a:solidFill>
              <a:schemeClr val="tx1"/>
            </a:solidFill>
          </a:ln>
        </p:spPr>
        <p:txBody>
          <a:bodyPr wrap="square" rtlCol="0">
            <a:spAutoFit/>
          </a:bodyPr>
          <a:lstStyle/>
          <a:p>
            <a:pPr algn="ctr"/>
            <a:r>
              <a:rPr lang="en-US" sz="4000" b="1" dirty="0">
                <a:latin typeface="Avenir Book" panose="02000503020000020003" pitchFamily="2" charset="0"/>
              </a:rPr>
              <a:t>A “weapon” to clear space for invasion?</a:t>
            </a:r>
          </a:p>
        </p:txBody>
      </p:sp>
      <p:sp>
        <p:nvSpPr>
          <p:cNvPr id="103" name="TextBox 102">
            <a:extLst>
              <a:ext uri="{FF2B5EF4-FFF2-40B4-BE49-F238E27FC236}">
                <a16:creationId xmlns:a16="http://schemas.microsoft.com/office/drawing/2014/main" id="{61C87F30-DB7F-8A3B-1321-6298AC390E3E}"/>
              </a:ext>
            </a:extLst>
          </p:cNvPr>
          <p:cNvSpPr txBox="1"/>
          <p:nvPr/>
        </p:nvSpPr>
        <p:spPr>
          <a:xfrm>
            <a:off x="15886993" y="29485166"/>
            <a:ext cx="12913045" cy="1384995"/>
          </a:xfrm>
          <a:prstGeom prst="rect">
            <a:avLst/>
          </a:prstGeom>
          <a:noFill/>
        </p:spPr>
        <p:txBody>
          <a:bodyPr wrap="square" rtlCol="0">
            <a:spAutoFit/>
          </a:bodyPr>
          <a:lstStyle/>
          <a:p>
            <a:r>
              <a:rPr lang="en-US" sz="2800" b="1" dirty="0">
                <a:latin typeface="Avenir Book" panose="02000503020000020003" pitchFamily="2" charset="0"/>
              </a:rPr>
              <a:t>Future Directions:</a:t>
            </a:r>
          </a:p>
          <a:p>
            <a:pPr marL="1200150" lvl="1" indent="-742950">
              <a:buFont typeface="+mj-lt"/>
              <a:buAutoNum type="arabicPeriod"/>
            </a:pPr>
            <a:r>
              <a:rPr lang="en-US" sz="2800" dirty="0">
                <a:latin typeface="Avenir Book" panose="02000503020000020003" pitchFamily="2" charset="0"/>
              </a:rPr>
              <a:t> Steady-state analysis for coexistence</a:t>
            </a:r>
          </a:p>
          <a:p>
            <a:pPr marL="1200150" lvl="1" indent="-742950">
              <a:buFont typeface="+mj-lt"/>
              <a:buAutoNum type="arabicPeriod"/>
            </a:pPr>
            <a:r>
              <a:rPr lang="en-US" sz="2800" dirty="0">
                <a:latin typeface="Avenir Book" panose="02000503020000020003" pitchFamily="2" charset="0"/>
              </a:rPr>
              <a:t> Phase separation and an emergence of a length scale</a:t>
            </a:r>
          </a:p>
        </p:txBody>
      </p:sp>
      <p:pic>
        <p:nvPicPr>
          <p:cNvPr id="147" name="Google Shape;310;p28">
            <a:extLst>
              <a:ext uri="{FF2B5EF4-FFF2-40B4-BE49-F238E27FC236}">
                <a16:creationId xmlns:a16="http://schemas.microsoft.com/office/drawing/2014/main" id="{214602AA-05DC-9EC9-C49E-5E83F34EFD11}"/>
              </a:ext>
            </a:extLst>
          </p:cNvPr>
          <p:cNvPicPr preferRelativeResize="0">
            <a:picLocks noChangeAspect="1"/>
          </p:cNvPicPr>
          <p:nvPr/>
        </p:nvPicPr>
        <p:blipFill rotWithShape="1">
          <a:blip r:embed="rId9">
            <a:alphaModFix/>
          </a:blip>
          <a:srcRect r="48348"/>
          <a:stretch/>
        </p:blipFill>
        <p:spPr>
          <a:xfrm>
            <a:off x="2383107" y="26283573"/>
            <a:ext cx="5617893" cy="4818061"/>
          </a:xfrm>
          <a:prstGeom prst="rect">
            <a:avLst/>
          </a:prstGeom>
          <a:noFill/>
          <a:ln>
            <a:noFill/>
          </a:ln>
        </p:spPr>
      </p:pic>
      <p:pic>
        <p:nvPicPr>
          <p:cNvPr id="148" name="Picture 147">
            <a:extLst>
              <a:ext uri="{FF2B5EF4-FFF2-40B4-BE49-F238E27FC236}">
                <a16:creationId xmlns:a16="http://schemas.microsoft.com/office/drawing/2014/main" id="{C5C053A2-6892-5187-19F1-6F47C652E735}"/>
              </a:ext>
            </a:extLst>
          </p:cNvPr>
          <p:cNvPicPr>
            <a:picLocks noChangeAspect="1"/>
          </p:cNvPicPr>
          <p:nvPr/>
        </p:nvPicPr>
        <p:blipFill>
          <a:blip r:embed="rId10"/>
          <a:stretch>
            <a:fillRect/>
          </a:stretch>
        </p:blipFill>
        <p:spPr>
          <a:xfrm>
            <a:off x="5817734" y="24937573"/>
            <a:ext cx="4055367" cy="994249"/>
          </a:xfrm>
          <a:prstGeom prst="rect">
            <a:avLst/>
          </a:prstGeom>
          <a:ln w="38100">
            <a:solidFill>
              <a:schemeClr val="tx1"/>
            </a:solidFill>
          </a:ln>
        </p:spPr>
      </p:pic>
      <p:grpSp>
        <p:nvGrpSpPr>
          <p:cNvPr id="347" name="Group 346">
            <a:extLst>
              <a:ext uri="{FF2B5EF4-FFF2-40B4-BE49-F238E27FC236}">
                <a16:creationId xmlns:a16="http://schemas.microsoft.com/office/drawing/2014/main" id="{6E30FE37-C604-8841-E038-D0AB8712F751}"/>
              </a:ext>
            </a:extLst>
          </p:cNvPr>
          <p:cNvGrpSpPr/>
          <p:nvPr/>
        </p:nvGrpSpPr>
        <p:grpSpPr>
          <a:xfrm>
            <a:off x="3570745" y="31179252"/>
            <a:ext cx="8289627" cy="741980"/>
            <a:chOff x="3923751" y="31150718"/>
            <a:chExt cx="8289627" cy="741980"/>
          </a:xfrm>
        </p:grpSpPr>
        <p:sp>
          <p:nvSpPr>
            <p:cNvPr id="155" name="Google Shape;320;p28">
              <a:extLst>
                <a:ext uri="{FF2B5EF4-FFF2-40B4-BE49-F238E27FC236}">
                  <a16:creationId xmlns:a16="http://schemas.microsoft.com/office/drawing/2014/main" id="{34E2DCAB-ABB8-5FFA-0D86-38EC9B305898}"/>
                </a:ext>
              </a:extLst>
            </p:cNvPr>
            <p:cNvSpPr txBox="1"/>
            <p:nvPr/>
          </p:nvSpPr>
          <p:spPr>
            <a:xfrm>
              <a:off x="3923751" y="31150718"/>
              <a:ext cx="6061602" cy="74198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dirty="0">
                  <a:latin typeface="Times New Roman" panose="02020603050405020304" pitchFamily="18" charset="0"/>
                  <a:cs typeface="Times New Roman" panose="02020603050405020304" pitchFamily="18" charset="0"/>
                </a:rPr>
                <a:t>Lysogen Induction Rate,</a:t>
              </a:r>
              <a:endParaRPr sz="3600" b="1" dirty="0">
                <a:latin typeface="Times New Roman" panose="02020603050405020304" pitchFamily="18" charset="0"/>
                <a:cs typeface="Times New Roman" panose="02020603050405020304" pitchFamily="18" charset="0"/>
              </a:endParaRPr>
            </a:p>
          </p:txBody>
        </p:sp>
        <p:pic>
          <p:nvPicPr>
            <p:cNvPr id="156" name="Picture 155">
              <a:extLst>
                <a:ext uri="{FF2B5EF4-FFF2-40B4-BE49-F238E27FC236}">
                  <a16:creationId xmlns:a16="http://schemas.microsoft.com/office/drawing/2014/main" id="{33628161-3F8E-1575-6342-5324795CDF0A}"/>
                </a:ext>
              </a:extLst>
            </p:cNvPr>
            <p:cNvPicPr>
              <a:picLocks noChangeAspect="1"/>
            </p:cNvPicPr>
            <p:nvPr/>
          </p:nvPicPr>
          <p:blipFill>
            <a:blip r:embed="rId11"/>
            <a:stretch>
              <a:fillRect/>
            </a:stretch>
          </p:blipFill>
          <p:spPr>
            <a:xfrm>
              <a:off x="8925012" y="31253768"/>
              <a:ext cx="3288366" cy="610345"/>
            </a:xfrm>
            <a:prstGeom prst="rect">
              <a:avLst/>
            </a:prstGeom>
          </p:spPr>
        </p:pic>
      </p:grpSp>
      <p:pic>
        <p:nvPicPr>
          <p:cNvPr id="150" name="Google Shape;310;p28">
            <a:extLst>
              <a:ext uri="{FF2B5EF4-FFF2-40B4-BE49-F238E27FC236}">
                <a16:creationId xmlns:a16="http://schemas.microsoft.com/office/drawing/2014/main" id="{B6F770F4-6934-CA21-647F-A4B56044DCB1}"/>
              </a:ext>
            </a:extLst>
          </p:cNvPr>
          <p:cNvPicPr preferRelativeResize="0">
            <a:picLocks noChangeAspect="1"/>
          </p:cNvPicPr>
          <p:nvPr/>
        </p:nvPicPr>
        <p:blipFill rotWithShape="1">
          <a:blip r:embed="rId9">
            <a:alphaModFix/>
          </a:blip>
          <a:srcRect l="51652"/>
          <a:stretch/>
        </p:blipFill>
        <p:spPr>
          <a:xfrm>
            <a:off x="8276904" y="26260874"/>
            <a:ext cx="5308033" cy="4863459"/>
          </a:xfrm>
          <a:prstGeom prst="rect">
            <a:avLst/>
          </a:prstGeom>
          <a:noFill/>
          <a:ln>
            <a:noFill/>
          </a:ln>
        </p:spPr>
      </p:pic>
      <p:sp>
        <p:nvSpPr>
          <p:cNvPr id="153" name="Google Shape;317;p28">
            <a:extLst>
              <a:ext uri="{FF2B5EF4-FFF2-40B4-BE49-F238E27FC236}">
                <a16:creationId xmlns:a16="http://schemas.microsoft.com/office/drawing/2014/main" id="{5AAB4A38-B7EA-3C95-BB79-11000C6F8F21}"/>
              </a:ext>
            </a:extLst>
          </p:cNvPr>
          <p:cNvSpPr txBox="1"/>
          <p:nvPr/>
        </p:nvSpPr>
        <p:spPr>
          <a:xfrm rot="16200000">
            <a:off x="-1473667" y="28214264"/>
            <a:ext cx="5794155" cy="74869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dirty="0">
                <a:latin typeface="Times New Roman" panose="02020603050405020304" pitchFamily="18" charset="0"/>
                <a:cs typeface="Times New Roman" panose="02020603050405020304" pitchFamily="18" charset="0"/>
              </a:rPr>
              <a:t>Lysogen Growth Rate,</a:t>
            </a:r>
            <a:endParaRPr sz="3600" b="1" dirty="0">
              <a:latin typeface="Times New Roman" panose="02020603050405020304" pitchFamily="18" charset="0"/>
              <a:cs typeface="Times New Roman" panose="02020603050405020304" pitchFamily="18" charset="0"/>
            </a:endParaRPr>
          </a:p>
        </p:txBody>
      </p:sp>
      <p:pic>
        <p:nvPicPr>
          <p:cNvPr id="154" name="Picture 153">
            <a:extLst>
              <a:ext uri="{FF2B5EF4-FFF2-40B4-BE49-F238E27FC236}">
                <a16:creationId xmlns:a16="http://schemas.microsoft.com/office/drawing/2014/main" id="{E739F2AB-0F57-DBBD-FE5F-4264A6EC7A0E}"/>
              </a:ext>
            </a:extLst>
          </p:cNvPr>
          <p:cNvPicPr>
            <a:picLocks noChangeAspect="1"/>
          </p:cNvPicPr>
          <p:nvPr/>
        </p:nvPicPr>
        <p:blipFill>
          <a:blip r:embed="rId12"/>
          <a:stretch>
            <a:fillRect/>
          </a:stretch>
        </p:blipFill>
        <p:spPr>
          <a:xfrm>
            <a:off x="760922" y="26045919"/>
            <a:ext cx="1324976" cy="816013"/>
          </a:xfrm>
          <a:prstGeom prst="rect">
            <a:avLst/>
          </a:prstGeom>
          <a:ln w="38100">
            <a:noFill/>
          </a:ln>
        </p:spPr>
      </p:pic>
      <p:sp>
        <p:nvSpPr>
          <p:cNvPr id="152" name="TextBox 151">
            <a:extLst>
              <a:ext uri="{FF2B5EF4-FFF2-40B4-BE49-F238E27FC236}">
                <a16:creationId xmlns:a16="http://schemas.microsoft.com/office/drawing/2014/main" id="{309C71DB-CDD3-5A49-A19F-92FBA34FCEC3}"/>
              </a:ext>
            </a:extLst>
          </p:cNvPr>
          <p:cNvSpPr txBox="1"/>
          <p:nvPr/>
        </p:nvSpPr>
        <p:spPr>
          <a:xfrm>
            <a:off x="1507504" y="25931822"/>
            <a:ext cx="11644021"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(a) Lysogen Population				(b) Phage Population</a:t>
            </a:r>
          </a:p>
        </p:txBody>
      </p:sp>
      <p:sp>
        <p:nvSpPr>
          <p:cNvPr id="213" name="TextBox 212">
            <a:extLst>
              <a:ext uri="{FF2B5EF4-FFF2-40B4-BE49-F238E27FC236}">
                <a16:creationId xmlns:a16="http://schemas.microsoft.com/office/drawing/2014/main" id="{5AAA63D7-63BE-503F-9C2C-80F071190ABD}"/>
              </a:ext>
            </a:extLst>
          </p:cNvPr>
          <p:cNvSpPr txBox="1"/>
          <p:nvPr/>
        </p:nvSpPr>
        <p:spPr>
          <a:xfrm>
            <a:off x="15871711" y="15804299"/>
            <a:ext cx="14994283" cy="2677656"/>
          </a:xfrm>
          <a:prstGeom prst="rect">
            <a:avLst/>
          </a:prstGeom>
          <a:noFill/>
        </p:spPr>
        <p:txBody>
          <a:bodyPr wrap="square" rtlCol="0">
            <a:spAutoFit/>
          </a:bodyPr>
          <a:lstStyle/>
          <a:p>
            <a:pPr algn="just"/>
            <a:r>
              <a:rPr lang="en-US" sz="2800" b="1" dirty="0">
                <a:latin typeface="Avenir Book" panose="02000503020000020003" pitchFamily="2" charset="0"/>
              </a:rPr>
              <a:t>Figure 4. “Buffers” and ”weapons” in a well-mixed model. (a) </a:t>
            </a:r>
            <a:r>
              <a:rPr lang="en-US" sz="2800" dirty="0">
                <a:latin typeface="Avenir Book" panose="02000503020000020003" pitchFamily="2" charset="0"/>
              </a:rPr>
              <a:t>The minimal growth rate required for </a:t>
            </a:r>
            <a:r>
              <a:rPr lang="en-US" sz="2800" i="1" dirty="0">
                <a:latin typeface="Avenir Book" panose="02000503020000020003" pitchFamily="2" charset="0"/>
              </a:rPr>
              <a:t>L</a:t>
            </a:r>
            <a:r>
              <a:rPr lang="en-US" sz="2800" i="1" baseline="-25000" dirty="0">
                <a:latin typeface="Avenir Book" panose="02000503020000020003" pitchFamily="2" charset="0"/>
              </a:rPr>
              <a:t>B </a:t>
            </a:r>
            <a:r>
              <a:rPr lang="en-US" sz="2800" dirty="0">
                <a:latin typeface="Avenir Book" panose="02000503020000020003" pitchFamily="2" charset="0"/>
              </a:rPr>
              <a:t>to invade when </a:t>
            </a:r>
            <a:r>
              <a:rPr lang="en-US" sz="2800" i="1" dirty="0">
                <a:latin typeface="Avenir Book" panose="02000503020000020003" pitchFamily="2" charset="0"/>
              </a:rPr>
              <a:t>L</a:t>
            </a:r>
            <a:r>
              <a:rPr lang="en-US" sz="2800" i="1" baseline="-25000" dirty="0">
                <a:latin typeface="Avenir Book" panose="02000503020000020003" pitchFamily="2" charset="0"/>
              </a:rPr>
              <a:t>A</a:t>
            </a:r>
            <a:r>
              <a:rPr lang="en-US" sz="2800" dirty="0">
                <a:latin typeface="Avenir Book" panose="02000503020000020003" pitchFamily="2" charset="0"/>
              </a:rPr>
              <a:t> is at the steady-state growth-induction trade off (left). </a:t>
            </a:r>
            <a:r>
              <a:rPr lang="en-US" sz="2800" i="1" dirty="0">
                <a:latin typeface="Avenir Book" panose="02000503020000020003" pitchFamily="2" charset="0"/>
              </a:rPr>
              <a:t>V</a:t>
            </a:r>
            <a:r>
              <a:rPr lang="en-US" sz="2800" i="1" baseline="-25000" dirty="0">
                <a:latin typeface="Avenir Book" panose="02000503020000020003" pitchFamily="2" charset="0"/>
              </a:rPr>
              <a:t>A</a:t>
            </a:r>
            <a:r>
              <a:rPr lang="en-US" sz="2800" dirty="0">
                <a:latin typeface="Avenir Book" panose="02000503020000020003" pitchFamily="2" charset="0"/>
              </a:rPr>
              <a:t> lyses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dirty="0">
                <a:latin typeface="Avenir Book" panose="02000503020000020003" pitchFamily="2" charset="0"/>
              </a:rPr>
              <a:t>, preventing it from invading (gray), but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dirty="0">
                <a:latin typeface="Avenir Book" panose="02000503020000020003" pitchFamily="2" charset="0"/>
              </a:rPr>
              <a:t> can invade when </a:t>
            </a:r>
            <a:r>
              <a:rPr lang="en-US" sz="2800" i="1" dirty="0">
                <a:latin typeface="Avenir Book" panose="02000503020000020003" pitchFamily="2" charset="0"/>
              </a:rPr>
              <a:t>L</a:t>
            </a:r>
            <a:r>
              <a:rPr lang="en-US" sz="2800" i="1" baseline="-25000" dirty="0">
                <a:latin typeface="Avenir Book" panose="02000503020000020003" pitchFamily="2" charset="0"/>
              </a:rPr>
              <a:t>A</a:t>
            </a:r>
            <a:r>
              <a:rPr lang="en-US" sz="2800" dirty="0">
                <a:latin typeface="Avenir Book" panose="02000503020000020003" pitchFamily="2" charset="0"/>
              </a:rPr>
              <a:t> induction rate is lower (blue). </a:t>
            </a:r>
            <a:r>
              <a:rPr lang="en-US" sz="2800" b="1" dirty="0">
                <a:latin typeface="Avenir Book" panose="02000503020000020003" pitchFamily="2" charset="0"/>
              </a:rPr>
              <a:t>(b)</a:t>
            </a:r>
            <a:r>
              <a:rPr lang="en-US" sz="2800" dirty="0">
                <a:latin typeface="Avenir Book" panose="02000503020000020003" pitchFamily="2" charset="0"/>
              </a:rPr>
              <a:t> Effective minimal growth rate required for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dirty="0">
                <a:latin typeface="Avenir Book" panose="02000503020000020003" pitchFamily="2" charset="0"/>
              </a:rPr>
              <a:t> to invade (left). </a:t>
            </a:r>
            <a:r>
              <a:rPr lang="en-US" sz="2800" i="1" dirty="0">
                <a:latin typeface="Avenir Book" panose="02000503020000020003" pitchFamily="2" charset="0"/>
              </a:rPr>
              <a:t>V</a:t>
            </a:r>
            <a:r>
              <a:rPr lang="en-US" sz="2800" i="1" baseline="-25000" dirty="0">
                <a:latin typeface="Avenir Book" panose="02000503020000020003" pitchFamily="2" charset="0"/>
              </a:rPr>
              <a:t>B</a:t>
            </a:r>
            <a:r>
              <a:rPr lang="en-US" sz="2800" dirty="0">
                <a:latin typeface="Avenir Book" panose="02000503020000020003" pitchFamily="2" charset="0"/>
              </a:rPr>
              <a:t> lyses </a:t>
            </a:r>
            <a:r>
              <a:rPr lang="en-US" sz="2800" i="1" dirty="0">
                <a:latin typeface="Avenir Book" panose="02000503020000020003" pitchFamily="2" charset="0"/>
              </a:rPr>
              <a:t>L</a:t>
            </a:r>
            <a:r>
              <a:rPr lang="en-US" sz="2800" i="1" baseline="-25000" dirty="0">
                <a:latin typeface="Avenir Book" panose="02000503020000020003" pitchFamily="2" charset="0"/>
              </a:rPr>
              <a:t>A</a:t>
            </a:r>
            <a:r>
              <a:rPr lang="en-US" sz="2800" dirty="0">
                <a:latin typeface="Avenir Book" panose="02000503020000020003" pitchFamily="2" charset="0"/>
              </a:rPr>
              <a:t>, decreasing the population over time.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dirty="0">
                <a:latin typeface="Avenir Book" panose="02000503020000020003" pitchFamily="2" charset="0"/>
              </a:rPr>
              <a:t> cannot invade at 50 hours post (gray) introduction of </a:t>
            </a:r>
            <a:r>
              <a:rPr lang="en-US" sz="2800" i="1" dirty="0">
                <a:latin typeface="Avenir Book" panose="02000503020000020003" pitchFamily="2" charset="0"/>
              </a:rPr>
              <a:t>V</a:t>
            </a:r>
            <a:r>
              <a:rPr lang="en-US" sz="2800" i="1" baseline="-25000" dirty="0">
                <a:latin typeface="Avenir Book" panose="02000503020000020003" pitchFamily="2" charset="0"/>
              </a:rPr>
              <a:t>B</a:t>
            </a:r>
            <a:r>
              <a:rPr lang="en-US" sz="2800" dirty="0">
                <a:latin typeface="Avenir Book" panose="02000503020000020003" pitchFamily="2" charset="0"/>
              </a:rPr>
              <a:t> but can after 100 hours (blue).</a:t>
            </a:r>
            <a:endParaRPr lang="en-US" sz="2800" i="1" baseline="-25000" dirty="0">
              <a:latin typeface="Avenir Book" panose="02000503020000020003" pitchFamily="2" charset="0"/>
            </a:endParaRPr>
          </a:p>
        </p:txBody>
      </p:sp>
      <p:sp>
        <p:nvSpPr>
          <p:cNvPr id="218" name="TextBox 217">
            <a:extLst>
              <a:ext uri="{FF2B5EF4-FFF2-40B4-BE49-F238E27FC236}">
                <a16:creationId xmlns:a16="http://schemas.microsoft.com/office/drawing/2014/main" id="{28899AA0-0CF7-ECFB-3C3D-2732917B4FCC}"/>
              </a:ext>
            </a:extLst>
          </p:cNvPr>
          <p:cNvSpPr txBox="1"/>
          <p:nvPr/>
        </p:nvSpPr>
        <p:spPr>
          <a:xfrm>
            <a:off x="159994" y="14691275"/>
            <a:ext cx="15093483" cy="2677656"/>
          </a:xfrm>
          <a:prstGeom prst="rect">
            <a:avLst/>
          </a:prstGeom>
          <a:noFill/>
        </p:spPr>
        <p:txBody>
          <a:bodyPr wrap="square" rtlCol="0">
            <a:spAutoFit/>
          </a:bodyPr>
          <a:lstStyle/>
          <a:p>
            <a:pPr algn="just"/>
            <a:r>
              <a:rPr lang="en-US" sz="2800" b="1" dirty="0">
                <a:latin typeface="Avenir Book" panose="02000503020000020003" pitchFamily="2" charset="0"/>
              </a:rPr>
              <a:t>Figure 1. Two roles of temperate phages when lysogens are in competition. (a) </a:t>
            </a:r>
            <a:r>
              <a:rPr lang="en-US" sz="2800" dirty="0">
                <a:latin typeface="Avenir Book" panose="02000503020000020003" pitchFamily="2" charset="0"/>
              </a:rPr>
              <a:t>Temperate phages are released through spontaneous induction, preventing the invasion of an opposing susceptible lysogen population.</a:t>
            </a:r>
            <a:r>
              <a:rPr lang="en-US" sz="2800" b="1" dirty="0">
                <a:latin typeface="Avenir Book" panose="02000503020000020003" pitchFamily="2" charset="0"/>
              </a:rPr>
              <a:t> (b) </a:t>
            </a:r>
            <a:r>
              <a:rPr lang="en-US" sz="2800" dirty="0">
                <a:latin typeface="Avenir Book" panose="02000503020000020003" pitchFamily="2" charset="0"/>
              </a:rPr>
              <a:t>Temperate phages can lyse opposing lysogens which clears space and reduces competition. In both cases, large numbers of free phages are released, proliferating the “buffer” or “weapon” through subsequent rounds of lytic infections. </a:t>
            </a:r>
          </a:p>
        </p:txBody>
      </p:sp>
      <p:pic>
        <p:nvPicPr>
          <p:cNvPr id="187" name="Google Shape;681;p39">
            <a:extLst>
              <a:ext uri="{FF2B5EF4-FFF2-40B4-BE49-F238E27FC236}">
                <a16:creationId xmlns:a16="http://schemas.microsoft.com/office/drawing/2014/main" id="{86125CEB-070A-A974-12F2-D4304CA1132D}"/>
              </a:ext>
            </a:extLst>
          </p:cNvPr>
          <p:cNvPicPr preferRelativeResize="0">
            <a:picLocks/>
          </p:cNvPicPr>
          <p:nvPr/>
        </p:nvPicPr>
        <p:blipFill rotWithShape="1">
          <a:blip r:embed="rId13">
            <a:alphaModFix/>
          </a:blip>
          <a:srcRect l="6074" t="52954" r="5732" b="6308"/>
          <a:stretch/>
        </p:blipFill>
        <p:spPr>
          <a:xfrm>
            <a:off x="17654190" y="12120892"/>
            <a:ext cx="3977639" cy="3054096"/>
          </a:xfrm>
          <a:prstGeom prst="rect">
            <a:avLst/>
          </a:prstGeom>
          <a:noFill/>
          <a:ln>
            <a:noFill/>
          </a:ln>
        </p:spPr>
      </p:pic>
      <p:pic>
        <p:nvPicPr>
          <p:cNvPr id="222" name="Google Shape;680;p39">
            <a:extLst>
              <a:ext uri="{FF2B5EF4-FFF2-40B4-BE49-F238E27FC236}">
                <a16:creationId xmlns:a16="http://schemas.microsoft.com/office/drawing/2014/main" id="{D6688F48-13F9-8EF8-8FDB-BC778A857A22}"/>
              </a:ext>
            </a:extLst>
          </p:cNvPr>
          <p:cNvPicPr preferRelativeResize="0">
            <a:picLocks noChangeAspect="1"/>
          </p:cNvPicPr>
          <p:nvPr/>
        </p:nvPicPr>
        <p:blipFill rotWithShape="1">
          <a:blip r:embed="rId14">
            <a:alphaModFix/>
          </a:blip>
          <a:srcRect l="3373" t="5549" r="8373" b="54208"/>
          <a:stretch/>
        </p:blipFill>
        <p:spPr>
          <a:xfrm>
            <a:off x="26739266" y="12028481"/>
            <a:ext cx="3959455" cy="3116531"/>
          </a:xfrm>
          <a:prstGeom prst="rect">
            <a:avLst/>
          </a:prstGeom>
          <a:noFill/>
          <a:ln>
            <a:noFill/>
          </a:ln>
        </p:spPr>
      </p:pic>
      <p:pic>
        <p:nvPicPr>
          <p:cNvPr id="161" name="Google Shape;566;p36">
            <a:extLst>
              <a:ext uri="{FF2B5EF4-FFF2-40B4-BE49-F238E27FC236}">
                <a16:creationId xmlns:a16="http://schemas.microsoft.com/office/drawing/2014/main" id="{5A0ABFF1-2B5A-C4F2-C96E-E1B0D1A1A4AC}"/>
              </a:ext>
            </a:extLst>
          </p:cNvPr>
          <p:cNvPicPr preferRelativeResize="0">
            <a:picLocks noChangeAspect="1"/>
          </p:cNvPicPr>
          <p:nvPr/>
        </p:nvPicPr>
        <p:blipFill>
          <a:blip r:embed="rId15">
            <a:alphaModFix/>
          </a:blip>
          <a:stretch>
            <a:fillRect/>
          </a:stretch>
        </p:blipFill>
        <p:spPr>
          <a:xfrm>
            <a:off x="17632370" y="7730608"/>
            <a:ext cx="3980287" cy="3050099"/>
          </a:xfrm>
          <a:prstGeom prst="rect">
            <a:avLst/>
          </a:prstGeom>
          <a:noFill/>
          <a:ln>
            <a:noFill/>
          </a:ln>
        </p:spPr>
      </p:pic>
      <p:sp>
        <p:nvSpPr>
          <p:cNvPr id="162" name="Google Shape;587;p36">
            <a:extLst>
              <a:ext uri="{FF2B5EF4-FFF2-40B4-BE49-F238E27FC236}">
                <a16:creationId xmlns:a16="http://schemas.microsoft.com/office/drawing/2014/main" id="{4318EE1A-EA44-ECAD-6A42-551F22659B30}"/>
              </a:ext>
            </a:extLst>
          </p:cNvPr>
          <p:cNvSpPr txBox="1"/>
          <p:nvPr/>
        </p:nvSpPr>
        <p:spPr>
          <a:xfrm>
            <a:off x="19876180" y="9331302"/>
            <a:ext cx="1343228" cy="91678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solidFill>
                  <a:schemeClr val="dk1"/>
                </a:solidFill>
                <a:latin typeface="Times New Roman" panose="02020603050405020304" pitchFamily="18" charset="0"/>
                <a:cs typeface="Times New Roman" panose="02020603050405020304" pitchFamily="18" charset="0"/>
              </a:rPr>
              <a:t>Only </a:t>
            </a:r>
            <a:r>
              <a:rPr lang="en" sz="2000" b="1" i="1" dirty="0">
                <a:solidFill>
                  <a:schemeClr val="bg1"/>
                </a:solidFill>
                <a:latin typeface="Times New Roman" panose="02020603050405020304" pitchFamily="18" charset="0"/>
                <a:cs typeface="Times New Roman" panose="02020603050405020304" pitchFamily="18" charset="0"/>
              </a:rPr>
              <a:t>V</a:t>
            </a:r>
            <a:r>
              <a:rPr lang="en" sz="2000" b="1" i="1" baseline="-25000" dirty="0">
                <a:solidFill>
                  <a:schemeClr val="bg1"/>
                </a:solidFill>
                <a:latin typeface="Times New Roman" panose="02020603050405020304" pitchFamily="18" charset="0"/>
                <a:cs typeface="Times New Roman" panose="02020603050405020304" pitchFamily="18" charset="0"/>
              </a:rPr>
              <a:t>B</a:t>
            </a:r>
            <a:r>
              <a:rPr lang="en" sz="2000" b="1" dirty="0">
                <a:solidFill>
                  <a:schemeClr val="bg1"/>
                </a:solidFill>
                <a:latin typeface="Times New Roman" panose="02020603050405020304" pitchFamily="18" charset="0"/>
                <a:cs typeface="Times New Roman" panose="02020603050405020304" pitchFamily="18" charset="0"/>
              </a:rPr>
              <a:t> </a:t>
            </a:r>
            <a:endParaRPr sz="2000" b="1" dirty="0">
              <a:solidFill>
                <a:schemeClr val="bg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2000" b="1" dirty="0">
                <a:solidFill>
                  <a:schemeClr val="dk1"/>
                </a:solidFill>
                <a:latin typeface="Times New Roman" panose="02020603050405020304" pitchFamily="18" charset="0"/>
                <a:cs typeface="Times New Roman" panose="02020603050405020304" pitchFamily="18" charset="0"/>
              </a:rPr>
              <a:t>Invades</a:t>
            </a:r>
            <a:endParaRPr sz="2000" b="1" dirty="0">
              <a:solidFill>
                <a:schemeClr val="dk1"/>
              </a:solidFill>
              <a:latin typeface="Times New Roman" panose="02020603050405020304" pitchFamily="18" charset="0"/>
              <a:cs typeface="Times New Roman" panose="02020603050405020304" pitchFamily="18" charset="0"/>
            </a:endParaRPr>
          </a:p>
        </p:txBody>
      </p:sp>
      <p:sp>
        <p:nvSpPr>
          <p:cNvPr id="164" name="Google Shape;589;p36">
            <a:extLst>
              <a:ext uri="{FF2B5EF4-FFF2-40B4-BE49-F238E27FC236}">
                <a16:creationId xmlns:a16="http://schemas.microsoft.com/office/drawing/2014/main" id="{799B988F-1A8B-BFD4-E0DC-58F3B5FDC47F}"/>
              </a:ext>
            </a:extLst>
          </p:cNvPr>
          <p:cNvSpPr txBox="1"/>
          <p:nvPr/>
        </p:nvSpPr>
        <p:spPr>
          <a:xfrm>
            <a:off x="18624891" y="7947887"/>
            <a:ext cx="1546805" cy="91678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solidFill>
                  <a:schemeClr val="dk1"/>
                </a:solidFill>
                <a:latin typeface="Times New Roman" panose="02020603050405020304" pitchFamily="18" charset="0"/>
                <a:cs typeface="Times New Roman" panose="02020603050405020304" pitchFamily="18" charset="0"/>
              </a:rPr>
              <a:t>Both </a:t>
            </a:r>
            <a:r>
              <a:rPr lang="en" sz="2000" b="1" i="1" dirty="0">
                <a:solidFill>
                  <a:schemeClr val="bg1"/>
                </a:solidFill>
                <a:latin typeface="Times New Roman" panose="02020603050405020304" pitchFamily="18" charset="0"/>
                <a:cs typeface="Times New Roman" panose="02020603050405020304" pitchFamily="18" charset="0"/>
              </a:rPr>
              <a:t>L</a:t>
            </a:r>
            <a:r>
              <a:rPr lang="en" sz="2000" b="1" i="1" baseline="-25000" dirty="0">
                <a:solidFill>
                  <a:schemeClr val="bg1"/>
                </a:solidFill>
                <a:latin typeface="Times New Roman" panose="02020603050405020304" pitchFamily="18" charset="0"/>
                <a:cs typeface="Times New Roman" panose="02020603050405020304" pitchFamily="18" charset="0"/>
              </a:rPr>
              <a:t>B, </a:t>
            </a:r>
            <a:r>
              <a:rPr lang="en" sz="2000" b="1" i="1" dirty="0">
                <a:solidFill>
                  <a:schemeClr val="bg1"/>
                </a:solidFill>
                <a:latin typeface="Times New Roman" panose="02020603050405020304" pitchFamily="18" charset="0"/>
                <a:cs typeface="Times New Roman" panose="02020603050405020304" pitchFamily="18" charset="0"/>
              </a:rPr>
              <a:t>V</a:t>
            </a:r>
            <a:r>
              <a:rPr lang="en" sz="2000" b="1" i="1" baseline="-25000" dirty="0">
                <a:solidFill>
                  <a:schemeClr val="bg1"/>
                </a:solidFill>
                <a:latin typeface="Times New Roman" panose="02020603050405020304" pitchFamily="18" charset="0"/>
                <a:cs typeface="Times New Roman" panose="02020603050405020304" pitchFamily="18" charset="0"/>
              </a:rPr>
              <a:t>B</a:t>
            </a:r>
            <a:r>
              <a:rPr lang="en" sz="2000" b="1" dirty="0">
                <a:solidFill>
                  <a:schemeClr val="bg1"/>
                </a:solidFill>
                <a:latin typeface="Times New Roman" panose="02020603050405020304" pitchFamily="18" charset="0"/>
                <a:cs typeface="Times New Roman" panose="02020603050405020304" pitchFamily="18" charset="0"/>
              </a:rPr>
              <a:t> </a:t>
            </a:r>
            <a:endParaRPr sz="2000" b="1" dirty="0">
              <a:solidFill>
                <a:schemeClr val="bg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2000" b="1" dirty="0">
                <a:solidFill>
                  <a:schemeClr val="dk1"/>
                </a:solidFill>
                <a:latin typeface="Times New Roman" panose="02020603050405020304" pitchFamily="18" charset="0"/>
                <a:cs typeface="Times New Roman" panose="02020603050405020304" pitchFamily="18" charset="0"/>
              </a:rPr>
              <a:t>Invade</a:t>
            </a:r>
            <a:endParaRPr sz="2000" b="1" dirty="0">
              <a:solidFill>
                <a:schemeClr val="dk1"/>
              </a:solidFill>
              <a:latin typeface="Times New Roman" panose="02020603050405020304" pitchFamily="18" charset="0"/>
              <a:cs typeface="Times New Roman" panose="02020603050405020304" pitchFamily="18" charset="0"/>
            </a:endParaRPr>
          </a:p>
        </p:txBody>
      </p:sp>
      <p:cxnSp>
        <p:nvCxnSpPr>
          <p:cNvPr id="166" name="Google Shape;596;p36">
            <a:extLst>
              <a:ext uri="{FF2B5EF4-FFF2-40B4-BE49-F238E27FC236}">
                <a16:creationId xmlns:a16="http://schemas.microsoft.com/office/drawing/2014/main" id="{55AD82D1-E01D-B77A-FA73-6235F5AA9219}"/>
              </a:ext>
            </a:extLst>
          </p:cNvPr>
          <p:cNvCxnSpPr>
            <a:cxnSpLocks/>
            <a:stCxn id="167" idx="0"/>
            <a:endCxn id="369" idx="4"/>
          </p:cNvCxnSpPr>
          <p:nvPr/>
        </p:nvCxnSpPr>
        <p:spPr>
          <a:xfrm flipH="1">
            <a:off x="18176317" y="9026293"/>
            <a:ext cx="2315906" cy="0"/>
          </a:xfrm>
          <a:prstGeom prst="straightConnector1">
            <a:avLst/>
          </a:prstGeom>
          <a:noFill/>
          <a:ln w="38100" cap="flat" cmpd="sng">
            <a:solidFill>
              <a:srgbClr val="666666"/>
            </a:solidFill>
            <a:prstDash val="solid"/>
            <a:round/>
            <a:headEnd type="none" w="med" len="med"/>
            <a:tailEnd type="triangle" w="med" len="med"/>
          </a:ln>
        </p:spPr>
      </p:cxnSp>
      <p:sp>
        <p:nvSpPr>
          <p:cNvPr id="167" name="Google Shape;597;p36">
            <a:extLst>
              <a:ext uri="{FF2B5EF4-FFF2-40B4-BE49-F238E27FC236}">
                <a16:creationId xmlns:a16="http://schemas.microsoft.com/office/drawing/2014/main" id="{3CEB2E9C-08B4-5444-8DB8-EAB87AF0BBD3}"/>
              </a:ext>
            </a:extLst>
          </p:cNvPr>
          <p:cNvSpPr>
            <a:spLocks noChangeAspect="1"/>
          </p:cNvSpPr>
          <p:nvPr/>
        </p:nvSpPr>
        <p:spPr>
          <a:xfrm rot="16200000">
            <a:off x="20485787" y="8943997"/>
            <a:ext cx="177463" cy="164592"/>
          </a:xfrm>
          <a:prstGeom prst="ellipse">
            <a:avLst/>
          </a:pr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1" name="Google Shape;523;p35">
            <a:extLst>
              <a:ext uri="{FF2B5EF4-FFF2-40B4-BE49-F238E27FC236}">
                <a16:creationId xmlns:a16="http://schemas.microsoft.com/office/drawing/2014/main" id="{562D09A5-0DC2-47A4-7F18-4131D66EBF3F}"/>
              </a:ext>
            </a:extLst>
          </p:cNvPr>
          <p:cNvPicPr preferRelativeResize="0">
            <a:picLocks noChangeAspect="1"/>
          </p:cNvPicPr>
          <p:nvPr/>
        </p:nvPicPr>
        <p:blipFill rotWithShape="1">
          <a:blip r:embed="rId16">
            <a:alphaModFix/>
          </a:blip>
          <a:srcRect l="6635" b="6889"/>
          <a:stretch/>
        </p:blipFill>
        <p:spPr>
          <a:xfrm>
            <a:off x="22838279" y="7708808"/>
            <a:ext cx="3797246" cy="3069941"/>
          </a:xfrm>
          <a:prstGeom prst="rect">
            <a:avLst/>
          </a:prstGeom>
          <a:noFill/>
          <a:ln>
            <a:noFill/>
          </a:ln>
        </p:spPr>
      </p:pic>
      <p:pic>
        <p:nvPicPr>
          <p:cNvPr id="172" name="Google Shape;536;p35">
            <a:extLst>
              <a:ext uri="{FF2B5EF4-FFF2-40B4-BE49-F238E27FC236}">
                <a16:creationId xmlns:a16="http://schemas.microsoft.com/office/drawing/2014/main" id="{19845572-2D59-7916-5DC9-8604341E0290}"/>
              </a:ext>
            </a:extLst>
          </p:cNvPr>
          <p:cNvPicPr preferRelativeResize="0">
            <a:picLocks noChangeAspect="1"/>
          </p:cNvPicPr>
          <p:nvPr/>
        </p:nvPicPr>
        <p:blipFill rotWithShape="1">
          <a:blip r:embed="rId17">
            <a:alphaModFix/>
          </a:blip>
          <a:srcRect l="5482" b="6695"/>
          <a:stretch/>
        </p:blipFill>
        <p:spPr>
          <a:xfrm>
            <a:off x="26758948" y="7702946"/>
            <a:ext cx="3844074" cy="3076331"/>
          </a:xfrm>
          <a:prstGeom prst="rect">
            <a:avLst/>
          </a:prstGeom>
          <a:noFill/>
          <a:ln>
            <a:noFill/>
          </a:ln>
        </p:spPr>
      </p:pic>
      <p:pic>
        <p:nvPicPr>
          <p:cNvPr id="173" name="Google Shape;537;p35">
            <a:extLst>
              <a:ext uri="{FF2B5EF4-FFF2-40B4-BE49-F238E27FC236}">
                <a16:creationId xmlns:a16="http://schemas.microsoft.com/office/drawing/2014/main" id="{FFB4143E-F515-DCAB-5218-D9B33B3ACEEF}"/>
              </a:ext>
            </a:extLst>
          </p:cNvPr>
          <p:cNvPicPr preferRelativeResize="0"/>
          <p:nvPr/>
        </p:nvPicPr>
        <p:blipFill>
          <a:blip r:embed="rId18">
            <a:alphaModFix/>
          </a:blip>
          <a:stretch>
            <a:fillRect/>
          </a:stretch>
        </p:blipFill>
        <p:spPr>
          <a:xfrm>
            <a:off x="23674469" y="8639808"/>
            <a:ext cx="248146" cy="209527"/>
          </a:xfrm>
          <a:prstGeom prst="rect">
            <a:avLst/>
          </a:prstGeom>
          <a:noFill/>
          <a:ln>
            <a:noFill/>
          </a:ln>
        </p:spPr>
      </p:pic>
      <p:pic>
        <p:nvPicPr>
          <p:cNvPr id="174" name="Google Shape;538;p35">
            <a:extLst>
              <a:ext uri="{FF2B5EF4-FFF2-40B4-BE49-F238E27FC236}">
                <a16:creationId xmlns:a16="http://schemas.microsoft.com/office/drawing/2014/main" id="{D461FDD5-8C3C-349A-06C0-F6543FC9F981}"/>
              </a:ext>
            </a:extLst>
          </p:cNvPr>
          <p:cNvPicPr preferRelativeResize="0"/>
          <p:nvPr/>
        </p:nvPicPr>
        <p:blipFill>
          <a:blip r:embed="rId19">
            <a:alphaModFix/>
          </a:blip>
          <a:stretch>
            <a:fillRect/>
          </a:stretch>
        </p:blipFill>
        <p:spPr>
          <a:xfrm>
            <a:off x="23658025" y="8026591"/>
            <a:ext cx="275053" cy="209527"/>
          </a:xfrm>
          <a:prstGeom prst="rect">
            <a:avLst/>
          </a:prstGeom>
          <a:noFill/>
          <a:ln>
            <a:noFill/>
          </a:ln>
        </p:spPr>
      </p:pic>
      <p:pic>
        <p:nvPicPr>
          <p:cNvPr id="175" name="Google Shape;539;p35">
            <a:extLst>
              <a:ext uri="{FF2B5EF4-FFF2-40B4-BE49-F238E27FC236}">
                <a16:creationId xmlns:a16="http://schemas.microsoft.com/office/drawing/2014/main" id="{768DD41D-183E-46CD-8ED3-CE55E2FF8517}"/>
              </a:ext>
            </a:extLst>
          </p:cNvPr>
          <p:cNvPicPr preferRelativeResize="0"/>
          <p:nvPr/>
        </p:nvPicPr>
        <p:blipFill>
          <a:blip r:embed="rId18">
            <a:alphaModFix/>
          </a:blip>
          <a:stretch>
            <a:fillRect/>
          </a:stretch>
        </p:blipFill>
        <p:spPr>
          <a:xfrm>
            <a:off x="27575081" y="8598878"/>
            <a:ext cx="248146" cy="209527"/>
          </a:xfrm>
          <a:prstGeom prst="rect">
            <a:avLst/>
          </a:prstGeom>
          <a:noFill/>
          <a:ln>
            <a:noFill/>
          </a:ln>
        </p:spPr>
      </p:pic>
      <p:pic>
        <p:nvPicPr>
          <p:cNvPr id="176" name="Google Shape;540;p35">
            <a:extLst>
              <a:ext uri="{FF2B5EF4-FFF2-40B4-BE49-F238E27FC236}">
                <a16:creationId xmlns:a16="http://schemas.microsoft.com/office/drawing/2014/main" id="{A7E264D6-3A1D-4EE4-1696-629E3D9F6AC4}"/>
              </a:ext>
            </a:extLst>
          </p:cNvPr>
          <p:cNvPicPr preferRelativeResize="0"/>
          <p:nvPr/>
        </p:nvPicPr>
        <p:blipFill>
          <a:blip r:embed="rId19">
            <a:alphaModFix/>
          </a:blip>
          <a:stretch>
            <a:fillRect/>
          </a:stretch>
        </p:blipFill>
        <p:spPr>
          <a:xfrm>
            <a:off x="27561627" y="8030166"/>
            <a:ext cx="275053" cy="209527"/>
          </a:xfrm>
          <a:prstGeom prst="rect">
            <a:avLst/>
          </a:prstGeom>
          <a:noFill/>
          <a:ln>
            <a:noFill/>
          </a:ln>
        </p:spPr>
      </p:pic>
      <p:pic>
        <p:nvPicPr>
          <p:cNvPr id="177" name="Google Shape;541;p35">
            <a:extLst>
              <a:ext uri="{FF2B5EF4-FFF2-40B4-BE49-F238E27FC236}">
                <a16:creationId xmlns:a16="http://schemas.microsoft.com/office/drawing/2014/main" id="{219F3905-FC06-8005-6C23-8594F2BBE5C9}"/>
              </a:ext>
            </a:extLst>
          </p:cNvPr>
          <p:cNvPicPr preferRelativeResize="0"/>
          <p:nvPr/>
        </p:nvPicPr>
        <p:blipFill>
          <a:blip r:embed="rId20">
            <a:alphaModFix/>
          </a:blip>
          <a:stretch>
            <a:fillRect/>
          </a:stretch>
        </p:blipFill>
        <p:spPr>
          <a:xfrm>
            <a:off x="27587757" y="9262147"/>
            <a:ext cx="254125" cy="209527"/>
          </a:xfrm>
          <a:prstGeom prst="rect">
            <a:avLst/>
          </a:prstGeom>
          <a:noFill/>
          <a:ln>
            <a:noFill/>
          </a:ln>
        </p:spPr>
      </p:pic>
      <p:pic>
        <p:nvPicPr>
          <p:cNvPr id="178" name="Google Shape;543;p35">
            <a:extLst>
              <a:ext uri="{FF2B5EF4-FFF2-40B4-BE49-F238E27FC236}">
                <a16:creationId xmlns:a16="http://schemas.microsoft.com/office/drawing/2014/main" id="{E0CA6BBF-564D-236E-2DAD-FA53D87EDF18}"/>
              </a:ext>
            </a:extLst>
          </p:cNvPr>
          <p:cNvPicPr preferRelativeResize="0"/>
          <p:nvPr/>
        </p:nvPicPr>
        <p:blipFill>
          <a:blip r:embed="rId20">
            <a:alphaModFix/>
          </a:blip>
          <a:stretch>
            <a:fillRect/>
          </a:stretch>
        </p:blipFill>
        <p:spPr>
          <a:xfrm>
            <a:off x="23668490" y="9199029"/>
            <a:ext cx="254125" cy="209527"/>
          </a:xfrm>
          <a:prstGeom prst="rect">
            <a:avLst/>
          </a:prstGeom>
          <a:noFill/>
          <a:ln>
            <a:noFill/>
          </a:ln>
        </p:spPr>
      </p:pic>
      <p:pic>
        <p:nvPicPr>
          <p:cNvPr id="181" name="Google Shape;542;p35">
            <a:extLst>
              <a:ext uri="{FF2B5EF4-FFF2-40B4-BE49-F238E27FC236}">
                <a16:creationId xmlns:a16="http://schemas.microsoft.com/office/drawing/2014/main" id="{5BA3A1E9-0F22-F7C8-D533-4731437DB6F6}"/>
              </a:ext>
            </a:extLst>
          </p:cNvPr>
          <p:cNvPicPr preferRelativeResize="0"/>
          <p:nvPr/>
        </p:nvPicPr>
        <p:blipFill>
          <a:blip r:embed="rId21">
            <a:alphaModFix/>
          </a:blip>
          <a:stretch>
            <a:fillRect/>
          </a:stretch>
        </p:blipFill>
        <p:spPr>
          <a:xfrm>
            <a:off x="28760899" y="9521731"/>
            <a:ext cx="281033" cy="209527"/>
          </a:xfrm>
          <a:prstGeom prst="rect">
            <a:avLst/>
          </a:prstGeom>
          <a:noFill/>
          <a:ln>
            <a:noFill/>
          </a:ln>
        </p:spPr>
      </p:pic>
      <p:pic>
        <p:nvPicPr>
          <p:cNvPr id="183" name="Google Shape;531;p35">
            <a:extLst>
              <a:ext uri="{FF2B5EF4-FFF2-40B4-BE49-F238E27FC236}">
                <a16:creationId xmlns:a16="http://schemas.microsoft.com/office/drawing/2014/main" id="{48435EE2-373A-4886-A90C-F44CCE918631}"/>
              </a:ext>
            </a:extLst>
          </p:cNvPr>
          <p:cNvPicPr preferRelativeResize="0">
            <a:picLocks noChangeAspect="1"/>
          </p:cNvPicPr>
          <p:nvPr/>
        </p:nvPicPr>
        <p:blipFill>
          <a:blip r:embed="rId22">
            <a:alphaModFix/>
          </a:blip>
          <a:stretch>
            <a:fillRect/>
          </a:stretch>
        </p:blipFill>
        <p:spPr>
          <a:xfrm>
            <a:off x="19356619" y="8097640"/>
            <a:ext cx="680046" cy="230480"/>
          </a:xfrm>
          <a:prstGeom prst="rect">
            <a:avLst/>
          </a:prstGeom>
          <a:noFill/>
          <a:ln>
            <a:noFill/>
          </a:ln>
        </p:spPr>
      </p:pic>
      <p:pic>
        <p:nvPicPr>
          <p:cNvPr id="185" name="Google Shape;543;p35">
            <a:extLst>
              <a:ext uri="{FF2B5EF4-FFF2-40B4-BE49-F238E27FC236}">
                <a16:creationId xmlns:a16="http://schemas.microsoft.com/office/drawing/2014/main" id="{236FB07F-10F7-5101-3E29-5A7CEADD5F79}"/>
              </a:ext>
            </a:extLst>
          </p:cNvPr>
          <p:cNvPicPr preferRelativeResize="0">
            <a:picLocks noChangeAspect="1"/>
          </p:cNvPicPr>
          <p:nvPr/>
        </p:nvPicPr>
        <p:blipFill>
          <a:blip r:embed="rId20">
            <a:alphaModFix/>
          </a:blip>
          <a:stretch>
            <a:fillRect/>
          </a:stretch>
        </p:blipFill>
        <p:spPr>
          <a:xfrm>
            <a:off x="20674418" y="9469304"/>
            <a:ext cx="304951" cy="251433"/>
          </a:xfrm>
          <a:prstGeom prst="rect">
            <a:avLst/>
          </a:prstGeom>
          <a:noFill/>
          <a:ln>
            <a:noFill/>
          </a:ln>
        </p:spPr>
      </p:pic>
      <p:cxnSp>
        <p:nvCxnSpPr>
          <p:cNvPr id="193" name="Google Shape;626;p37">
            <a:extLst>
              <a:ext uri="{FF2B5EF4-FFF2-40B4-BE49-F238E27FC236}">
                <a16:creationId xmlns:a16="http://schemas.microsoft.com/office/drawing/2014/main" id="{B7357748-7E53-884F-241C-430605EDA9EA}"/>
              </a:ext>
            </a:extLst>
          </p:cNvPr>
          <p:cNvCxnSpPr>
            <a:cxnSpLocks/>
          </p:cNvCxnSpPr>
          <p:nvPr/>
        </p:nvCxnSpPr>
        <p:spPr>
          <a:xfrm>
            <a:off x="18644354" y="12270010"/>
            <a:ext cx="0" cy="2633472"/>
          </a:xfrm>
          <a:prstGeom prst="straightConnector1">
            <a:avLst/>
          </a:prstGeom>
          <a:noFill/>
          <a:ln w="38100" cap="flat" cmpd="sng">
            <a:solidFill>
              <a:srgbClr val="D2D2D2"/>
            </a:solidFill>
            <a:prstDash val="dash"/>
            <a:round/>
            <a:headEnd type="none" w="med" len="med"/>
            <a:tailEnd type="none" w="med" len="med"/>
          </a:ln>
        </p:spPr>
      </p:cxnSp>
      <p:cxnSp>
        <p:nvCxnSpPr>
          <p:cNvPr id="194" name="Google Shape;626;p37">
            <a:extLst>
              <a:ext uri="{FF2B5EF4-FFF2-40B4-BE49-F238E27FC236}">
                <a16:creationId xmlns:a16="http://schemas.microsoft.com/office/drawing/2014/main" id="{5B0770B5-4727-6383-8ABD-1FDE6FAAB069}"/>
              </a:ext>
            </a:extLst>
          </p:cNvPr>
          <p:cNvCxnSpPr>
            <a:cxnSpLocks/>
          </p:cNvCxnSpPr>
          <p:nvPr/>
        </p:nvCxnSpPr>
        <p:spPr>
          <a:xfrm>
            <a:off x="19356619" y="12276626"/>
            <a:ext cx="0" cy="2633472"/>
          </a:xfrm>
          <a:prstGeom prst="straightConnector1">
            <a:avLst/>
          </a:prstGeom>
          <a:noFill/>
          <a:ln w="38100" cap="flat" cmpd="sng">
            <a:solidFill>
              <a:srgbClr val="598BC5"/>
            </a:solidFill>
            <a:prstDash val="dash"/>
            <a:round/>
            <a:headEnd type="none" w="med" len="med"/>
            <a:tailEnd type="none" w="med" len="med"/>
          </a:ln>
        </p:spPr>
      </p:cxnSp>
      <p:sp>
        <p:nvSpPr>
          <p:cNvPr id="196" name="Google Shape;320;p28">
            <a:extLst>
              <a:ext uri="{FF2B5EF4-FFF2-40B4-BE49-F238E27FC236}">
                <a16:creationId xmlns:a16="http://schemas.microsoft.com/office/drawing/2014/main" id="{135B49CA-B272-6CE9-C94B-3F145BB8A876}"/>
              </a:ext>
            </a:extLst>
          </p:cNvPr>
          <p:cNvSpPr txBox="1"/>
          <p:nvPr/>
        </p:nvSpPr>
        <p:spPr>
          <a:xfrm>
            <a:off x="16987991" y="10718252"/>
            <a:ext cx="5295447"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i="1" dirty="0">
                <a:latin typeface="Times New Roman" panose="02020603050405020304" pitchFamily="18" charset="0"/>
                <a:cs typeface="Times New Roman" panose="02020603050405020304" pitchFamily="18" charset="0"/>
              </a:rPr>
              <a:t>L</a:t>
            </a:r>
            <a:r>
              <a:rPr lang="en" sz="3600" b="1" i="1" baseline="-25000" dirty="0">
                <a:latin typeface="Times New Roman" panose="02020603050405020304" pitchFamily="18" charset="0"/>
                <a:cs typeface="Times New Roman" panose="02020603050405020304" pitchFamily="18" charset="0"/>
              </a:rPr>
              <a:t>A</a:t>
            </a:r>
            <a:r>
              <a:rPr lang="en" sz="3600" b="1" dirty="0">
                <a:latin typeface="Times New Roman" panose="02020603050405020304" pitchFamily="18" charset="0"/>
                <a:cs typeface="Times New Roman" panose="02020603050405020304" pitchFamily="18" charset="0"/>
              </a:rPr>
              <a:t> Induction Rate,</a:t>
            </a:r>
            <a:endParaRPr sz="3600" b="1" dirty="0">
              <a:latin typeface="Times New Roman" panose="02020603050405020304" pitchFamily="18" charset="0"/>
              <a:cs typeface="Times New Roman" panose="02020603050405020304" pitchFamily="18" charset="0"/>
            </a:endParaRPr>
          </a:p>
        </p:txBody>
      </p:sp>
      <p:sp>
        <p:nvSpPr>
          <p:cNvPr id="208" name="Google Shape;320;p28">
            <a:extLst>
              <a:ext uri="{FF2B5EF4-FFF2-40B4-BE49-F238E27FC236}">
                <a16:creationId xmlns:a16="http://schemas.microsoft.com/office/drawing/2014/main" id="{C018FA17-7574-BC0D-C28B-F3C784558CB5}"/>
              </a:ext>
            </a:extLst>
          </p:cNvPr>
          <p:cNvSpPr txBox="1"/>
          <p:nvPr/>
        </p:nvSpPr>
        <p:spPr>
          <a:xfrm>
            <a:off x="16415794" y="14958369"/>
            <a:ext cx="6561696"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Lag Time to Introduce </a:t>
            </a:r>
            <a:r>
              <a:rPr lang="en" sz="3600" b="1" i="1" dirty="0">
                <a:latin typeface="Times New Roman" panose="02020603050405020304" pitchFamily="18" charset="0"/>
                <a:cs typeface="Times New Roman" panose="02020603050405020304" pitchFamily="18" charset="0"/>
              </a:rPr>
              <a:t>L</a:t>
            </a:r>
            <a:r>
              <a:rPr lang="en" sz="3600" b="1" i="1" baseline="-25000" dirty="0">
                <a:latin typeface="Times New Roman" panose="02020603050405020304" pitchFamily="18" charset="0"/>
                <a:cs typeface="Times New Roman" panose="02020603050405020304" pitchFamily="18" charset="0"/>
              </a:rPr>
              <a:t>B</a:t>
            </a:r>
            <a:r>
              <a:rPr lang="en" sz="3600" b="1" dirty="0">
                <a:latin typeface="Times New Roman" panose="02020603050405020304" pitchFamily="18" charset="0"/>
                <a:cs typeface="Times New Roman" panose="02020603050405020304" pitchFamily="18" charset="0"/>
              </a:rPr>
              <a:t>, </a:t>
            </a:r>
            <a:r>
              <a:rPr lang="en" sz="3600" b="1" dirty="0" err="1">
                <a:latin typeface="Times New Roman" panose="02020603050405020304" pitchFamily="18" charset="0"/>
                <a:cs typeface="Times New Roman" panose="02020603050405020304" pitchFamily="18" charset="0"/>
              </a:rPr>
              <a:t>hr</a:t>
            </a:r>
            <a:endParaRPr sz="3600" b="1" dirty="0">
              <a:latin typeface="Times New Roman" panose="02020603050405020304" pitchFamily="18" charset="0"/>
              <a:cs typeface="Times New Roman" panose="02020603050405020304" pitchFamily="18" charset="0"/>
            </a:endParaRPr>
          </a:p>
        </p:txBody>
      </p:sp>
      <p:sp>
        <p:nvSpPr>
          <p:cNvPr id="214" name="TextBox 213">
            <a:extLst>
              <a:ext uri="{FF2B5EF4-FFF2-40B4-BE49-F238E27FC236}">
                <a16:creationId xmlns:a16="http://schemas.microsoft.com/office/drawing/2014/main" id="{811761E1-7FB7-B77B-B7EB-192CDEA9FCCD}"/>
              </a:ext>
            </a:extLst>
          </p:cNvPr>
          <p:cNvSpPr txBox="1"/>
          <p:nvPr/>
        </p:nvSpPr>
        <p:spPr>
          <a:xfrm>
            <a:off x="17243231" y="6939166"/>
            <a:ext cx="911292"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(a)</a:t>
            </a:r>
          </a:p>
        </p:txBody>
      </p:sp>
      <p:sp>
        <p:nvSpPr>
          <p:cNvPr id="215" name="TextBox 214">
            <a:extLst>
              <a:ext uri="{FF2B5EF4-FFF2-40B4-BE49-F238E27FC236}">
                <a16:creationId xmlns:a16="http://schemas.microsoft.com/office/drawing/2014/main" id="{194A1068-3CCB-4767-C5B7-E4314F18C059}"/>
              </a:ext>
            </a:extLst>
          </p:cNvPr>
          <p:cNvSpPr txBox="1"/>
          <p:nvPr/>
        </p:nvSpPr>
        <p:spPr>
          <a:xfrm>
            <a:off x="17269907" y="11291226"/>
            <a:ext cx="911292"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(b)</a:t>
            </a:r>
          </a:p>
        </p:txBody>
      </p:sp>
      <p:sp>
        <p:nvSpPr>
          <p:cNvPr id="217" name="Google Shape;320;p28">
            <a:extLst>
              <a:ext uri="{FF2B5EF4-FFF2-40B4-BE49-F238E27FC236}">
                <a16:creationId xmlns:a16="http://schemas.microsoft.com/office/drawing/2014/main" id="{74A8C1A3-F9C7-16C5-51B1-7C198CF9220C}"/>
              </a:ext>
            </a:extLst>
          </p:cNvPr>
          <p:cNvSpPr txBox="1"/>
          <p:nvPr/>
        </p:nvSpPr>
        <p:spPr>
          <a:xfrm rot="16200000">
            <a:off x="12488202" y="11118719"/>
            <a:ext cx="8234708" cy="738633"/>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Times New Roman" panose="02020603050405020304" pitchFamily="18" charset="0"/>
                <a:cs typeface="Times New Roman" panose="02020603050405020304" pitchFamily="18" charset="0"/>
              </a:rPr>
              <a:t>Minimal Growth Rate for </a:t>
            </a:r>
            <a:r>
              <a:rPr lang="en" sz="3600" b="1" i="1" dirty="0">
                <a:latin typeface="Times New Roman" panose="02020603050405020304" pitchFamily="18" charset="0"/>
                <a:cs typeface="Times New Roman" panose="02020603050405020304" pitchFamily="18" charset="0"/>
              </a:rPr>
              <a:t>L</a:t>
            </a:r>
            <a:r>
              <a:rPr lang="en" sz="3600" b="1" i="1" baseline="-25000" dirty="0">
                <a:latin typeface="Times New Roman" panose="02020603050405020304" pitchFamily="18" charset="0"/>
                <a:cs typeface="Times New Roman" panose="02020603050405020304" pitchFamily="18" charset="0"/>
              </a:rPr>
              <a:t>B</a:t>
            </a:r>
            <a:r>
              <a:rPr lang="en" sz="3600" b="1" dirty="0">
                <a:latin typeface="Times New Roman" panose="02020603050405020304" pitchFamily="18" charset="0"/>
                <a:cs typeface="Times New Roman" panose="02020603050405020304" pitchFamily="18" charset="0"/>
              </a:rPr>
              <a:t> to Invade,</a:t>
            </a:r>
            <a:endParaRPr sz="3600" b="1" dirty="0">
              <a:latin typeface="Times New Roman" panose="02020603050405020304" pitchFamily="18" charset="0"/>
              <a:cs typeface="Times New Roman" panose="02020603050405020304" pitchFamily="18" charset="0"/>
            </a:endParaRPr>
          </a:p>
        </p:txBody>
      </p:sp>
      <p:pic>
        <p:nvPicPr>
          <p:cNvPr id="219" name="Google Shape;523;p35">
            <a:extLst>
              <a:ext uri="{FF2B5EF4-FFF2-40B4-BE49-F238E27FC236}">
                <a16:creationId xmlns:a16="http://schemas.microsoft.com/office/drawing/2014/main" id="{3851E571-3E0B-362E-A405-8844BC20F89F}"/>
              </a:ext>
            </a:extLst>
          </p:cNvPr>
          <p:cNvPicPr preferRelativeResize="0">
            <a:picLocks noChangeAspect="1"/>
          </p:cNvPicPr>
          <p:nvPr/>
        </p:nvPicPr>
        <p:blipFill rotWithShape="1">
          <a:blip r:embed="rId16">
            <a:alphaModFix/>
          </a:blip>
          <a:srcRect l="6635" b="6889"/>
          <a:stretch/>
        </p:blipFill>
        <p:spPr>
          <a:xfrm>
            <a:off x="22874602" y="12075072"/>
            <a:ext cx="3797246" cy="3069941"/>
          </a:xfrm>
          <a:prstGeom prst="rect">
            <a:avLst/>
          </a:prstGeom>
          <a:noFill/>
          <a:ln>
            <a:noFill/>
          </a:ln>
        </p:spPr>
      </p:pic>
      <p:sp>
        <p:nvSpPr>
          <p:cNvPr id="230" name="Google Shape;320;p28">
            <a:extLst>
              <a:ext uri="{FF2B5EF4-FFF2-40B4-BE49-F238E27FC236}">
                <a16:creationId xmlns:a16="http://schemas.microsoft.com/office/drawing/2014/main" id="{B4D6EDA0-C8DA-5056-D017-D5BDBFE2920D}"/>
              </a:ext>
            </a:extLst>
          </p:cNvPr>
          <p:cNvSpPr txBox="1"/>
          <p:nvPr/>
        </p:nvSpPr>
        <p:spPr>
          <a:xfrm rot="16200000">
            <a:off x="19598555" y="12907627"/>
            <a:ext cx="5813460"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Population Density</a:t>
            </a:r>
            <a:endParaRPr sz="3600" b="1" dirty="0">
              <a:latin typeface="Times New Roman" panose="02020603050405020304" pitchFamily="18" charset="0"/>
              <a:cs typeface="Times New Roman" panose="02020603050405020304" pitchFamily="18" charset="0"/>
            </a:endParaRPr>
          </a:p>
        </p:txBody>
      </p:sp>
      <p:sp>
        <p:nvSpPr>
          <p:cNvPr id="229" name="Google Shape;320;p28">
            <a:extLst>
              <a:ext uri="{FF2B5EF4-FFF2-40B4-BE49-F238E27FC236}">
                <a16:creationId xmlns:a16="http://schemas.microsoft.com/office/drawing/2014/main" id="{0B051504-B026-DB61-6A90-2FA7B9C5B11A}"/>
              </a:ext>
            </a:extLst>
          </p:cNvPr>
          <p:cNvSpPr txBox="1"/>
          <p:nvPr/>
        </p:nvSpPr>
        <p:spPr>
          <a:xfrm>
            <a:off x="23936179" y="14956940"/>
            <a:ext cx="1899457"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Time, </a:t>
            </a:r>
            <a:r>
              <a:rPr lang="en" sz="3600" b="1" dirty="0" err="1">
                <a:latin typeface="Times New Roman" panose="02020603050405020304" pitchFamily="18" charset="0"/>
                <a:cs typeface="Times New Roman" panose="02020603050405020304" pitchFamily="18" charset="0"/>
              </a:rPr>
              <a:t>hr</a:t>
            </a:r>
            <a:endParaRPr sz="3600" b="1" dirty="0">
              <a:latin typeface="Times New Roman" panose="02020603050405020304" pitchFamily="18" charset="0"/>
              <a:cs typeface="Times New Roman" panose="02020603050405020304" pitchFamily="18" charset="0"/>
            </a:endParaRPr>
          </a:p>
        </p:txBody>
      </p:sp>
      <p:sp>
        <p:nvSpPr>
          <p:cNvPr id="231" name="Google Shape;320;p28">
            <a:extLst>
              <a:ext uri="{FF2B5EF4-FFF2-40B4-BE49-F238E27FC236}">
                <a16:creationId xmlns:a16="http://schemas.microsoft.com/office/drawing/2014/main" id="{40C601B1-9C4B-0FC4-758F-2D871377D492}"/>
              </a:ext>
            </a:extLst>
          </p:cNvPr>
          <p:cNvSpPr txBox="1"/>
          <p:nvPr/>
        </p:nvSpPr>
        <p:spPr>
          <a:xfrm rot="16200000">
            <a:off x="19638364" y="8459027"/>
            <a:ext cx="5813460"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Population Density</a:t>
            </a:r>
            <a:endParaRPr sz="3600" b="1" dirty="0">
              <a:latin typeface="Times New Roman" panose="02020603050405020304" pitchFamily="18" charset="0"/>
              <a:cs typeface="Times New Roman" panose="02020603050405020304" pitchFamily="18" charset="0"/>
            </a:endParaRPr>
          </a:p>
        </p:txBody>
      </p:sp>
      <p:sp>
        <p:nvSpPr>
          <p:cNvPr id="232" name="Google Shape;320;p28">
            <a:extLst>
              <a:ext uri="{FF2B5EF4-FFF2-40B4-BE49-F238E27FC236}">
                <a16:creationId xmlns:a16="http://schemas.microsoft.com/office/drawing/2014/main" id="{6AA0CE2F-26BF-2D83-35D4-A45B0DF77EA0}"/>
              </a:ext>
            </a:extLst>
          </p:cNvPr>
          <p:cNvSpPr txBox="1"/>
          <p:nvPr/>
        </p:nvSpPr>
        <p:spPr>
          <a:xfrm>
            <a:off x="27920155" y="14910098"/>
            <a:ext cx="1938855"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Time, </a:t>
            </a:r>
            <a:r>
              <a:rPr lang="en" sz="3600" b="1" dirty="0" err="1">
                <a:latin typeface="Times New Roman" panose="02020603050405020304" pitchFamily="18" charset="0"/>
                <a:cs typeface="Times New Roman" panose="02020603050405020304" pitchFamily="18" charset="0"/>
              </a:rPr>
              <a:t>hr</a:t>
            </a:r>
            <a:endParaRPr sz="3600" b="1" dirty="0">
              <a:latin typeface="Times New Roman" panose="02020603050405020304" pitchFamily="18" charset="0"/>
              <a:cs typeface="Times New Roman" panose="02020603050405020304" pitchFamily="18" charset="0"/>
            </a:endParaRPr>
          </a:p>
        </p:txBody>
      </p:sp>
      <p:pic>
        <p:nvPicPr>
          <p:cNvPr id="236" name="Picture 235">
            <a:extLst>
              <a:ext uri="{FF2B5EF4-FFF2-40B4-BE49-F238E27FC236}">
                <a16:creationId xmlns:a16="http://schemas.microsoft.com/office/drawing/2014/main" id="{0AC8438B-EE30-2500-28DE-9C2F96B6B271}"/>
              </a:ext>
            </a:extLst>
          </p:cNvPr>
          <p:cNvPicPr>
            <a:picLocks noChangeAspect="1"/>
          </p:cNvPicPr>
          <p:nvPr/>
        </p:nvPicPr>
        <p:blipFill>
          <a:blip r:embed="rId11"/>
          <a:stretch>
            <a:fillRect/>
          </a:stretch>
        </p:blipFill>
        <p:spPr>
          <a:xfrm>
            <a:off x="20826894" y="10929596"/>
            <a:ext cx="2114450" cy="396009"/>
          </a:xfrm>
          <a:prstGeom prst="rect">
            <a:avLst/>
          </a:prstGeom>
        </p:spPr>
      </p:pic>
      <p:sp>
        <p:nvSpPr>
          <p:cNvPr id="241" name="Google Shape;320;p28">
            <a:extLst>
              <a:ext uri="{FF2B5EF4-FFF2-40B4-BE49-F238E27FC236}">
                <a16:creationId xmlns:a16="http://schemas.microsoft.com/office/drawing/2014/main" id="{632BD0BE-8206-0CA3-24A2-06F0C9D43966}"/>
              </a:ext>
            </a:extLst>
          </p:cNvPr>
          <p:cNvSpPr txBox="1"/>
          <p:nvPr/>
        </p:nvSpPr>
        <p:spPr>
          <a:xfrm>
            <a:off x="23587611" y="10646304"/>
            <a:ext cx="2243242"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Time, </a:t>
            </a:r>
            <a:r>
              <a:rPr lang="en" sz="3600" b="1" dirty="0" err="1">
                <a:latin typeface="Times New Roman" panose="02020603050405020304" pitchFamily="18" charset="0"/>
                <a:cs typeface="Times New Roman" panose="02020603050405020304" pitchFamily="18" charset="0"/>
              </a:rPr>
              <a:t>hr</a:t>
            </a:r>
            <a:endParaRPr sz="3600" b="1" dirty="0">
              <a:latin typeface="Times New Roman" panose="02020603050405020304" pitchFamily="18" charset="0"/>
              <a:cs typeface="Times New Roman" panose="02020603050405020304" pitchFamily="18" charset="0"/>
            </a:endParaRPr>
          </a:p>
        </p:txBody>
      </p:sp>
      <p:sp>
        <p:nvSpPr>
          <p:cNvPr id="242" name="Google Shape;320;p28">
            <a:extLst>
              <a:ext uri="{FF2B5EF4-FFF2-40B4-BE49-F238E27FC236}">
                <a16:creationId xmlns:a16="http://schemas.microsoft.com/office/drawing/2014/main" id="{30F2C422-E016-331B-46AE-71C4280BB630}"/>
              </a:ext>
            </a:extLst>
          </p:cNvPr>
          <p:cNvSpPr txBox="1"/>
          <p:nvPr/>
        </p:nvSpPr>
        <p:spPr>
          <a:xfrm>
            <a:off x="27767962" y="10629364"/>
            <a:ext cx="2243242"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Time, </a:t>
            </a:r>
            <a:r>
              <a:rPr lang="en" sz="3600" b="1" dirty="0" err="1">
                <a:latin typeface="Times New Roman" panose="02020603050405020304" pitchFamily="18" charset="0"/>
                <a:cs typeface="Times New Roman" panose="02020603050405020304" pitchFamily="18" charset="0"/>
              </a:rPr>
              <a:t>hr</a:t>
            </a:r>
            <a:endParaRPr sz="3600" b="1" dirty="0">
              <a:latin typeface="Times New Roman" panose="02020603050405020304" pitchFamily="18" charset="0"/>
              <a:cs typeface="Times New Roman" panose="02020603050405020304" pitchFamily="18" charset="0"/>
            </a:endParaRPr>
          </a:p>
        </p:txBody>
      </p:sp>
      <p:pic>
        <p:nvPicPr>
          <p:cNvPr id="245" name="Google Shape;539;p35">
            <a:extLst>
              <a:ext uri="{FF2B5EF4-FFF2-40B4-BE49-F238E27FC236}">
                <a16:creationId xmlns:a16="http://schemas.microsoft.com/office/drawing/2014/main" id="{E2BB200D-1734-0B5B-F5C2-D0AC08163BFF}"/>
              </a:ext>
            </a:extLst>
          </p:cNvPr>
          <p:cNvPicPr preferRelativeResize="0"/>
          <p:nvPr/>
        </p:nvPicPr>
        <p:blipFill>
          <a:blip r:embed="rId18">
            <a:alphaModFix/>
          </a:blip>
          <a:stretch>
            <a:fillRect/>
          </a:stretch>
        </p:blipFill>
        <p:spPr>
          <a:xfrm>
            <a:off x="27480140" y="12993253"/>
            <a:ext cx="248146" cy="209527"/>
          </a:xfrm>
          <a:prstGeom prst="rect">
            <a:avLst/>
          </a:prstGeom>
          <a:noFill/>
          <a:ln>
            <a:noFill/>
          </a:ln>
        </p:spPr>
      </p:pic>
      <p:pic>
        <p:nvPicPr>
          <p:cNvPr id="246" name="Google Shape;540;p35">
            <a:extLst>
              <a:ext uri="{FF2B5EF4-FFF2-40B4-BE49-F238E27FC236}">
                <a16:creationId xmlns:a16="http://schemas.microsoft.com/office/drawing/2014/main" id="{354CE78D-A473-C761-AFD1-F08EA50BA203}"/>
              </a:ext>
            </a:extLst>
          </p:cNvPr>
          <p:cNvPicPr preferRelativeResize="0"/>
          <p:nvPr/>
        </p:nvPicPr>
        <p:blipFill>
          <a:blip r:embed="rId19">
            <a:alphaModFix/>
          </a:blip>
          <a:stretch>
            <a:fillRect/>
          </a:stretch>
        </p:blipFill>
        <p:spPr>
          <a:xfrm>
            <a:off x="27453233" y="12405580"/>
            <a:ext cx="275053" cy="209527"/>
          </a:xfrm>
          <a:prstGeom prst="rect">
            <a:avLst/>
          </a:prstGeom>
          <a:noFill/>
          <a:ln>
            <a:noFill/>
          </a:ln>
        </p:spPr>
      </p:pic>
      <p:pic>
        <p:nvPicPr>
          <p:cNvPr id="247" name="Google Shape;541;p35">
            <a:extLst>
              <a:ext uri="{FF2B5EF4-FFF2-40B4-BE49-F238E27FC236}">
                <a16:creationId xmlns:a16="http://schemas.microsoft.com/office/drawing/2014/main" id="{71814589-E129-0512-9ABF-F4D64144E70A}"/>
              </a:ext>
            </a:extLst>
          </p:cNvPr>
          <p:cNvPicPr preferRelativeResize="0"/>
          <p:nvPr/>
        </p:nvPicPr>
        <p:blipFill>
          <a:blip r:embed="rId20">
            <a:alphaModFix/>
          </a:blip>
          <a:stretch>
            <a:fillRect/>
          </a:stretch>
        </p:blipFill>
        <p:spPr>
          <a:xfrm>
            <a:off x="27480140" y="13726236"/>
            <a:ext cx="254125" cy="209527"/>
          </a:xfrm>
          <a:prstGeom prst="rect">
            <a:avLst/>
          </a:prstGeom>
          <a:noFill/>
          <a:ln>
            <a:noFill/>
          </a:ln>
        </p:spPr>
      </p:pic>
      <p:pic>
        <p:nvPicPr>
          <p:cNvPr id="248" name="Google Shape;542;p35">
            <a:extLst>
              <a:ext uri="{FF2B5EF4-FFF2-40B4-BE49-F238E27FC236}">
                <a16:creationId xmlns:a16="http://schemas.microsoft.com/office/drawing/2014/main" id="{A9ED35A6-6E9A-7B1E-4BCB-ADE7682F65AE}"/>
              </a:ext>
            </a:extLst>
          </p:cNvPr>
          <p:cNvPicPr preferRelativeResize="0"/>
          <p:nvPr/>
        </p:nvPicPr>
        <p:blipFill>
          <a:blip r:embed="rId21">
            <a:alphaModFix/>
          </a:blip>
          <a:stretch>
            <a:fillRect/>
          </a:stretch>
        </p:blipFill>
        <p:spPr>
          <a:xfrm>
            <a:off x="28665958" y="14026348"/>
            <a:ext cx="281033" cy="209527"/>
          </a:xfrm>
          <a:prstGeom prst="rect">
            <a:avLst/>
          </a:prstGeom>
          <a:noFill/>
          <a:ln>
            <a:noFill/>
          </a:ln>
        </p:spPr>
      </p:pic>
      <p:pic>
        <p:nvPicPr>
          <p:cNvPr id="249" name="Google Shape;537;p35">
            <a:extLst>
              <a:ext uri="{FF2B5EF4-FFF2-40B4-BE49-F238E27FC236}">
                <a16:creationId xmlns:a16="http://schemas.microsoft.com/office/drawing/2014/main" id="{A089B3A0-B4A5-89F9-49F0-13937D0391DA}"/>
              </a:ext>
            </a:extLst>
          </p:cNvPr>
          <p:cNvPicPr preferRelativeResize="0"/>
          <p:nvPr/>
        </p:nvPicPr>
        <p:blipFill>
          <a:blip r:embed="rId18">
            <a:alphaModFix/>
          </a:blip>
          <a:stretch>
            <a:fillRect/>
          </a:stretch>
        </p:blipFill>
        <p:spPr>
          <a:xfrm>
            <a:off x="23638483" y="13035932"/>
            <a:ext cx="248146" cy="209527"/>
          </a:xfrm>
          <a:prstGeom prst="rect">
            <a:avLst/>
          </a:prstGeom>
          <a:noFill/>
          <a:ln>
            <a:noFill/>
          </a:ln>
        </p:spPr>
      </p:pic>
      <p:pic>
        <p:nvPicPr>
          <p:cNvPr id="250" name="Google Shape;538;p35">
            <a:extLst>
              <a:ext uri="{FF2B5EF4-FFF2-40B4-BE49-F238E27FC236}">
                <a16:creationId xmlns:a16="http://schemas.microsoft.com/office/drawing/2014/main" id="{5B54AA36-28F0-1B95-FFE6-1E5301B01EF4}"/>
              </a:ext>
            </a:extLst>
          </p:cNvPr>
          <p:cNvPicPr preferRelativeResize="0"/>
          <p:nvPr/>
        </p:nvPicPr>
        <p:blipFill>
          <a:blip r:embed="rId19">
            <a:alphaModFix/>
          </a:blip>
          <a:stretch>
            <a:fillRect/>
          </a:stretch>
        </p:blipFill>
        <p:spPr>
          <a:xfrm>
            <a:off x="23622039" y="12422715"/>
            <a:ext cx="275053" cy="209527"/>
          </a:xfrm>
          <a:prstGeom prst="rect">
            <a:avLst/>
          </a:prstGeom>
          <a:noFill/>
          <a:ln>
            <a:noFill/>
          </a:ln>
        </p:spPr>
      </p:pic>
      <p:pic>
        <p:nvPicPr>
          <p:cNvPr id="251" name="Google Shape;543;p35">
            <a:extLst>
              <a:ext uri="{FF2B5EF4-FFF2-40B4-BE49-F238E27FC236}">
                <a16:creationId xmlns:a16="http://schemas.microsoft.com/office/drawing/2014/main" id="{40D72B35-7B66-F07A-D814-FDE302FC1D07}"/>
              </a:ext>
            </a:extLst>
          </p:cNvPr>
          <p:cNvPicPr preferRelativeResize="0"/>
          <p:nvPr/>
        </p:nvPicPr>
        <p:blipFill>
          <a:blip r:embed="rId20">
            <a:alphaModFix/>
          </a:blip>
          <a:stretch>
            <a:fillRect/>
          </a:stretch>
        </p:blipFill>
        <p:spPr>
          <a:xfrm>
            <a:off x="23632504" y="13595153"/>
            <a:ext cx="254125" cy="209527"/>
          </a:xfrm>
          <a:prstGeom prst="rect">
            <a:avLst/>
          </a:prstGeom>
          <a:noFill/>
          <a:ln>
            <a:noFill/>
          </a:ln>
        </p:spPr>
      </p:pic>
      <p:sp>
        <p:nvSpPr>
          <p:cNvPr id="253" name="TextBox 252">
            <a:extLst>
              <a:ext uri="{FF2B5EF4-FFF2-40B4-BE49-F238E27FC236}">
                <a16:creationId xmlns:a16="http://schemas.microsoft.com/office/drawing/2014/main" id="{81ECDA9D-F64D-54EF-056B-78C392F9D7BE}"/>
              </a:ext>
            </a:extLst>
          </p:cNvPr>
          <p:cNvSpPr txBox="1"/>
          <p:nvPr/>
        </p:nvSpPr>
        <p:spPr>
          <a:xfrm>
            <a:off x="15975721" y="25087392"/>
            <a:ext cx="14994283" cy="1815882"/>
          </a:xfrm>
          <a:prstGeom prst="rect">
            <a:avLst/>
          </a:prstGeom>
          <a:noFill/>
        </p:spPr>
        <p:txBody>
          <a:bodyPr wrap="square" rtlCol="0">
            <a:spAutoFit/>
          </a:bodyPr>
          <a:lstStyle/>
          <a:p>
            <a:pPr algn="just"/>
            <a:r>
              <a:rPr lang="en-US" sz="2800" b="1" dirty="0">
                <a:latin typeface="Avenir Book" panose="02000503020000020003" pitchFamily="2" charset="0"/>
              </a:rPr>
              <a:t>Figure 4. “Buffers” and ”weapons” in a spatial model. </a:t>
            </a:r>
            <a:r>
              <a:rPr lang="en-US" sz="2800" dirty="0">
                <a:latin typeface="Avenir Book" panose="02000503020000020003" pitchFamily="2" charset="0"/>
              </a:rPr>
              <a:t>Invasion dynamics in a 2D grid (6 mm x 6 mm) shown at: 0, 24, 72, 120, 200 hours. With </a:t>
            </a:r>
            <a:r>
              <a:rPr lang="en-US" sz="2800" i="1" dirty="0">
                <a:latin typeface="Avenir Book" panose="02000503020000020003" pitchFamily="2" charset="0"/>
              </a:rPr>
              <a:t>L</a:t>
            </a:r>
            <a:r>
              <a:rPr lang="en-US" sz="2800" i="1" baseline="-25000" dirty="0">
                <a:latin typeface="Avenir Book" panose="02000503020000020003" pitchFamily="2" charset="0"/>
              </a:rPr>
              <a:t>A</a:t>
            </a:r>
            <a:r>
              <a:rPr lang="en-US" sz="2800" dirty="0">
                <a:latin typeface="Avenir Book" panose="02000503020000020003" pitchFamily="2" charset="0"/>
              </a:rPr>
              <a:t> induction </a:t>
            </a:r>
            <a:r>
              <a:rPr lang="en-US" sz="2800" b="1" dirty="0">
                <a:latin typeface="Avenir Book" panose="02000503020000020003" pitchFamily="2" charset="0"/>
              </a:rPr>
              <a:t>(a)</a:t>
            </a:r>
            <a:r>
              <a:rPr lang="en-US" sz="2800" dirty="0">
                <a:latin typeface="Avenir Book" panose="02000503020000020003" pitchFamily="2" charset="0"/>
              </a:rPr>
              <a:t>, </a:t>
            </a:r>
            <a:r>
              <a:rPr lang="en-US" sz="2800" i="1" dirty="0">
                <a:latin typeface="Avenir Book" panose="02000503020000020003" pitchFamily="2" charset="0"/>
              </a:rPr>
              <a:t>LB</a:t>
            </a:r>
            <a:r>
              <a:rPr lang="en-US" sz="2800" dirty="0">
                <a:latin typeface="Avenir Book" panose="02000503020000020003" pitchFamily="2" charset="0"/>
              </a:rPr>
              <a:t> colony expansion is inhibited compared to without </a:t>
            </a:r>
            <a:r>
              <a:rPr lang="en-US" sz="2800" i="1" dirty="0">
                <a:latin typeface="Avenir Book" panose="02000503020000020003" pitchFamily="2" charset="0"/>
              </a:rPr>
              <a:t>L</a:t>
            </a:r>
            <a:r>
              <a:rPr lang="en-US" sz="2800" i="1" baseline="-25000" dirty="0">
                <a:latin typeface="Avenir Book" panose="02000503020000020003" pitchFamily="2" charset="0"/>
              </a:rPr>
              <a:t>A</a:t>
            </a:r>
            <a:r>
              <a:rPr lang="en-US" sz="2800" dirty="0">
                <a:latin typeface="Avenir Book" panose="02000503020000020003" pitchFamily="2" charset="0"/>
              </a:rPr>
              <a:t> induction </a:t>
            </a:r>
            <a:r>
              <a:rPr lang="en-US" sz="2800" b="1" dirty="0">
                <a:latin typeface="Avenir Book" panose="02000503020000020003" pitchFamily="2" charset="0"/>
              </a:rPr>
              <a:t>(b)</a:t>
            </a:r>
            <a:r>
              <a:rPr lang="en-US" sz="2800" dirty="0">
                <a:latin typeface="Avenir Book" panose="02000503020000020003" pitchFamily="2" charset="0"/>
              </a:rPr>
              <a:t>. Invasion dynamics without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dirty="0">
                <a:latin typeface="Avenir Book" panose="02000503020000020003" pitchFamily="2" charset="0"/>
              </a:rPr>
              <a:t> induction </a:t>
            </a:r>
            <a:r>
              <a:rPr lang="en-US" sz="2800" b="1" dirty="0">
                <a:latin typeface="Avenir Book" panose="02000503020000020003" pitchFamily="2" charset="0"/>
              </a:rPr>
              <a:t>(c) </a:t>
            </a:r>
            <a:r>
              <a:rPr lang="en-US" sz="2800" dirty="0">
                <a:latin typeface="Avenir Book" panose="02000503020000020003" pitchFamily="2" charset="0"/>
              </a:rPr>
              <a:t>is unsuccessful.</a:t>
            </a:r>
            <a:endParaRPr lang="en-US" sz="2800" i="1" baseline="-25000" dirty="0">
              <a:latin typeface="Avenir Book" panose="02000503020000020003" pitchFamily="2" charset="0"/>
            </a:endParaRPr>
          </a:p>
        </p:txBody>
      </p:sp>
      <p:sp>
        <p:nvSpPr>
          <p:cNvPr id="254" name="Google Shape;320;p28">
            <a:extLst>
              <a:ext uri="{FF2B5EF4-FFF2-40B4-BE49-F238E27FC236}">
                <a16:creationId xmlns:a16="http://schemas.microsoft.com/office/drawing/2014/main" id="{6938AC62-3C39-F481-1EE7-415F8760B964}"/>
              </a:ext>
            </a:extLst>
          </p:cNvPr>
          <p:cNvSpPr txBox="1"/>
          <p:nvPr/>
        </p:nvSpPr>
        <p:spPr>
          <a:xfrm>
            <a:off x="15828264" y="21472732"/>
            <a:ext cx="349545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i="1" dirty="0">
                <a:latin typeface="Times New Roman" panose="02020603050405020304" pitchFamily="18" charset="0"/>
                <a:cs typeface="Times New Roman" panose="02020603050405020304" pitchFamily="18" charset="0"/>
              </a:rPr>
              <a:t>L</a:t>
            </a:r>
            <a:r>
              <a:rPr lang="en" sz="3600" b="1" i="1" baseline="-25000" dirty="0">
                <a:latin typeface="Times New Roman" panose="02020603050405020304" pitchFamily="18" charset="0"/>
                <a:cs typeface="Times New Roman" panose="02020603050405020304" pitchFamily="18" charset="0"/>
              </a:rPr>
              <a:t>A, </a:t>
            </a:r>
            <a:r>
              <a:rPr lang="en" sz="3600" b="1" i="1" dirty="0">
                <a:latin typeface="Times New Roman" panose="02020603050405020304" pitchFamily="18" charset="0"/>
                <a:cs typeface="Times New Roman" panose="02020603050405020304" pitchFamily="18" charset="0"/>
              </a:rPr>
              <a:t>L</a:t>
            </a:r>
            <a:r>
              <a:rPr lang="en" sz="3600" b="1" i="1" baseline="-25000" dirty="0">
                <a:latin typeface="Times New Roman" panose="02020603050405020304" pitchFamily="18" charset="0"/>
                <a:cs typeface="Times New Roman" panose="02020603050405020304" pitchFamily="18" charset="0"/>
              </a:rPr>
              <a:t>B</a:t>
            </a:r>
            <a:r>
              <a:rPr lang="en" sz="3600" b="1" dirty="0">
                <a:latin typeface="Times New Roman" panose="02020603050405020304" pitchFamily="18" charset="0"/>
                <a:cs typeface="Times New Roman" panose="02020603050405020304" pitchFamily="18" charset="0"/>
              </a:rPr>
              <a:t> Induction</a:t>
            </a:r>
            <a:endParaRPr sz="3600" b="1" dirty="0">
              <a:latin typeface="Times New Roman" panose="02020603050405020304" pitchFamily="18" charset="0"/>
              <a:cs typeface="Times New Roman" panose="02020603050405020304" pitchFamily="18" charset="0"/>
            </a:endParaRPr>
          </a:p>
        </p:txBody>
      </p:sp>
      <p:sp>
        <p:nvSpPr>
          <p:cNvPr id="287" name="Google Shape;320;p28">
            <a:extLst>
              <a:ext uri="{FF2B5EF4-FFF2-40B4-BE49-F238E27FC236}">
                <a16:creationId xmlns:a16="http://schemas.microsoft.com/office/drawing/2014/main" id="{6644CDC9-F97E-B9CB-AFB0-EFDB9E636F26}"/>
              </a:ext>
            </a:extLst>
          </p:cNvPr>
          <p:cNvSpPr txBox="1"/>
          <p:nvPr/>
        </p:nvSpPr>
        <p:spPr>
          <a:xfrm>
            <a:off x="15871711" y="19432282"/>
            <a:ext cx="3362277"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dirty="0">
                <a:latin typeface="Times New Roman" panose="02020603050405020304" pitchFamily="18" charset="0"/>
                <a:cs typeface="Times New Roman" panose="02020603050405020304" pitchFamily="18" charset="0"/>
              </a:rPr>
              <a:t>No</a:t>
            </a:r>
            <a:r>
              <a:rPr lang="en" sz="3600" b="1" i="1" dirty="0">
                <a:latin typeface="Times New Roman" panose="02020603050405020304" pitchFamily="18" charset="0"/>
                <a:cs typeface="Times New Roman" panose="02020603050405020304" pitchFamily="18" charset="0"/>
              </a:rPr>
              <a:t> L</a:t>
            </a:r>
            <a:r>
              <a:rPr lang="en" sz="3600" b="1" i="1" baseline="-25000" dirty="0">
                <a:latin typeface="Times New Roman" panose="02020603050405020304" pitchFamily="18" charset="0"/>
                <a:cs typeface="Times New Roman" panose="02020603050405020304" pitchFamily="18" charset="0"/>
              </a:rPr>
              <a:t>A</a:t>
            </a:r>
            <a:r>
              <a:rPr lang="en" sz="3600" b="1" dirty="0">
                <a:latin typeface="Times New Roman" panose="02020603050405020304" pitchFamily="18" charset="0"/>
                <a:cs typeface="Times New Roman" panose="02020603050405020304" pitchFamily="18" charset="0"/>
              </a:rPr>
              <a:t> Induction</a:t>
            </a:r>
            <a:endParaRPr sz="3600" b="1" dirty="0">
              <a:latin typeface="Times New Roman" panose="02020603050405020304" pitchFamily="18" charset="0"/>
              <a:cs typeface="Times New Roman" panose="02020603050405020304" pitchFamily="18" charset="0"/>
            </a:endParaRPr>
          </a:p>
        </p:txBody>
      </p:sp>
      <p:pic>
        <p:nvPicPr>
          <p:cNvPr id="293" name="Picture 292" descr="A picture containing text, screenshot, colorfulness, font&#10;&#10;Description automatically generated">
            <a:extLst>
              <a:ext uri="{FF2B5EF4-FFF2-40B4-BE49-F238E27FC236}">
                <a16:creationId xmlns:a16="http://schemas.microsoft.com/office/drawing/2014/main" id="{4A8B659D-9BFA-5720-EDB2-2BD5982DBA2C}"/>
              </a:ext>
            </a:extLst>
          </p:cNvPr>
          <p:cNvPicPr>
            <a:picLocks noChangeAspect="1"/>
          </p:cNvPicPr>
          <p:nvPr/>
        </p:nvPicPr>
        <p:blipFill rotWithShape="1">
          <a:blip r:embed="rId23"/>
          <a:srcRect l="86889" r="6296" b="14070"/>
          <a:stretch/>
        </p:blipFill>
        <p:spPr>
          <a:xfrm>
            <a:off x="30309240" y="19777052"/>
            <a:ext cx="423285" cy="4249335"/>
          </a:xfrm>
          <a:prstGeom prst="rect">
            <a:avLst/>
          </a:prstGeom>
        </p:spPr>
      </p:pic>
      <p:sp>
        <p:nvSpPr>
          <p:cNvPr id="308" name="Google Shape;320;p28">
            <a:extLst>
              <a:ext uri="{FF2B5EF4-FFF2-40B4-BE49-F238E27FC236}">
                <a16:creationId xmlns:a16="http://schemas.microsoft.com/office/drawing/2014/main" id="{73F2A43B-5AE7-A8C9-94A7-8B09C37AD568}"/>
              </a:ext>
            </a:extLst>
          </p:cNvPr>
          <p:cNvSpPr txBox="1"/>
          <p:nvPr/>
        </p:nvSpPr>
        <p:spPr>
          <a:xfrm>
            <a:off x="15765237" y="23453173"/>
            <a:ext cx="349545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dirty="0">
                <a:latin typeface="Times New Roman" panose="02020603050405020304" pitchFamily="18" charset="0"/>
                <a:cs typeface="Times New Roman" panose="02020603050405020304" pitchFamily="18" charset="0"/>
              </a:rPr>
              <a:t>No</a:t>
            </a:r>
            <a:r>
              <a:rPr lang="en" sz="3600" b="1" i="1" dirty="0">
                <a:latin typeface="Times New Roman" panose="02020603050405020304" pitchFamily="18" charset="0"/>
                <a:cs typeface="Times New Roman" panose="02020603050405020304" pitchFamily="18" charset="0"/>
              </a:rPr>
              <a:t> L</a:t>
            </a:r>
            <a:r>
              <a:rPr lang="en" sz="3600" b="1" i="1" baseline="-25000" dirty="0">
                <a:latin typeface="Times New Roman" panose="02020603050405020304" pitchFamily="18" charset="0"/>
                <a:cs typeface="Times New Roman" panose="02020603050405020304" pitchFamily="18" charset="0"/>
              </a:rPr>
              <a:t>B</a:t>
            </a:r>
            <a:r>
              <a:rPr lang="en" sz="3600" b="1" dirty="0">
                <a:latin typeface="Times New Roman" panose="02020603050405020304" pitchFamily="18" charset="0"/>
                <a:cs typeface="Times New Roman" panose="02020603050405020304" pitchFamily="18" charset="0"/>
              </a:rPr>
              <a:t> Induction</a:t>
            </a:r>
            <a:endParaRPr sz="3600" b="1" dirty="0">
              <a:latin typeface="Times New Roman" panose="02020603050405020304" pitchFamily="18" charset="0"/>
              <a:cs typeface="Times New Roman" panose="02020603050405020304" pitchFamily="18" charset="0"/>
            </a:endParaRPr>
          </a:p>
        </p:txBody>
      </p:sp>
      <p:grpSp>
        <p:nvGrpSpPr>
          <p:cNvPr id="363" name="Group 362">
            <a:extLst>
              <a:ext uri="{FF2B5EF4-FFF2-40B4-BE49-F238E27FC236}">
                <a16:creationId xmlns:a16="http://schemas.microsoft.com/office/drawing/2014/main" id="{5CB4B0F3-C462-2873-522C-E4CC235A31D5}"/>
              </a:ext>
            </a:extLst>
          </p:cNvPr>
          <p:cNvGrpSpPr/>
          <p:nvPr/>
        </p:nvGrpSpPr>
        <p:grpSpPr>
          <a:xfrm>
            <a:off x="19287342" y="18986880"/>
            <a:ext cx="10795338" cy="1838525"/>
            <a:chOff x="19364798" y="18852927"/>
            <a:chExt cx="10795338" cy="1838525"/>
          </a:xfrm>
        </p:grpSpPr>
        <p:pic>
          <p:nvPicPr>
            <p:cNvPr id="288" name="Picture 287" descr="A picture containing text, screenshot, electric blue, line&#10;&#10;Description automatically generated">
              <a:extLst>
                <a:ext uri="{FF2B5EF4-FFF2-40B4-BE49-F238E27FC236}">
                  <a16:creationId xmlns:a16="http://schemas.microsoft.com/office/drawing/2014/main" id="{6BB53E8C-A787-8016-F447-1BD59C9B0C8C}"/>
                </a:ext>
              </a:extLst>
            </p:cNvPr>
            <p:cNvPicPr>
              <a:picLocks noChangeAspect="1"/>
            </p:cNvPicPr>
            <p:nvPr/>
          </p:nvPicPr>
          <p:blipFill rotWithShape="1">
            <a:blip r:embed="rId24"/>
            <a:srcRect l="15650" t="7001" r="16708" b="19286"/>
            <a:stretch/>
          </p:blipFill>
          <p:spPr>
            <a:xfrm>
              <a:off x="19364798" y="18862652"/>
              <a:ext cx="2107547" cy="1828800"/>
            </a:xfrm>
            <a:prstGeom prst="rect">
              <a:avLst/>
            </a:prstGeom>
          </p:spPr>
        </p:pic>
        <p:pic>
          <p:nvPicPr>
            <p:cNvPr id="289" name="Picture 288" descr="A picture containing text, screenshot, colorfulness&#10;&#10;Description automatically generated">
              <a:extLst>
                <a:ext uri="{FF2B5EF4-FFF2-40B4-BE49-F238E27FC236}">
                  <a16:creationId xmlns:a16="http://schemas.microsoft.com/office/drawing/2014/main" id="{EF9130FD-E367-DAE9-1808-40E325778A29}"/>
                </a:ext>
              </a:extLst>
            </p:cNvPr>
            <p:cNvPicPr>
              <a:picLocks noChangeAspect="1"/>
            </p:cNvPicPr>
            <p:nvPr/>
          </p:nvPicPr>
          <p:blipFill rotWithShape="1">
            <a:blip r:embed="rId25"/>
            <a:srcRect l="15543" t="6848" r="15753" b="17528"/>
            <a:stretch/>
          </p:blipFill>
          <p:spPr>
            <a:xfrm>
              <a:off x="21533221" y="18862652"/>
              <a:ext cx="2086542" cy="1828800"/>
            </a:xfrm>
            <a:prstGeom prst="rect">
              <a:avLst/>
            </a:prstGeom>
          </p:spPr>
        </p:pic>
        <p:pic>
          <p:nvPicPr>
            <p:cNvPr id="290" name="Picture 289" descr="A picture containing text, screenshot, colorfulness, font&#10;&#10;Description automatically generated">
              <a:extLst>
                <a:ext uri="{FF2B5EF4-FFF2-40B4-BE49-F238E27FC236}">
                  <a16:creationId xmlns:a16="http://schemas.microsoft.com/office/drawing/2014/main" id="{437A0158-D52A-8A74-F301-19DECD227A27}"/>
                </a:ext>
              </a:extLst>
            </p:cNvPr>
            <p:cNvPicPr>
              <a:picLocks noChangeAspect="1"/>
            </p:cNvPicPr>
            <p:nvPr/>
          </p:nvPicPr>
          <p:blipFill rotWithShape="1">
            <a:blip r:embed="rId26"/>
            <a:srcRect l="16040" t="8069" r="15927" b="18180"/>
            <a:stretch/>
          </p:blipFill>
          <p:spPr>
            <a:xfrm>
              <a:off x="23695411" y="18857005"/>
              <a:ext cx="2118660" cy="1828800"/>
            </a:xfrm>
            <a:prstGeom prst="rect">
              <a:avLst/>
            </a:prstGeom>
          </p:spPr>
        </p:pic>
        <p:pic>
          <p:nvPicPr>
            <p:cNvPr id="291" name="Picture 290" descr="A picture containing text, screenshot, colorfulness, red&#10;&#10;Description automatically generated">
              <a:extLst>
                <a:ext uri="{FF2B5EF4-FFF2-40B4-BE49-F238E27FC236}">
                  <a16:creationId xmlns:a16="http://schemas.microsoft.com/office/drawing/2014/main" id="{8BE64A65-51D9-08F0-4B80-5499D6D78B99}"/>
                </a:ext>
              </a:extLst>
            </p:cNvPr>
            <p:cNvPicPr>
              <a:picLocks noChangeAspect="1"/>
            </p:cNvPicPr>
            <p:nvPr/>
          </p:nvPicPr>
          <p:blipFill rotWithShape="1">
            <a:blip r:embed="rId27"/>
            <a:srcRect l="15989" t="7546" r="16744" b="18926"/>
            <a:stretch/>
          </p:blipFill>
          <p:spPr>
            <a:xfrm>
              <a:off x="25876927" y="18852927"/>
              <a:ext cx="2101142" cy="1828800"/>
            </a:xfrm>
            <a:prstGeom prst="rect">
              <a:avLst/>
            </a:prstGeom>
          </p:spPr>
        </p:pic>
        <p:pic>
          <p:nvPicPr>
            <p:cNvPr id="310" name="Picture 309" descr="A picture containing text, screenshot, colorfulness, font&#10;&#10;Description automatically generated">
              <a:extLst>
                <a:ext uri="{FF2B5EF4-FFF2-40B4-BE49-F238E27FC236}">
                  <a16:creationId xmlns:a16="http://schemas.microsoft.com/office/drawing/2014/main" id="{1AAB032C-B1B6-FB32-F639-FFFF89E8C8C2}"/>
                </a:ext>
              </a:extLst>
            </p:cNvPr>
            <p:cNvPicPr>
              <a:picLocks noChangeAspect="1"/>
            </p:cNvPicPr>
            <p:nvPr/>
          </p:nvPicPr>
          <p:blipFill rotWithShape="1">
            <a:blip r:embed="rId23"/>
            <a:srcRect l="16076" t="7777" r="16754" b="18802"/>
            <a:stretch/>
          </p:blipFill>
          <p:spPr>
            <a:xfrm>
              <a:off x="28058994" y="18862652"/>
              <a:ext cx="2101142" cy="1828800"/>
            </a:xfrm>
            <a:prstGeom prst="rect">
              <a:avLst/>
            </a:prstGeom>
          </p:spPr>
        </p:pic>
      </p:grpSp>
      <p:grpSp>
        <p:nvGrpSpPr>
          <p:cNvPr id="361" name="Group 360">
            <a:extLst>
              <a:ext uri="{FF2B5EF4-FFF2-40B4-BE49-F238E27FC236}">
                <a16:creationId xmlns:a16="http://schemas.microsoft.com/office/drawing/2014/main" id="{948DF2C1-553B-E7C0-DA2C-8A9D5505DB5A}"/>
              </a:ext>
            </a:extLst>
          </p:cNvPr>
          <p:cNvGrpSpPr/>
          <p:nvPr/>
        </p:nvGrpSpPr>
        <p:grpSpPr>
          <a:xfrm>
            <a:off x="19293197" y="21076970"/>
            <a:ext cx="10778866" cy="1844136"/>
            <a:chOff x="19386009" y="20879889"/>
            <a:chExt cx="10778866" cy="1844136"/>
          </a:xfrm>
        </p:grpSpPr>
        <p:pic>
          <p:nvPicPr>
            <p:cNvPr id="299" name="Picture 298" descr="A picture containing text, screenshot, electric blue, line&#10;&#10;Description automatically generated">
              <a:extLst>
                <a:ext uri="{FF2B5EF4-FFF2-40B4-BE49-F238E27FC236}">
                  <a16:creationId xmlns:a16="http://schemas.microsoft.com/office/drawing/2014/main" id="{1213D3D7-AD91-F1FB-FFBA-A3FF0B2C6BB8}"/>
                </a:ext>
              </a:extLst>
            </p:cNvPr>
            <p:cNvPicPr>
              <a:picLocks noChangeAspect="1"/>
            </p:cNvPicPr>
            <p:nvPr/>
          </p:nvPicPr>
          <p:blipFill rotWithShape="1">
            <a:blip r:embed="rId28"/>
            <a:srcRect l="16154" t="6665" r="16971" b="17531"/>
            <a:stretch/>
          </p:blipFill>
          <p:spPr>
            <a:xfrm>
              <a:off x="19386009" y="20893007"/>
              <a:ext cx="2090464" cy="1831018"/>
            </a:xfrm>
            <a:prstGeom prst="rect">
              <a:avLst/>
            </a:prstGeom>
          </p:spPr>
        </p:pic>
        <p:pic>
          <p:nvPicPr>
            <p:cNvPr id="301" name="Picture 300" descr="A picture containing text, screenshot, colorfulness, font&#10;&#10;Description automatically generated">
              <a:extLst>
                <a:ext uri="{FF2B5EF4-FFF2-40B4-BE49-F238E27FC236}">
                  <a16:creationId xmlns:a16="http://schemas.microsoft.com/office/drawing/2014/main" id="{BDCA6E24-3A89-7B67-32B0-B5FB2BCED315}"/>
                </a:ext>
              </a:extLst>
            </p:cNvPr>
            <p:cNvPicPr>
              <a:picLocks noChangeAspect="1"/>
            </p:cNvPicPr>
            <p:nvPr/>
          </p:nvPicPr>
          <p:blipFill rotWithShape="1">
            <a:blip r:embed="rId29"/>
            <a:srcRect l="16747" t="6836" r="16922" b="16930"/>
            <a:stretch/>
          </p:blipFill>
          <p:spPr>
            <a:xfrm>
              <a:off x="21545586" y="20879889"/>
              <a:ext cx="2061812" cy="1831018"/>
            </a:xfrm>
            <a:prstGeom prst="rect">
              <a:avLst/>
            </a:prstGeom>
          </p:spPr>
        </p:pic>
        <p:pic>
          <p:nvPicPr>
            <p:cNvPr id="303" name="Picture 302" descr="A picture containing text, screenshot, colorfulness, font&#10;&#10;Description automatically generated">
              <a:extLst>
                <a:ext uri="{FF2B5EF4-FFF2-40B4-BE49-F238E27FC236}">
                  <a16:creationId xmlns:a16="http://schemas.microsoft.com/office/drawing/2014/main" id="{E4A86B8E-FA8C-748C-F975-2F4ED71237FA}"/>
                </a:ext>
              </a:extLst>
            </p:cNvPr>
            <p:cNvPicPr>
              <a:picLocks noChangeAspect="1"/>
            </p:cNvPicPr>
            <p:nvPr/>
          </p:nvPicPr>
          <p:blipFill rotWithShape="1">
            <a:blip r:embed="rId30"/>
            <a:srcRect l="8282" t="18037" r="18461" b="16469"/>
            <a:stretch/>
          </p:blipFill>
          <p:spPr>
            <a:xfrm rot="5400000">
              <a:off x="23851049" y="20776939"/>
              <a:ext cx="1782823" cy="2061811"/>
            </a:xfrm>
            <a:prstGeom prst="rect">
              <a:avLst/>
            </a:prstGeom>
          </p:spPr>
        </p:pic>
        <p:pic>
          <p:nvPicPr>
            <p:cNvPr id="305" name="Picture 304" descr="A picture containing text, screenshot, font, colorfulness&#10;&#10;Description automatically generated">
              <a:extLst>
                <a:ext uri="{FF2B5EF4-FFF2-40B4-BE49-F238E27FC236}">
                  <a16:creationId xmlns:a16="http://schemas.microsoft.com/office/drawing/2014/main" id="{67D6AAE2-810C-0063-C438-513F9A808B2A}"/>
                </a:ext>
              </a:extLst>
            </p:cNvPr>
            <p:cNvPicPr>
              <a:picLocks noChangeAspect="1"/>
            </p:cNvPicPr>
            <p:nvPr/>
          </p:nvPicPr>
          <p:blipFill rotWithShape="1">
            <a:blip r:embed="rId31"/>
            <a:srcRect l="7711" t="17374" r="18282" b="15764"/>
            <a:stretch/>
          </p:blipFill>
          <p:spPr>
            <a:xfrm rot="5400000">
              <a:off x="26006339" y="20739684"/>
              <a:ext cx="1790943" cy="2118660"/>
            </a:xfrm>
            <a:prstGeom prst="rect">
              <a:avLst/>
            </a:prstGeom>
          </p:spPr>
        </p:pic>
        <p:pic>
          <p:nvPicPr>
            <p:cNvPr id="311" name="Picture 310" descr="A picture containing text, screenshot, colorfulness, font&#10;&#10;Description automatically generated">
              <a:extLst>
                <a:ext uri="{FF2B5EF4-FFF2-40B4-BE49-F238E27FC236}">
                  <a16:creationId xmlns:a16="http://schemas.microsoft.com/office/drawing/2014/main" id="{696258D4-E72A-2069-960F-B5098AEE19AD}"/>
                </a:ext>
              </a:extLst>
            </p:cNvPr>
            <p:cNvPicPr>
              <a:picLocks noChangeAspect="1"/>
            </p:cNvPicPr>
            <p:nvPr/>
          </p:nvPicPr>
          <p:blipFill rotWithShape="1">
            <a:blip r:embed="rId32"/>
            <a:srcRect l="7642" t="17631" r="18189" b="15764"/>
            <a:stretch/>
          </p:blipFill>
          <p:spPr>
            <a:xfrm rot="5400000">
              <a:off x="28197908" y="20749801"/>
              <a:ext cx="1790944" cy="2142991"/>
            </a:xfrm>
            <a:prstGeom prst="rect">
              <a:avLst/>
            </a:prstGeom>
          </p:spPr>
        </p:pic>
      </p:grpSp>
      <p:grpSp>
        <p:nvGrpSpPr>
          <p:cNvPr id="362" name="Group 361">
            <a:extLst>
              <a:ext uri="{FF2B5EF4-FFF2-40B4-BE49-F238E27FC236}">
                <a16:creationId xmlns:a16="http://schemas.microsoft.com/office/drawing/2014/main" id="{D172D3C2-3685-6C9F-202F-D06FC1D0907C}"/>
              </a:ext>
            </a:extLst>
          </p:cNvPr>
          <p:cNvGrpSpPr/>
          <p:nvPr/>
        </p:nvGrpSpPr>
        <p:grpSpPr>
          <a:xfrm>
            <a:off x="19287342" y="23160571"/>
            <a:ext cx="10864416" cy="1842015"/>
            <a:chOff x="19337823" y="22966323"/>
            <a:chExt cx="10864416" cy="1842015"/>
          </a:xfrm>
        </p:grpSpPr>
        <p:pic>
          <p:nvPicPr>
            <p:cNvPr id="329" name="Picture 328" descr="A picture containing text, screenshot, electric blue, line&#10;&#10;Description automatically generated">
              <a:extLst>
                <a:ext uri="{FF2B5EF4-FFF2-40B4-BE49-F238E27FC236}">
                  <a16:creationId xmlns:a16="http://schemas.microsoft.com/office/drawing/2014/main" id="{0ABDE973-1C67-60E0-A780-03A48D8767B3}"/>
                </a:ext>
              </a:extLst>
            </p:cNvPr>
            <p:cNvPicPr>
              <a:picLocks noChangeAspect="1"/>
            </p:cNvPicPr>
            <p:nvPr/>
          </p:nvPicPr>
          <p:blipFill rotWithShape="1">
            <a:blip r:embed="rId33"/>
            <a:srcRect l="8083" t="17510" r="19724" b="17380"/>
            <a:stretch/>
          </p:blipFill>
          <p:spPr>
            <a:xfrm rot="5400000">
              <a:off x="19490363" y="22828500"/>
              <a:ext cx="1824969" cy="2130049"/>
            </a:xfrm>
            <a:prstGeom prst="rect">
              <a:avLst/>
            </a:prstGeom>
          </p:spPr>
        </p:pic>
        <p:pic>
          <p:nvPicPr>
            <p:cNvPr id="331" name="Picture 330" descr="A picture containing text, screenshot, electric blue, line&#10;&#10;Description automatically generated">
              <a:extLst>
                <a:ext uri="{FF2B5EF4-FFF2-40B4-BE49-F238E27FC236}">
                  <a16:creationId xmlns:a16="http://schemas.microsoft.com/office/drawing/2014/main" id="{B58F3B54-DCFE-E426-D9B1-DFF1C0404A50}"/>
                </a:ext>
              </a:extLst>
            </p:cNvPr>
            <p:cNvPicPr>
              <a:picLocks noChangeAspect="1"/>
            </p:cNvPicPr>
            <p:nvPr/>
          </p:nvPicPr>
          <p:blipFill rotWithShape="1">
            <a:blip r:embed="rId34"/>
            <a:srcRect l="7624" t="17288" r="19755" b="16278"/>
            <a:stretch/>
          </p:blipFill>
          <p:spPr>
            <a:xfrm rot="5400000">
              <a:off x="21688101" y="22823773"/>
              <a:ext cx="1815318" cy="2149154"/>
            </a:xfrm>
            <a:prstGeom prst="rect">
              <a:avLst/>
            </a:prstGeom>
          </p:spPr>
        </p:pic>
        <p:pic>
          <p:nvPicPr>
            <p:cNvPr id="333" name="Picture 332" descr="A picture containing text, screenshot, electric blue, line&#10;&#10;Description automatically generated">
              <a:extLst>
                <a:ext uri="{FF2B5EF4-FFF2-40B4-BE49-F238E27FC236}">
                  <a16:creationId xmlns:a16="http://schemas.microsoft.com/office/drawing/2014/main" id="{EA74ECC1-DACC-59A8-0B18-5C6E9103C2C0}"/>
                </a:ext>
              </a:extLst>
            </p:cNvPr>
            <p:cNvPicPr>
              <a:picLocks noChangeAspect="1"/>
            </p:cNvPicPr>
            <p:nvPr/>
          </p:nvPicPr>
          <p:blipFill rotWithShape="1">
            <a:blip r:embed="rId35"/>
            <a:srcRect l="7517" t="18159" r="18561" b="17102"/>
            <a:stretch/>
          </p:blipFill>
          <p:spPr>
            <a:xfrm rot="5400000">
              <a:off x="23866293" y="22869653"/>
              <a:ext cx="1815320" cy="2057397"/>
            </a:xfrm>
            <a:prstGeom prst="rect">
              <a:avLst/>
            </a:prstGeom>
          </p:spPr>
        </p:pic>
        <p:pic>
          <p:nvPicPr>
            <p:cNvPr id="335" name="Picture 334" descr="A picture containing text, screenshot, electric blue, line&#10;&#10;Description automatically generated">
              <a:extLst>
                <a:ext uri="{FF2B5EF4-FFF2-40B4-BE49-F238E27FC236}">
                  <a16:creationId xmlns:a16="http://schemas.microsoft.com/office/drawing/2014/main" id="{35FC57F2-FCCC-3463-2E3A-492C8200446E}"/>
                </a:ext>
              </a:extLst>
            </p:cNvPr>
            <p:cNvPicPr>
              <a:picLocks noChangeAspect="1"/>
            </p:cNvPicPr>
            <p:nvPr/>
          </p:nvPicPr>
          <p:blipFill rotWithShape="1">
            <a:blip r:embed="rId36"/>
            <a:srcRect l="7931" t="17174" r="18292" b="17373"/>
            <a:stretch/>
          </p:blipFill>
          <p:spPr>
            <a:xfrm rot="5400000">
              <a:off x="26011374" y="22858572"/>
              <a:ext cx="1815319" cy="2084214"/>
            </a:xfrm>
            <a:prstGeom prst="rect">
              <a:avLst/>
            </a:prstGeom>
          </p:spPr>
        </p:pic>
        <p:pic>
          <p:nvPicPr>
            <p:cNvPr id="337" name="Picture 336" descr="A picture containing text, screenshot, electric blue, line&#10;&#10;Description automatically generated">
              <a:extLst>
                <a:ext uri="{FF2B5EF4-FFF2-40B4-BE49-F238E27FC236}">
                  <a16:creationId xmlns:a16="http://schemas.microsoft.com/office/drawing/2014/main" id="{EADCD86D-709B-0658-C1CC-A4BF000AB6B8}"/>
                </a:ext>
              </a:extLst>
            </p:cNvPr>
            <p:cNvPicPr>
              <a:picLocks noChangeAspect="1"/>
            </p:cNvPicPr>
            <p:nvPr/>
          </p:nvPicPr>
          <p:blipFill rotWithShape="1">
            <a:blip r:embed="rId37"/>
            <a:srcRect l="6562" t="16666" r="20520" b="17510"/>
            <a:stretch/>
          </p:blipFill>
          <p:spPr>
            <a:xfrm rot="5400000">
              <a:off x="28207819" y="22811589"/>
              <a:ext cx="1839686" cy="2149154"/>
            </a:xfrm>
            <a:prstGeom prst="rect">
              <a:avLst/>
            </a:prstGeom>
          </p:spPr>
        </p:pic>
      </p:grpSp>
      <p:sp>
        <p:nvSpPr>
          <p:cNvPr id="338" name="TextBox 337">
            <a:extLst>
              <a:ext uri="{FF2B5EF4-FFF2-40B4-BE49-F238E27FC236}">
                <a16:creationId xmlns:a16="http://schemas.microsoft.com/office/drawing/2014/main" id="{3169AE45-18AB-A658-2202-AE0B7599E938}"/>
              </a:ext>
            </a:extLst>
          </p:cNvPr>
          <p:cNvSpPr txBox="1"/>
          <p:nvPr/>
        </p:nvSpPr>
        <p:spPr>
          <a:xfrm>
            <a:off x="15650083" y="18713705"/>
            <a:ext cx="911292" cy="638720"/>
          </a:xfrm>
          <a:prstGeom prst="rect">
            <a:avLst/>
          </a:prstGeom>
          <a:noFill/>
        </p:spPr>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(a)</a:t>
            </a:r>
          </a:p>
        </p:txBody>
      </p:sp>
      <p:sp>
        <p:nvSpPr>
          <p:cNvPr id="339" name="TextBox 338">
            <a:extLst>
              <a:ext uri="{FF2B5EF4-FFF2-40B4-BE49-F238E27FC236}">
                <a16:creationId xmlns:a16="http://schemas.microsoft.com/office/drawing/2014/main" id="{39947C1F-ECD1-637D-046C-4793A8ED95E2}"/>
              </a:ext>
            </a:extLst>
          </p:cNvPr>
          <p:cNvSpPr txBox="1"/>
          <p:nvPr/>
        </p:nvSpPr>
        <p:spPr>
          <a:xfrm>
            <a:off x="15650083" y="20715537"/>
            <a:ext cx="911292" cy="553998"/>
          </a:xfrm>
          <a:prstGeom prst="rect">
            <a:avLst/>
          </a:prstGeom>
          <a:noFill/>
        </p:spPr>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(b)</a:t>
            </a:r>
          </a:p>
        </p:txBody>
      </p:sp>
      <p:sp>
        <p:nvSpPr>
          <p:cNvPr id="340" name="TextBox 339">
            <a:extLst>
              <a:ext uri="{FF2B5EF4-FFF2-40B4-BE49-F238E27FC236}">
                <a16:creationId xmlns:a16="http://schemas.microsoft.com/office/drawing/2014/main" id="{A83E60F8-017E-E845-A80B-51C989C85263}"/>
              </a:ext>
            </a:extLst>
          </p:cNvPr>
          <p:cNvSpPr txBox="1"/>
          <p:nvPr/>
        </p:nvSpPr>
        <p:spPr>
          <a:xfrm>
            <a:off x="15654298" y="22866528"/>
            <a:ext cx="911292" cy="553998"/>
          </a:xfrm>
          <a:prstGeom prst="rect">
            <a:avLst/>
          </a:prstGeom>
          <a:noFill/>
        </p:spPr>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a:t>
            </a:r>
          </a:p>
        </p:txBody>
      </p:sp>
      <p:sp>
        <p:nvSpPr>
          <p:cNvPr id="346" name="TextBox 345">
            <a:extLst>
              <a:ext uri="{FF2B5EF4-FFF2-40B4-BE49-F238E27FC236}">
                <a16:creationId xmlns:a16="http://schemas.microsoft.com/office/drawing/2014/main" id="{A831D85A-6113-F851-0B6F-42C07B5F3682}"/>
              </a:ext>
            </a:extLst>
          </p:cNvPr>
          <p:cNvSpPr txBox="1"/>
          <p:nvPr/>
        </p:nvSpPr>
        <p:spPr>
          <a:xfrm>
            <a:off x="159994" y="32082114"/>
            <a:ext cx="15177565" cy="2246769"/>
          </a:xfrm>
          <a:prstGeom prst="rect">
            <a:avLst/>
          </a:prstGeom>
          <a:noFill/>
        </p:spPr>
        <p:txBody>
          <a:bodyPr wrap="square" rtlCol="0">
            <a:spAutoFit/>
          </a:bodyPr>
          <a:lstStyle/>
          <a:p>
            <a:r>
              <a:rPr lang="en-US" sz="2800" b="1" dirty="0">
                <a:latin typeface="Avenir Book" panose="02000503020000020003" pitchFamily="2" charset="0"/>
              </a:rPr>
              <a:t>Figure 3. Steady-state trade off between growth and induction. (a) </a:t>
            </a:r>
            <a:r>
              <a:rPr lang="en-US" sz="2800" dirty="0">
                <a:latin typeface="Avenir Book" panose="02000503020000020003" pitchFamily="2" charset="0"/>
              </a:rPr>
              <a:t>For the steady-state lysogen population to remain constant, the growth rate must increase with increasing induction rate (black line). </a:t>
            </a:r>
            <a:r>
              <a:rPr lang="en-US" sz="2800" b="1" dirty="0">
                <a:latin typeface="Avenir Book" panose="02000503020000020003" pitchFamily="2" charset="0"/>
              </a:rPr>
              <a:t>(b)</a:t>
            </a:r>
            <a:r>
              <a:rPr lang="en-US" sz="2800" dirty="0">
                <a:latin typeface="Avenir Book" panose="02000503020000020003" pitchFamily="2" charset="0"/>
              </a:rPr>
              <a:t> The steady-state phage population </a:t>
            </a:r>
            <a:r>
              <a:rPr kumimoji="0" lang="en-US" sz="2800" b="0" i="0" u="none" strike="noStrike" kern="1200" cap="none" spc="0" normalizeH="0" baseline="0" noProof="0" dirty="0">
                <a:ln>
                  <a:noFill/>
                </a:ln>
                <a:solidFill>
                  <a:prstClr val="black"/>
                </a:solidFill>
                <a:effectLst/>
                <a:uLnTx/>
                <a:uFillTx/>
                <a:latin typeface="Avenir Book" panose="02000503020000020003" pitchFamily="2" charset="0"/>
                <a:ea typeface="+mn-ea"/>
                <a:cs typeface="+mn-cs"/>
              </a:rPr>
              <a:t>increases with increasing induction. We perform invasion analysis from this growth-induction trade off to show the role of free phage given a fixed lysogen population density.</a:t>
            </a:r>
            <a:endParaRPr lang="en-US" sz="2800" dirty="0">
              <a:latin typeface="Avenir Book" panose="02000503020000020003" pitchFamily="2" charset="0"/>
            </a:endParaRPr>
          </a:p>
        </p:txBody>
      </p:sp>
      <p:pic>
        <p:nvPicPr>
          <p:cNvPr id="348" name="Picture 347">
            <a:extLst>
              <a:ext uri="{FF2B5EF4-FFF2-40B4-BE49-F238E27FC236}">
                <a16:creationId xmlns:a16="http://schemas.microsoft.com/office/drawing/2014/main" id="{0FED1BE1-A7A5-82D0-C552-E4701FAC45D5}"/>
              </a:ext>
            </a:extLst>
          </p:cNvPr>
          <p:cNvPicPr>
            <a:picLocks noChangeAspect="1"/>
          </p:cNvPicPr>
          <p:nvPr/>
        </p:nvPicPr>
        <p:blipFill>
          <a:blip r:embed="rId38"/>
          <a:stretch>
            <a:fillRect/>
          </a:stretch>
        </p:blipFill>
        <p:spPr>
          <a:xfrm>
            <a:off x="15833955" y="6866516"/>
            <a:ext cx="1383304" cy="923295"/>
          </a:xfrm>
          <a:prstGeom prst="rect">
            <a:avLst/>
          </a:prstGeom>
        </p:spPr>
      </p:pic>
      <p:pic>
        <p:nvPicPr>
          <p:cNvPr id="355" name="Picture 354" descr="A qr code with a cat&#10;&#10;Description automatically generated">
            <a:extLst>
              <a:ext uri="{FF2B5EF4-FFF2-40B4-BE49-F238E27FC236}">
                <a16:creationId xmlns:a16="http://schemas.microsoft.com/office/drawing/2014/main" id="{09CC06D3-3276-C10A-A867-5BC6E7207BEF}"/>
              </a:ext>
            </a:extLst>
          </p:cNvPr>
          <p:cNvPicPr>
            <a:picLocks noChangeAspect="1"/>
          </p:cNvPicPr>
          <p:nvPr/>
        </p:nvPicPr>
        <p:blipFill>
          <a:blip r:embed="rId39"/>
          <a:stretch>
            <a:fillRect/>
          </a:stretch>
        </p:blipFill>
        <p:spPr>
          <a:xfrm>
            <a:off x="329375" y="3717360"/>
            <a:ext cx="1938528" cy="1938528"/>
          </a:xfrm>
          <a:prstGeom prst="rect">
            <a:avLst/>
          </a:prstGeom>
        </p:spPr>
      </p:pic>
      <p:sp>
        <p:nvSpPr>
          <p:cNvPr id="359" name="TextBox 358">
            <a:extLst>
              <a:ext uri="{FF2B5EF4-FFF2-40B4-BE49-F238E27FC236}">
                <a16:creationId xmlns:a16="http://schemas.microsoft.com/office/drawing/2014/main" id="{03DB05C6-186C-6AB8-05DA-6BC4F488C57D}"/>
              </a:ext>
            </a:extLst>
          </p:cNvPr>
          <p:cNvSpPr txBox="1"/>
          <p:nvPr/>
        </p:nvSpPr>
        <p:spPr>
          <a:xfrm>
            <a:off x="30336450" y="23755363"/>
            <a:ext cx="753140" cy="646331"/>
          </a:xfrm>
          <a:prstGeom prst="rect">
            <a:avLst/>
          </a:prstGeom>
          <a:noFill/>
        </p:spPr>
        <p:txBody>
          <a:bodyPr wrap="square">
            <a:spAutoFit/>
          </a:bodyPr>
          <a:lstStyle/>
          <a:p>
            <a:r>
              <a:rPr lang="en" sz="3600" b="1" i="1" dirty="0">
                <a:latin typeface="Times New Roman" panose="02020603050405020304" pitchFamily="18" charset="0"/>
                <a:cs typeface="Times New Roman" panose="02020603050405020304" pitchFamily="18" charset="0"/>
              </a:rPr>
              <a:t>L</a:t>
            </a:r>
            <a:r>
              <a:rPr lang="en" sz="3600" b="1" i="1" baseline="-25000" dirty="0">
                <a:latin typeface="Times New Roman" panose="02020603050405020304" pitchFamily="18" charset="0"/>
                <a:cs typeface="Times New Roman" panose="02020603050405020304" pitchFamily="18" charset="0"/>
              </a:rPr>
              <a:t>A</a:t>
            </a:r>
            <a:endParaRPr lang="en-US" sz="3600" dirty="0"/>
          </a:p>
        </p:txBody>
      </p:sp>
      <p:sp>
        <p:nvSpPr>
          <p:cNvPr id="360" name="TextBox 359">
            <a:extLst>
              <a:ext uri="{FF2B5EF4-FFF2-40B4-BE49-F238E27FC236}">
                <a16:creationId xmlns:a16="http://schemas.microsoft.com/office/drawing/2014/main" id="{EC2C301C-63E3-6084-DB29-B94BC645CC27}"/>
              </a:ext>
            </a:extLst>
          </p:cNvPr>
          <p:cNvSpPr txBox="1"/>
          <p:nvPr/>
        </p:nvSpPr>
        <p:spPr>
          <a:xfrm>
            <a:off x="30321941" y="19510277"/>
            <a:ext cx="753140" cy="646331"/>
          </a:xfrm>
          <a:prstGeom prst="rect">
            <a:avLst/>
          </a:prstGeom>
          <a:noFill/>
        </p:spPr>
        <p:txBody>
          <a:bodyPr wrap="square">
            <a:spAutoFit/>
          </a:bodyPr>
          <a:lstStyle/>
          <a:p>
            <a:r>
              <a:rPr lang="en" sz="3600" b="1" i="1" dirty="0">
                <a:latin typeface="Times New Roman" panose="02020603050405020304" pitchFamily="18" charset="0"/>
                <a:cs typeface="Times New Roman" panose="02020603050405020304" pitchFamily="18" charset="0"/>
              </a:rPr>
              <a:t>L</a:t>
            </a:r>
            <a:r>
              <a:rPr lang="en" sz="3600" b="1" i="1" baseline="-25000" dirty="0">
                <a:latin typeface="Times New Roman" panose="02020603050405020304" pitchFamily="18" charset="0"/>
                <a:cs typeface="Times New Roman" panose="02020603050405020304" pitchFamily="18" charset="0"/>
              </a:rPr>
              <a:t>B</a:t>
            </a:r>
            <a:endParaRPr lang="en-US" sz="3600" dirty="0"/>
          </a:p>
        </p:txBody>
      </p:sp>
      <p:sp>
        <p:nvSpPr>
          <p:cNvPr id="364" name="Rectangle 363">
            <a:extLst>
              <a:ext uri="{FF2B5EF4-FFF2-40B4-BE49-F238E27FC236}">
                <a16:creationId xmlns:a16="http://schemas.microsoft.com/office/drawing/2014/main" id="{B0DBAEF1-BB10-19BD-51EF-D98D77D8692F}"/>
              </a:ext>
            </a:extLst>
          </p:cNvPr>
          <p:cNvSpPr/>
          <p:nvPr/>
        </p:nvSpPr>
        <p:spPr>
          <a:xfrm>
            <a:off x="30458664" y="14861569"/>
            <a:ext cx="648653" cy="646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Google Shape;597;p36">
            <a:extLst>
              <a:ext uri="{FF2B5EF4-FFF2-40B4-BE49-F238E27FC236}">
                <a16:creationId xmlns:a16="http://schemas.microsoft.com/office/drawing/2014/main" id="{4E0D440B-0775-5DC1-86EC-FDCB9A11A8A6}"/>
              </a:ext>
            </a:extLst>
          </p:cNvPr>
          <p:cNvSpPr>
            <a:spLocks noChangeAspect="1"/>
          </p:cNvSpPr>
          <p:nvPr/>
        </p:nvSpPr>
        <p:spPr>
          <a:xfrm rot="16200000">
            <a:off x="18005289" y="8957723"/>
            <a:ext cx="177463" cy="164592"/>
          </a:xfrm>
          <a:prstGeom prst="ellipse">
            <a:avLst/>
          </a:prstGeom>
          <a:solidFill>
            <a:srgbClr val="598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2304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7996</TotalTime>
  <Words>769</Words>
  <Application>Microsoft Macintosh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Avenir Book</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Dominguez Mirazo, Marian</dc:creator>
  <cp:lastModifiedBy>Harris, Jeremy D</cp:lastModifiedBy>
  <cp:revision>205</cp:revision>
  <dcterms:created xsi:type="dcterms:W3CDTF">2022-03-07T21:59:17Z</dcterms:created>
  <dcterms:modified xsi:type="dcterms:W3CDTF">2023-05-18T20:03:14Z</dcterms:modified>
</cp:coreProperties>
</file>