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Lst>
  <p:sldSz cx="329184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7F7F7F"/>
    <a:srgbClr val="4E84C1"/>
    <a:srgbClr val="598BC5"/>
    <a:srgbClr val="D2D2D2"/>
    <a:srgbClr val="71B687"/>
    <a:srgbClr val="D0C1A7"/>
    <a:srgbClr val="BCA36C"/>
    <a:srgbClr val="D7F9F0"/>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55"/>
    <p:restoredTop sz="96327"/>
  </p:normalViewPr>
  <p:slideViewPr>
    <p:cSldViewPr snapToGrid="0" snapToObjects="1">
      <p:cViewPr>
        <p:scale>
          <a:sx n="40" d="100"/>
          <a:sy n="40" d="100"/>
        </p:scale>
        <p:origin x="-2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985936"/>
            <a:ext cx="27980640" cy="1273386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9210869"/>
            <a:ext cx="24688800" cy="8830731"/>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70251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947334"/>
            <a:ext cx="709803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947334"/>
            <a:ext cx="2088261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0343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3164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118611"/>
            <a:ext cx="28392120" cy="1521459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4477144"/>
            <a:ext cx="28392120" cy="80009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30992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9736667"/>
            <a:ext cx="139903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9736667"/>
            <a:ext cx="139903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78593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42"/>
            <a:ext cx="2839212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8966203"/>
            <a:ext cx="13926024" cy="439419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3360400"/>
            <a:ext cx="1392602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8966203"/>
            <a:ext cx="13994608" cy="439419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3360400"/>
            <a:ext cx="13994608"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6626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43112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856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0"/>
            <a:ext cx="10617041" cy="853440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266275"/>
            <a:ext cx="16664940" cy="259926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0972800"/>
            <a:ext cx="10617041" cy="20328469"/>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68100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0"/>
            <a:ext cx="10617041" cy="853440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266275"/>
            <a:ext cx="16664940" cy="259926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0972800"/>
            <a:ext cx="10617041" cy="20328469"/>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993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947342"/>
            <a:ext cx="2839212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9736667"/>
            <a:ext cx="2839212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3900542"/>
            <a:ext cx="7406640" cy="1947333"/>
          </a:xfrm>
          <a:prstGeom prst="rect">
            <a:avLst/>
          </a:prstGeom>
        </p:spPr>
        <p:txBody>
          <a:bodyPr vert="horz" lIns="91440" tIns="45720" rIns="91440" bIns="45720" rtlCol="0" anchor="ctr"/>
          <a:lstStyle>
            <a:lvl1pPr algn="l">
              <a:defRPr sz="432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904220" y="33900542"/>
            <a:ext cx="11109960" cy="19473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3900542"/>
            <a:ext cx="7406640" cy="1947333"/>
          </a:xfrm>
          <a:prstGeom prst="rect">
            <a:avLst/>
          </a:prstGeom>
        </p:spPr>
        <p:txBody>
          <a:bodyPr vert="horz" lIns="91440" tIns="45720" rIns="91440" bIns="45720" rtlCol="0" anchor="ctr"/>
          <a:lstStyle>
            <a:lvl1pPr algn="r">
              <a:defRPr sz="432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4178432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png"/><Relationship Id="rId2" Type="http://schemas.openxmlformats.org/officeDocument/2006/relationships/image" Target="../media/image1.emf"/><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png"/><Relationship Id="rId5" Type="http://schemas.openxmlformats.org/officeDocument/2006/relationships/image" Target="../media/image4.emf"/><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jp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 name="Picture 399">
            <a:extLst>
              <a:ext uri="{FF2B5EF4-FFF2-40B4-BE49-F238E27FC236}">
                <a16:creationId xmlns:a16="http://schemas.microsoft.com/office/drawing/2014/main" id="{B9D58ADB-86EF-A5CF-8F69-31544B1C3744}"/>
              </a:ext>
            </a:extLst>
          </p:cNvPr>
          <p:cNvPicPr>
            <a:picLocks noChangeAspect="1"/>
          </p:cNvPicPr>
          <p:nvPr/>
        </p:nvPicPr>
        <p:blipFill>
          <a:blip r:embed="rId2"/>
          <a:stretch>
            <a:fillRect/>
          </a:stretch>
        </p:blipFill>
        <p:spPr>
          <a:xfrm>
            <a:off x="27636326" y="12952173"/>
            <a:ext cx="4237387" cy="3255264"/>
          </a:xfrm>
          <a:prstGeom prst="rect">
            <a:avLst/>
          </a:prstGeom>
        </p:spPr>
      </p:pic>
      <p:pic>
        <p:nvPicPr>
          <p:cNvPr id="416" name="Picture 415">
            <a:extLst>
              <a:ext uri="{FF2B5EF4-FFF2-40B4-BE49-F238E27FC236}">
                <a16:creationId xmlns:a16="http://schemas.microsoft.com/office/drawing/2014/main" id="{B497DCD6-FCF3-5EC8-F791-FD52965A1730}"/>
              </a:ext>
            </a:extLst>
          </p:cNvPr>
          <p:cNvPicPr>
            <a:picLocks noChangeAspect="1"/>
          </p:cNvPicPr>
          <p:nvPr/>
        </p:nvPicPr>
        <p:blipFill>
          <a:blip r:embed="rId3"/>
          <a:stretch>
            <a:fillRect/>
          </a:stretch>
        </p:blipFill>
        <p:spPr>
          <a:xfrm>
            <a:off x="18205692" y="12917086"/>
            <a:ext cx="4303300" cy="3255264"/>
          </a:xfrm>
          <a:prstGeom prst="rect">
            <a:avLst/>
          </a:prstGeom>
        </p:spPr>
      </p:pic>
      <p:pic>
        <p:nvPicPr>
          <p:cNvPr id="395" name="Picture 394">
            <a:extLst>
              <a:ext uri="{FF2B5EF4-FFF2-40B4-BE49-F238E27FC236}">
                <a16:creationId xmlns:a16="http://schemas.microsoft.com/office/drawing/2014/main" id="{179D2ED8-39D3-0570-BE86-5CF13AAD0769}"/>
              </a:ext>
            </a:extLst>
          </p:cNvPr>
          <p:cNvPicPr>
            <a:picLocks noChangeAspect="1"/>
          </p:cNvPicPr>
          <p:nvPr/>
        </p:nvPicPr>
        <p:blipFill>
          <a:blip r:embed="rId4"/>
          <a:stretch>
            <a:fillRect/>
          </a:stretch>
        </p:blipFill>
        <p:spPr>
          <a:xfrm>
            <a:off x="23347288" y="12954444"/>
            <a:ext cx="4237387" cy="3255264"/>
          </a:xfrm>
          <a:prstGeom prst="rect">
            <a:avLst/>
          </a:prstGeom>
        </p:spPr>
      </p:pic>
      <p:pic>
        <p:nvPicPr>
          <p:cNvPr id="393" name="Picture 392">
            <a:extLst>
              <a:ext uri="{FF2B5EF4-FFF2-40B4-BE49-F238E27FC236}">
                <a16:creationId xmlns:a16="http://schemas.microsoft.com/office/drawing/2014/main" id="{482A40E5-273F-0049-9804-0229C0C9745F}"/>
              </a:ext>
            </a:extLst>
          </p:cNvPr>
          <p:cNvPicPr>
            <a:picLocks noChangeAspect="1"/>
          </p:cNvPicPr>
          <p:nvPr/>
        </p:nvPicPr>
        <p:blipFill>
          <a:blip r:embed="rId5"/>
          <a:stretch>
            <a:fillRect/>
          </a:stretch>
        </p:blipFill>
        <p:spPr>
          <a:xfrm>
            <a:off x="18304546" y="8417953"/>
            <a:ext cx="4208591" cy="3255264"/>
          </a:xfrm>
          <a:prstGeom prst="rect">
            <a:avLst/>
          </a:prstGeom>
        </p:spPr>
      </p:pic>
      <p:pic>
        <p:nvPicPr>
          <p:cNvPr id="388" name="Picture 387">
            <a:extLst>
              <a:ext uri="{FF2B5EF4-FFF2-40B4-BE49-F238E27FC236}">
                <a16:creationId xmlns:a16="http://schemas.microsoft.com/office/drawing/2014/main" id="{93E0FE1A-F24B-3E43-20CD-C0C88F3C9763}"/>
              </a:ext>
            </a:extLst>
          </p:cNvPr>
          <p:cNvPicPr>
            <a:picLocks noChangeAspect="1"/>
          </p:cNvPicPr>
          <p:nvPr/>
        </p:nvPicPr>
        <p:blipFill>
          <a:blip r:embed="rId6"/>
          <a:stretch>
            <a:fillRect/>
          </a:stretch>
        </p:blipFill>
        <p:spPr>
          <a:xfrm>
            <a:off x="27518862" y="8417258"/>
            <a:ext cx="4267141" cy="3255264"/>
          </a:xfrm>
          <a:prstGeom prst="rect">
            <a:avLst/>
          </a:prstGeom>
        </p:spPr>
      </p:pic>
      <p:pic>
        <p:nvPicPr>
          <p:cNvPr id="376" name="Picture 375">
            <a:extLst>
              <a:ext uri="{FF2B5EF4-FFF2-40B4-BE49-F238E27FC236}">
                <a16:creationId xmlns:a16="http://schemas.microsoft.com/office/drawing/2014/main" id="{447D31A7-E908-3B95-5DC1-D81AA39D9601}"/>
              </a:ext>
            </a:extLst>
          </p:cNvPr>
          <p:cNvPicPr>
            <a:picLocks noChangeAspect="1"/>
          </p:cNvPicPr>
          <p:nvPr/>
        </p:nvPicPr>
        <p:blipFill>
          <a:blip r:embed="rId7"/>
          <a:stretch>
            <a:fillRect/>
          </a:stretch>
        </p:blipFill>
        <p:spPr>
          <a:xfrm>
            <a:off x="23257554" y="8411622"/>
            <a:ext cx="4261306" cy="3250813"/>
          </a:xfrm>
          <a:prstGeom prst="rect">
            <a:avLst/>
          </a:prstGeom>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20044901" y="14137717"/>
            <a:ext cx="581346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Population Density</a:t>
            </a:r>
            <a:endParaRPr sz="25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20047438" y="9815843"/>
            <a:ext cx="581346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Population Density</a:t>
            </a:r>
            <a:endParaRPr sz="2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2726" y="1718744"/>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915402" y="928337"/>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9"/>
          <a:stretch>
            <a:fillRect/>
          </a:stretch>
        </p:blipFill>
        <p:spPr>
          <a:xfrm>
            <a:off x="25388029" y="13597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074396" y="23568534"/>
            <a:ext cx="15093483" cy="1631216"/>
          </a:xfrm>
          <a:prstGeom prst="rect">
            <a:avLst/>
          </a:prstGeom>
          <a:noFill/>
        </p:spPr>
        <p:txBody>
          <a:bodyPr wrap="square" rtlCol="0">
            <a:spAutoFit/>
          </a:bodyPr>
          <a:lstStyle/>
          <a:p>
            <a:pPr algn="just"/>
            <a:r>
              <a:rPr lang="en-US" sz="2500" b="1" dirty="0">
                <a:latin typeface="Avenir Book" panose="02000503020000020003" pitchFamily="2" charset="0"/>
              </a:rPr>
              <a:t>Figure 2. Nonlinear dynamical systems model: </a:t>
            </a:r>
            <a:r>
              <a:rPr lang="en-US" sz="2500" dirty="0">
                <a:latin typeface="Avenir Book" panose="02000503020000020003" pitchFamily="2" charset="0"/>
              </a:rPr>
              <a:t>temperate phages, </a:t>
            </a:r>
            <a:r>
              <a:rPr lang="en-US" sz="2500" i="1" dirty="0">
                <a:latin typeface="Avenir Book" panose="02000503020000020003" pitchFamily="2" charset="0"/>
              </a:rPr>
              <a:t>V</a:t>
            </a:r>
            <a:r>
              <a:rPr lang="en-US" sz="2500" i="1" baseline="-25000" dirty="0">
                <a:latin typeface="Avenir Book" panose="02000503020000020003" pitchFamily="2" charset="0"/>
              </a:rPr>
              <a:t>A</a:t>
            </a:r>
            <a:r>
              <a:rPr lang="en-US" sz="2500" dirty="0">
                <a:latin typeface="Avenir Book" panose="02000503020000020003" pitchFamily="2" charset="0"/>
              </a:rPr>
              <a:t> and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with their lysogenized hosts,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and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i="1" dirty="0">
                <a:latin typeface="Avenir Book" panose="02000503020000020003" pitchFamily="2" charset="0"/>
              </a:rPr>
              <a:t>. </a:t>
            </a:r>
            <a:r>
              <a:rPr lang="en-US" sz="2500" dirty="0">
                <a:latin typeface="Avenir Book" panose="02000503020000020003" pitchFamily="2" charset="0"/>
              </a:rPr>
              <a:t>Lysogens spontaneously induce (dashed arrows), leaving small pools of free phages. These temperate phages can adsorb to their corresponding lysogens (solid arrows) and lyse opposing lysogens (blunt arrows). </a:t>
            </a:r>
            <a:endParaRPr lang="en-US" sz="25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3043451" y="7889853"/>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086159" y="1836078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086159" y="6836016"/>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6744642" y="6813403"/>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6742664" y="28138616"/>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6786111" y="3203495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6769633" y="32971748"/>
            <a:ext cx="15060632" cy="1631216"/>
          </a:xfrm>
          <a:prstGeom prst="rect">
            <a:avLst/>
          </a:prstGeom>
          <a:noFill/>
        </p:spPr>
        <p:txBody>
          <a:bodyPr wrap="square" rtlCol="0">
            <a:spAutoFit/>
          </a:bodyPr>
          <a:lstStyle/>
          <a:p>
            <a:pPr algn="just"/>
            <a:r>
              <a:rPr lang="en-US" sz="2500" dirty="0">
                <a:latin typeface="Avenir Book" panose="02000503020000020003" pitchFamily="2" charset="0"/>
              </a:rPr>
              <a:t>[1] </a:t>
            </a:r>
            <a:r>
              <a:rPr lang="en-US" sz="2500" dirty="0">
                <a:solidFill>
                  <a:srgbClr val="222222"/>
                </a:solidFill>
                <a:latin typeface="Avenir Book" panose="02000503020000020003" pitchFamily="2" charset="0"/>
              </a:rPr>
              <a:t>Basso, Jonelle, et al., Buchan, Alison. "Genetically similar temperate phages form coalitions with their shared host that lead to niche-specific fitness effects." </a:t>
            </a:r>
            <a:r>
              <a:rPr lang="en-US" sz="2500" i="1" dirty="0">
                <a:solidFill>
                  <a:srgbClr val="222222"/>
                </a:solidFill>
                <a:latin typeface="Avenir Book" panose="02000503020000020003" pitchFamily="2" charset="0"/>
              </a:rPr>
              <a:t>The ISME journal</a:t>
            </a:r>
            <a:r>
              <a:rPr lang="en-US" sz="2500" dirty="0">
                <a:solidFill>
                  <a:srgbClr val="222222"/>
                </a:solidFill>
                <a:latin typeface="Avenir Book" panose="02000503020000020003" pitchFamily="2" charset="0"/>
              </a:rPr>
              <a:t> 14.7 (2020): 1688-1700.</a:t>
            </a:r>
          </a:p>
          <a:p>
            <a:pPr algn="just"/>
            <a:r>
              <a:rPr lang="en-US" sz="2500" dirty="0">
                <a:latin typeface="Avenir Book" panose="02000503020000020003" pitchFamily="2" charset="0"/>
              </a:rPr>
              <a:t>[2] </a:t>
            </a:r>
            <a:r>
              <a:rPr lang="en-US" sz="2500" dirty="0">
                <a:solidFill>
                  <a:srgbClr val="222222"/>
                </a:solidFill>
                <a:latin typeface="Avenir Book" panose="02000503020000020003" pitchFamily="2" charset="0"/>
              </a:rPr>
              <a:t>Harrison, Ellie, and Michael A. </a:t>
            </a:r>
            <a:r>
              <a:rPr lang="en-US" sz="2500" dirty="0" err="1">
                <a:solidFill>
                  <a:srgbClr val="222222"/>
                </a:solidFill>
                <a:latin typeface="Avenir Book" panose="02000503020000020003" pitchFamily="2" charset="0"/>
              </a:rPr>
              <a:t>Brockhurst</a:t>
            </a:r>
            <a:r>
              <a:rPr lang="en-US" sz="2500" dirty="0">
                <a:solidFill>
                  <a:srgbClr val="222222"/>
                </a:solidFill>
                <a:latin typeface="Avenir Book" panose="02000503020000020003" pitchFamily="2" charset="0"/>
              </a:rPr>
              <a:t>. "Ecological and evolutionary benefits of temperate phage: what does or doesn't kill you makes you stronger." </a:t>
            </a:r>
            <a:r>
              <a:rPr lang="en-US" sz="2500" i="1" dirty="0" err="1">
                <a:solidFill>
                  <a:srgbClr val="222222"/>
                </a:solidFill>
                <a:latin typeface="Avenir Book" panose="02000503020000020003" pitchFamily="2" charset="0"/>
              </a:rPr>
              <a:t>BioEssays</a:t>
            </a:r>
            <a:r>
              <a:rPr lang="en-US" sz="2500" dirty="0">
                <a:solidFill>
                  <a:srgbClr val="222222"/>
                </a:solidFill>
                <a:latin typeface="Avenir Book" panose="02000503020000020003" pitchFamily="2"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10"/>
          <a:stretch>
            <a:fillRect/>
          </a:stretch>
        </p:blipFill>
        <p:spPr>
          <a:xfrm>
            <a:off x="7573550" y="19318620"/>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11"/>
          <a:stretch>
            <a:fillRect/>
          </a:stretch>
        </p:blipFill>
        <p:spPr>
          <a:xfrm>
            <a:off x="1513897" y="20545800"/>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6742666" y="29193795"/>
            <a:ext cx="12913045" cy="1246495"/>
          </a:xfrm>
          <a:prstGeom prst="rect">
            <a:avLst/>
          </a:prstGeom>
          <a:noFill/>
        </p:spPr>
        <p:txBody>
          <a:bodyPr wrap="square" rtlCol="0">
            <a:spAutoFit/>
          </a:bodyPr>
          <a:lstStyle/>
          <a:p>
            <a:r>
              <a:rPr lang="en-US" sz="2500" b="1" dirty="0">
                <a:latin typeface="Avenir Book" panose="02000503020000020003" pitchFamily="2" charset="0"/>
              </a:rPr>
              <a:t>Phages act in cahoots with hosts in competition:</a:t>
            </a:r>
          </a:p>
          <a:p>
            <a:pPr marL="1200150" lvl="1" indent="-742950">
              <a:buFont typeface="+mj-lt"/>
              <a:buAutoNum type="arabicPeriod"/>
            </a:pPr>
            <a:r>
              <a:rPr lang="en-US" sz="2500" dirty="0">
                <a:latin typeface="Avenir Book" panose="02000503020000020003" pitchFamily="2" charset="0"/>
              </a:rPr>
              <a:t> a “buffer” against invasion </a:t>
            </a:r>
          </a:p>
          <a:p>
            <a:pPr marL="1200150" lvl="1" indent="-742950">
              <a:buFont typeface="+mj-lt"/>
              <a:buAutoNum type="arabicPeriod"/>
            </a:pPr>
            <a:r>
              <a:rPr lang="en-US" sz="25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3114005" y="5546873"/>
            <a:ext cx="6904441" cy="1005916"/>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4582362" y="54915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12"/>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grpSp>
        <p:nvGrpSpPr>
          <p:cNvPr id="343" name="Group 342">
            <a:extLst>
              <a:ext uri="{FF2B5EF4-FFF2-40B4-BE49-F238E27FC236}">
                <a16:creationId xmlns:a16="http://schemas.microsoft.com/office/drawing/2014/main" id="{1FA74FD3-E9CF-2047-6CEC-E3A96A792BA1}"/>
              </a:ext>
            </a:extLst>
          </p:cNvPr>
          <p:cNvGrpSpPr/>
          <p:nvPr/>
        </p:nvGrpSpPr>
        <p:grpSpPr>
          <a:xfrm>
            <a:off x="1515282" y="10209322"/>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13"/>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14"/>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2166106" y="944687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9681761" y="944687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6785075" y="30451246"/>
            <a:ext cx="12913045" cy="1246495"/>
          </a:xfrm>
          <a:prstGeom prst="rect">
            <a:avLst/>
          </a:prstGeom>
          <a:noFill/>
        </p:spPr>
        <p:txBody>
          <a:bodyPr wrap="square" rtlCol="0">
            <a:spAutoFit/>
          </a:bodyPr>
          <a:lstStyle/>
          <a:p>
            <a:r>
              <a:rPr lang="en-US" sz="2500" b="1" dirty="0">
                <a:latin typeface="Avenir Book" panose="02000503020000020003" pitchFamily="2" charset="0"/>
              </a:rPr>
              <a:t>Future Directions:</a:t>
            </a:r>
          </a:p>
          <a:p>
            <a:pPr marL="1200150" lvl="1" indent="-742950">
              <a:buFont typeface="+mj-lt"/>
              <a:buAutoNum type="arabicPeriod"/>
            </a:pPr>
            <a:r>
              <a:rPr lang="en-US" sz="2500" dirty="0">
                <a:latin typeface="Avenir Book" panose="02000503020000020003" pitchFamily="2" charset="0"/>
              </a:rPr>
              <a:t> Steady-state analysis for coexistence</a:t>
            </a:r>
          </a:p>
          <a:p>
            <a:pPr marL="1200150" lvl="1" indent="-742950">
              <a:buFont typeface="+mj-lt"/>
              <a:buAutoNum type="arabicPeriod"/>
            </a:pPr>
            <a:r>
              <a:rPr lang="en-US" sz="25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15">
            <a:alphaModFix/>
          </a:blip>
          <a:srcRect r="48348"/>
          <a:stretch/>
        </p:blipFill>
        <p:spPr>
          <a:xfrm>
            <a:off x="2449704" y="26554343"/>
            <a:ext cx="6762676" cy="5799859"/>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6"/>
          <a:stretch>
            <a:fillRect/>
          </a:stretch>
        </p:blipFill>
        <p:spPr>
          <a:xfrm>
            <a:off x="7077406" y="25345417"/>
            <a:ext cx="4055367" cy="994249"/>
          </a:xfrm>
          <a:prstGeom prst="rect">
            <a:avLst/>
          </a:prstGeom>
          <a:ln w="38100">
            <a:solidFill>
              <a:schemeClr val="tx1"/>
            </a:solidFill>
          </a:ln>
        </p:spPr>
      </p:pic>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15">
            <a:alphaModFix/>
          </a:blip>
          <a:srcRect l="51652"/>
          <a:stretch/>
        </p:blipFill>
        <p:spPr>
          <a:xfrm>
            <a:off x="9191306" y="26577204"/>
            <a:ext cx="6280131" cy="5754139"/>
          </a:xfrm>
          <a:prstGeom prst="rect">
            <a:avLst/>
          </a:prstGeom>
          <a:noFill/>
          <a:ln>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2114372" y="26318097"/>
            <a:ext cx="78999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6742664" y="16901579"/>
            <a:ext cx="15087599" cy="2015936"/>
          </a:xfrm>
          <a:prstGeom prst="rect">
            <a:avLst/>
          </a:prstGeom>
          <a:noFill/>
        </p:spPr>
        <p:txBody>
          <a:bodyPr wrap="square" rtlCol="0">
            <a:spAutoFit/>
          </a:bodyPr>
          <a:lstStyle/>
          <a:p>
            <a:pPr algn="just"/>
            <a:r>
              <a:rPr lang="en-US" sz="2500" b="1" dirty="0">
                <a:latin typeface="Avenir Book" panose="02000503020000020003" pitchFamily="2" charset="0"/>
              </a:rPr>
              <a:t>Figure 4. “Buffers” and ”weapons” in a well-mixed model. (a) </a:t>
            </a:r>
            <a:r>
              <a:rPr lang="en-US" sz="2500" dirty="0">
                <a:latin typeface="Avenir Book" panose="02000503020000020003" pitchFamily="2" charset="0"/>
              </a:rPr>
              <a:t>The minimal growth rate required for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to invade when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is at the steady-state growth-induction trade off (left). </a:t>
            </a:r>
            <a:r>
              <a:rPr lang="en-US" sz="2500" i="1" dirty="0">
                <a:latin typeface="Avenir Book" panose="02000503020000020003" pitchFamily="2" charset="0"/>
              </a:rPr>
              <a:t>V</a:t>
            </a:r>
            <a:r>
              <a:rPr lang="en-US" sz="2500" i="1" baseline="-25000" dirty="0">
                <a:latin typeface="Avenir Book" panose="02000503020000020003" pitchFamily="2" charset="0"/>
              </a:rPr>
              <a:t>A</a:t>
            </a:r>
            <a:r>
              <a:rPr lang="en-US" sz="2500" dirty="0">
                <a:latin typeface="Avenir Book" panose="02000503020000020003" pitchFamily="2" charset="0"/>
              </a:rPr>
              <a:t> lyses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preventing it from invading (gray), but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can invade when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induction rate is lower (blue). </a:t>
            </a:r>
            <a:r>
              <a:rPr lang="en-US" sz="2500" b="1" dirty="0">
                <a:latin typeface="Avenir Book" panose="02000503020000020003" pitchFamily="2" charset="0"/>
              </a:rPr>
              <a:t>(b)</a:t>
            </a:r>
            <a:r>
              <a:rPr lang="en-US" sz="2500" dirty="0">
                <a:latin typeface="Avenir Book" panose="02000503020000020003" pitchFamily="2" charset="0"/>
              </a:rPr>
              <a:t> Effective minimal growth rate required for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to invade post introduction of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(left).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lyses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decreasing the population over time.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cannot invade at 50 hours (gray) but can after 100 hours (blue).</a:t>
            </a:r>
            <a:endParaRPr lang="en-US" sz="25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074396" y="15861047"/>
            <a:ext cx="15093483" cy="2400657"/>
          </a:xfrm>
          <a:prstGeom prst="rect">
            <a:avLst/>
          </a:prstGeom>
          <a:noFill/>
        </p:spPr>
        <p:txBody>
          <a:bodyPr wrap="square" rtlCol="0">
            <a:spAutoFit/>
          </a:bodyPr>
          <a:lstStyle/>
          <a:p>
            <a:pPr algn="just"/>
            <a:r>
              <a:rPr lang="en-US" sz="2500" b="1" dirty="0">
                <a:latin typeface="Avenir Book" panose="02000503020000020003" pitchFamily="2" charset="0"/>
              </a:rPr>
              <a:t>Figure 1. Two roles of temperate phages when lysogens are in competition. </a:t>
            </a:r>
            <a:r>
              <a:rPr lang="en-US" sz="2500" dirty="0">
                <a:latin typeface="Avenir Book" panose="02000503020000020003" pitchFamily="2" charset="0"/>
              </a:rPr>
              <a:t>Genetically similar </a:t>
            </a:r>
            <a:r>
              <a:rPr lang="en-US" sz="2500" b="1" dirty="0">
                <a:latin typeface="Avenir Book" panose="02000503020000020003" pitchFamily="2" charset="0"/>
              </a:rPr>
              <a:t>t</a:t>
            </a:r>
            <a:r>
              <a:rPr lang="en-US" sz="2500" dirty="0">
                <a:latin typeface="Avenir Book" panose="02000503020000020003" pitchFamily="2" charset="0"/>
              </a:rPr>
              <a:t>emperate phages form coalitions with their hosts, impacting competition dynamics between lysogens [1]. </a:t>
            </a:r>
            <a:r>
              <a:rPr lang="en-US" sz="2500" b="1" dirty="0">
                <a:latin typeface="Avenir Book" panose="02000503020000020003" pitchFamily="2" charset="0"/>
              </a:rPr>
              <a:t>(a) </a:t>
            </a:r>
            <a:r>
              <a:rPr lang="en-US" sz="2500" dirty="0">
                <a:latin typeface="Avenir Book" panose="02000503020000020003" pitchFamily="2" charset="0"/>
              </a:rPr>
              <a:t>Temperate phages are released through spontaneous induction, preventing the invasion of an opposing susceptible lysogen population.</a:t>
            </a:r>
            <a:r>
              <a:rPr lang="en-US" sz="2500" b="1" dirty="0">
                <a:latin typeface="Avenir Book" panose="02000503020000020003" pitchFamily="2" charset="0"/>
              </a:rPr>
              <a:t> (b) </a:t>
            </a:r>
            <a:r>
              <a:rPr lang="en-US" sz="2500" dirty="0">
                <a:latin typeface="Avenir Book" panose="02000503020000020003" pitchFamily="2" charset="0"/>
              </a:rPr>
              <a:t>Temperate phages can lyse opposing lysogens which clears space for invasion. In both cases, large numbers of free phages are released, proliferating the “buffer” or “weapon” through subsequent rounds of lytic infections [2].</a:t>
            </a:r>
          </a:p>
        </p:txBody>
      </p:sp>
      <p:cxnSp>
        <p:nvCxnSpPr>
          <p:cNvPr id="166" name="Google Shape;596;p36">
            <a:extLst>
              <a:ext uri="{FF2B5EF4-FFF2-40B4-BE49-F238E27FC236}">
                <a16:creationId xmlns:a16="http://schemas.microsoft.com/office/drawing/2014/main" id="{55AD82D1-E01D-B77A-FA73-6235F5AA9219}"/>
              </a:ext>
            </a:extLst>
          </p:cNvPr>
          <p:cNvCxnSpPr>
            <a:cxnSpLocks/>
          </p:cNvCxnSpPr>
          <p:nvPr/>
        </p:nvCxnSpPr>
        <p:spPr>
          <a:xfrm flipH="1">
            <a:off x="19648712" y="9906728"/>
            <a:ext cx="1748300" cy="0"/>
          </a:xfrm>
          <a:prstGeom prst="straightConnector1">
            <a:avLst/>
          </a:prstGeom>
          <a:noFill/>
          <a:ln w="101600" cap="flat" cmpd="sng">
            <a:solidFill>
              <a:schemeClr val="tx1"/>
            </a:solidFill>
            <a:prstDash val="solid"/>
            <a:round/>
            <a:headEnd type="none" w="med" len="med"/>
            <a:tailEnd type="triangle" w="med" len="med"/>
          </a:ln>
        </p:spPr>
      </p:cxnSp>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7">
            <a:alphaModFix/>
          </a:blip>
          <a:stretch>
            <a:fillRect/>
          </a:stretch>
        </p:blipFill>
        <p:spPr>
          <a:xfrm>
            <a:off x="24372917" y="9169981"/>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8">
            <a:alphaModFix/>
          </a:blip>
          <a:stretch>
            <a:fillRect/>
          </a:stretch>
        </p:blipFill>
        <p:spPr>
          <a:xfrm>
            <a:off x="24356477" y="8790465"/>
            <a:ext cx="275053"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19">
            <a:alphaModFix/>
          </a:blip>
          <a:stretch>
            <a:fillRect/>
          </a:stretch>
        </p:blipFill>
        <p:spPr>
          <a:xfrm>
            <a:off x="24366940" y="9989901"/>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0">
            <a:alphaModFix/>
          </a:blip>
          <a:stretch>
            <a:fillRect/>
          </a:stretch>
        </p:blipFill>
        <p:spPr>
          <a:xfrm>
            <a:off x="30477758" y="10416009"/>
            <a:ext cx="281033" cy="209527"/>
          </a:xfrm>
          <a:prstGeom prst="rect">
            <a:avLst/>
          </a:prstGeom>
          <a:noFill/>
          <a:ln>
            <a:noFill/>
          </a:ln>
        </p:spPr>
      </p:pic>
      <p:sp>
        <p:nvSpPr>
          <p:cNvPr id="196" name="Google Shape;320;p28">
            <a:extLst>
              <a:ext uri="{FF2B5EF4-FFF2-40B4-BE49-F238E27FC236}">
                <a16:creationId xmlns:a16="http://schemas.microsoft.com/office/drawing/2014/main" id="{135B49CA-B272-6CE9-C94B-3F145BB8A876}"/>
              </a:ext>
            </a:extLst>
          </p:cNvPr>
          <p:cNvSpPr txBox="1"/>
          <p:nvPr/>
        </p:nvSpPr>
        <p:spPr>
          <a:xfrm>
            <a:off x="18589568" y="11672841"/>
            <a:ext cx="5295447" cy="569356"/>
          </a:xfrm>
          <a:prstGeom prst="rect">
            <a:avLst/>
          </a:prstGeom>
          <a:noFill/>
          <a:ln>
            <a:noFill/>
          </a:ln>
        </p:spPr>
        <p:txBody>
          <a:bodyPr spcFirstLastPara="1" wrap="square" lIns="91425" tIns="91425" rIns="91425" bIns="91425" anchor="t" anchorCtr="0">
            <a:spAutoFit/>
          </a:bodyPr>
          <a:lstStyle/>
          <a:p>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A</a:t>
            </a:r>
            <a:r>
              <a:rPr lang="en" sz="2500" b="1" dirty="0">
                <a:latin typeface="Times New Roman" panose="02020603050405020304" pitchFamily="18" charset="0"/>
                <a:cs typeface="Times New Roman" panose="02020603050405020304" pitchFamily="18" charset="0"/>
              </a:rPr>
              <a:t> Induction Rate,</a:t>
            </a:r>
            <a:endParaRPr sz="25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7330194" y="16105849"/>
            <a:ext cx="6561696"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Lag Time to Introduce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8067882" y="7747846"/>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8131659" y="12342330"/>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3443681" y="11985984"/>
            <a:ext cx="8234708"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Minimal Growth Rate for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to Invade,</a:t>
            </a:r>
            <a:endParaRPr sz="25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823112" y="16099293"/>
            <a:ext cx="1899457"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8960453" y="16111241"/>
            <a:ext cx="1938855"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21"/>
          <a:stretch>
            <a:fillRect/>
          </a:stretch>
        </p:blipFill>
        <p:spPr>
          <a:xfrm>
            <a:off x="21387048" y="11797630"/>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479325" y="11581827"/>
            <a:ext cx="2243242"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890285" y="11588231"/>
            <a:ext cx="2243242"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0">
            <a:alphaModFix/>
          </a:blip>
          <a:stretch>
            <a:fillRect/>
          </a:stretch>
        </p:blipFill>
        <p:spPr>
          <a:xfrm>
            <a:off x="30618275" y="14961918"/>
            <a:ext cx="281033"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6831800" y="25902922"/>
            <a:ext cx="14902904" cy="2015936"/>
          </a:xfrm>
          <a:prstGeom prst="rect">
            <a:avLst/>
          </a:prstGeom>
          <a:noFill/>
        </p:spPr>
        <p:txBody>
          <a:bodyPr wrap="square" rtlCol="0">
            <a:spAutoFit/>
          </a:bodyPr>
          <a:lstStyle/>
          <a:p>
            <a:pPr algn="just"/>
            <a:r>
              <a:rPr lang="en-US" sz="2500" b="1" dirty="0">
                <a:latin typeface="Avenir Book" panose="02000503020000020003" pitchFamily="2" charset="0"/>
              </a:rPr>
              <a:t>Figure 4. “Buffers” and ”weapons” in a spatial model. </a:t>
            </a:r>
            <a:r>
              <a:rPr lang="en-US" sz="2500" dirty="0">
                <a:latin typeface="Avenir Book" panose="02000503020000020003" pitchFamily="2" charset="0"/>
              </a:rPr>
              <a:t>Invasion dynamics in a 2D planar grid (6 mm x 6 mm) shown at: 0, 24, 72, 120, 200 hours. Without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induction </a:t>
            </a:r>
            <a:r>
              <a:rPr lang="en-US" sz="2500" b="1" dirty="0">
                <a:latin typeface="Avenir Book" panose="02000503020000020003" pitchFamily="2" charset="0"/>
              </a:rPr>
              <a:t>(a)</a:t>
            </a:r>
            <a:r>
              <a:rPr lang="en-US" sz="2500" dirty="0">
                <a:latin typeface="Avenir Book" panose="02000503020000020003" pitchFamily="2" charset="0"/>
              </a:rPr>
              <a: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colonies expand and dominate over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Here,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lacks the V</a:t>
            </a:r>
            <a:r>
              <a:rPr lang="en-US" sz="2500" baseline="-25000" dirty="0">
                <a:latin typeface="Avenir Book" panose="02000503020000020003" pitchFamily="2" charset="0"/>
              </a:rPr>
              <a:t>A</a:t>
            </a:r>
            <a:r>
              <a:rPr lang="en-US" sz="2500" dirty="0">
                <a:latin typeface="Avenir Book" panose="02000503020000020003" pitchFamily="2" charset="0"/>
              </a:rPr>
              <a:t> buffer to defend itself. With both </a:t>
            </a:r>
            <a:r>
              <a:rPr lang="en-US" sz="2500" i="1" dirty="0">
                <a:latin typeface="Avenir Book" panose="02000503020000020003" pitchFamily="2" charset="0"/>
              </a:rPr>
              <a:t>L</a:t>
            </a:r>
            <a:r>
              <a:rPr lang="en-US" sz="2500" i="1" baseline="-25000" dirty="0">
                <a:latin typeface="Avenir Book" panose="02000503020000020003" pitchFamily="2" charset="0"/>
              </a:rPr>
              <a:t>A,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induction </a:t>
            </a:r>
            <a:r>
              <a:rPr lang="en-US" sz="2500" b="1" dirty="0">
                <a:latin typeface="Avenir Book" panose="02000503020000020003" pitchFamily="2" charset="0"/>
              </a:rPr>
              <a:t>(b)</a:t>
            </a:r>
            <a:r>
              <a:rPr lang="en-US" sz="2500" i="1" dirty="0">
                <a:latin typeface="Avenir Book" panose="02000503020000020003" pitchFamily="2" charset="0"/>
              </a:rPr>
              <a:t>, </a:t>
            </a:r>
            <a:r>
              <a:rPr lang="en-US" sz="2500" dirty="0">
                <a:latin typeface="Avenir Book" panose="02000503020000020003" pitchFamily="2" charset="0"/>
              </a:rPr>
              <a:t>the expansion of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is inhibited by </a:t>
            </a:r>
            <a:r>
              <a:rPr lang="en-US" sz="2500" i="1" dirty="0">
                <a:latin typeface="Avenir Book" panose="02000503020000020003" pitchFamily="2" charset="0"/>
              </a:rPr>
              <a:t>V</a:t>
            </a:r>
            <a:r>
              <a:rPr lang="en-US" sz="2500" i="1" baseline="-25000" dirty="0">
                <a:latin typeface="Avenir Book" panose="02000503020000020003" pitchFamily="2" charset="0"/>
              </a:rPr>
              <a:t>A </a:t>
            </a:r>
            <a:r>
              <a:rPr lang="en-US" sz="2500" dirty="0">
                <a:latin typeface="Avenir Book" panose="02000503020000020003" pitchFamily="2" charset="0"/>
              </a:rPr>
              <a:t>(produced from </a:t>
            </a:r>
            <a:r>
              <a:rPr lang="en-US" sz="2500" i="1" dirty="0">
                <a:latin typeface="Avenir Book" panose="02000503020000020003" pitchFamily="2" charset="0"/>
              </a:rPr>
              <a:t>L</a:t>
            </a:r>
            <a:r>
              <a:rPr lang="en-US" sz="2500" i="1" baseline="-25000" dirty="0">
                <a:latin typeface="Avenir Book" panose="02000503020000020003" pitchFamily="2" charset="0"/>
              </a:rPr>
              <a:t>A </a:t>
            </a:r>
            <a:r>
              <a:rPr lang="en-US" sz="2500" dirty="0">
                <a:latin typeface="Avenir Book" panose="02000503020000020003" pitchFamily="2" charset="0"/>
              </a:rPr>
              <a:t>induction). Without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induction </a:t>
            </a:r>
            <a:r>
              <a:rPr lang="en-US" sz="2500" b="1" dirty="0">
                <a:latin typeface="Avenir Book" panose="02000503020000020003" pitchFamily="2" charset="0"/>
              </a:rPr>
              <a:t>(c)</a:t>
            </a:r>
            <a:r>
              <a:rPr lang="en-US" sz="2500" dirty="0">
                <a:latin typeface="Avenir Book" panose="02000503020000020003" pitchFamily="2" charset="0"/>
              </a:rPr>
              <a:t>,</a:t>
            </a:r>
            <a:r>
              <a:rPr lang="en-US" sz="2500" b="1" dirty="0">
                <a:latin typeface="Avenir Book" panose="02000503020000020003" pitchFamily="2" charset="0"/>
              </a:rPr>
              <a: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lacks a weapon and cannot invade.</a:t>
            </a:r>
            <a:endParaRPr lang="en-US" sz="25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831800" y="22525586"/>
            <a:ext cx="3495450" cy="569356"/>
          </a:xfrm>
          <a:prstGeom prst="rect">
            <a:avLst/>
          </a:prstGeom>
          <a:noFill/>
          <a:ln>
            <a:noFill/>
          </a:ln>
        </p:spPr>
        <p:txBody>
          <a:bodyPr spcFirstLastPara="1" wrap="square" lIns="91425" tIns="91425" rIns="91425" bIns="91425" anchor="t" anchorCtr="0">
            <a:spAutoFit/>
          </a:bodyPr>
          <a:lstStyle/>
          <a:p>
            <a:pPr algn="ct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A,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6906166" y="20469544"/>
            <a:ext cx="3362277"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No</a:t>
            </a:r>
            <a:r>
              <a:rPr lang="en" sz="2500" b="1" i="1" dirty="0">
                <a:latin typeface="Times New Roman" panose="02020603050405020304" pitchFamily="18" charset="0"/>
                <a:cs typeface="Times New Roman" panose="02020603050405020304" pitchFamily="18" charset="0"/>
              </a:rPr>
              <a:t> L</a:t>
            </a:r>
            <a:r>
              <a:rPr lang="en" sz="2500" b="1" i="1" baseline="-25000" dirty="0">
                <a:latin typeface="Times New Roman" panose="02020603050405020304" pitchFamily="18" charset="0"/>
                <a:cs typeface="Times New Roman" panose="02020603050405020304" pitchFamily="18" charset="0"/>
              </a:rPr>
              <a:t>A</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2"/>
          <a:srcRect l="86889" r="6296" b="14070"/>
          <a:stretch/>
        </p:blipFill>
        <p:spPr>
          <a:xfrm>
            <a:off x="31267089" y="20552129"/>
            <a:ext cx="423285" cy="4249335"/>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6861892" y="24563445"/>
            <a:ext cx="349545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No</a:t>
            </a:r>
            <a:r>
              <a:rPr lang="en" sz="2500" b="1" i="1" dirty="0">
                <a:latin typeface="Times New Roman" panose="02020603050405020304" pitchFamily="18" charset="0"/>
                <a:cs typeface="Times New Roman" panose="02020603050405020304" pitchFamily="18" charset="0"/>
              </a:rPr>
              <a:t> 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grpSp>
        <p:nvGrpSpPr>
          <p:cNvPr id="363" name="Group 362">
            <a:extLst>
              <a:ext uri="{FF2B5EF4-FFF2-40B4-BE49-F238E27FC236}">
                <a16:creationId xmlns:a16="http://schemas.microsoft.com/office/drawing/2014/main" id="{5CB4B0F3-C462-2873-522C-E4CC235A31D5}"/>
              </a:ext>
            </a:extLst>
          </p:cNvPr>
          <p:cNvGrpSpPr/>
          <p:nvPr/>
        </p:nvGrpSpPr>
        <p:grpSpPr>
          <a:xfrm>
            <a:off x="20245189" y="19761957"/>
            <a:ext cx="10795338" cy="1838525"/>
            <a:chOff x="19364798" y="18852927"/>
            <a:chExt cx="10795338" cy="1838525"/>
          </a:xfrm>
        </p:grpSpPr>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3"/>
            <a:srcRect l="15650" t="7001" r="16708" b="19286"/>
            <a:stretch/>
          </p:blipFill>
          <p:spPr>
            <a:xfrm>
              <a:off x="19364798" y="18862652"/>
              <a:ext cx="2107547" cy="182880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4"/>
            <a:srcRect l="15543" t="6848" r="15753" b="17528"/>
            <a:stretch/>
          </p:blipFill>
          <p:spPr>
            <a:xfrm>
              <a:off x="21533221" y="18862652"/>
              <a:ext cx="2086542" cy="182880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5"/>
            <a:srcRect l="16040" t="8069" r="15927" b="18180"/>
            <a:stretch/>
          </p:blipFill>
          <p:spPr>
            <a:xfrm>
              <a:off x="23695411" y="18857005"/>
              <a:ext cx="2118660" cy="1828800"/>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6"/>
            <a:srcRect l="15989" t="7546" r="16744" b="18926"/>
            <a:stretch/>
          </p:blipFill>
          <p:spPr>
            <a:xfrm>
              <a:off x="25876927" y="18852927"/>
              <a:ext cx="2101142" cy="1828800"/>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2"/>
            <a:srcRect l="16076" t="7777" r="16754" b="18802"/>
            <a:stretch/>
          </p:blipFill>
          <p:spPr>
            <a:xfrm>
              <a:off x="28058994" y="18862652"/>
              <a:ext cx="2101142" cy="1828800"/>
            </a:xfrm>
            <a:prstGeom prst="rect">
              <a:avLst/>
            </a:prstGeom>
          </p:spPr>
        </p:pic>
      </p:grpSp>
      <p:grpSp>
        <p:nvGrpSpPr>
          <p:cNvPr id="361" name="Group 360">
            <a:extLst>
              <a:ext uri="{FF2B5EF4-FFF2-40B4-BE49-F238E27FC236}">
                <a16:creationId xmlns:a16="http://schemas.microsoft.com/office/drawing/2014/main" id="{948DF2C1-553B-E7C0-DA2C-8A9D5505DB5A}"/>
              </a:ext>
            </a:extLst>
          </p:cNvPr>
          <p:cNvGrpSpPr/>
          <p:nvPr/>
        </p:nvGrpSpPr>
        <p:grpSpPr>
          <a:xfrm>
            <a:off x="20251044" y="21852045"/>
            <a:ext cx="10778866" cy="1844136"/>
            <a:chOff x="19386009" y="20879889"/>
            <a:chExt cx="10778866" cy="1844136"/>
          </a:xfrm>
        </p:grpSpPr>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7"/>
            <a:srcRect l="16154" t="6665" r="16971" b="17531"/>
            <a:stretch/>
          </p:blipFill>
          <p:spPr>
            <a:xfrm>
              <a:off x="19386009" y="20893007"/>
              <a:ext cx="2090464" cy="18310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8"/>
            <a:srcRect l="16747" t="6836" r="16922" b="16930"/>
            <a:stretch/>
          </p:blipFill>
          <p:spPr>
            <a:xfrm>
              <a:off x="21545586" y="20879889"/>
              <a:ext cx="2061812" cy="1831018"/>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29"/>
            <a:srcRect l="8282" t="18037" r="18461" b="16469"/>
            <a:stretch/>
          </p:blipFill>
          <p:spPr>
            <a:xfrm rot="5400000">
              <a:off x="23851049" y="20776939"/>
              <a:ext cx="1782823" cy="2061811"/>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0"/>
            <a:srcRect l="7711" t="17374" r="18282" b="15764"/>
            <a:stretch/>
          </p:blipFill>
          <p:spPr>
            <a:xfrm rot="5400000">
              <a:off x="26006339" y="20739684"/>
              <a:ext cx="1790943" cy="2118660"/>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1"/>
            <a:srcRect l="7642" t="17631" r="18189" b="15764"/>
            <a:stretch/>
          </p:blipFill>
          <p:spPr>
            <a:xfrm rot="5400000">
              <a:off x="28197908" y="20749801"/>
              <a:ext cx="1790944" cy="2142991"/>
            </a:xfrm>
            <a:prstGeom prst="rect">
              <a:avLst/>
            </a:prstGeom>
          </p:spPr>
        </p:pic>
      </p:grpSp>
      <p:grpSp>
        <p:nvGrpSpPr>
          <p:cNvPr id="362" name="Group 361">
            <a:extLst>
              <a:ext uri="{FF2B5EF4-FFF2-40B4-BE49-F238E27FC236}">
                <a16:creationId xmlns:a16="http://schemas.microsoft.com/office/drawing/2014/main" id="{D172D3C2-3685-6C9F-202F-D06FC1D0907C}"/>
              </a:ext>
            </a:extLst>
          </p:cNvPr>
          <p:cNvGrpSpPr/>
          <p:nvPr/>
        </p:nvGrpSpPr>
        <p:grpSpPr>
          <a:xfrm>
            <a:off x="20245189" y="23935648"/>
            <a:ext cx="10864416" cy="1842015"/>
            <a:chOff x="19337823" y="22966323"/>
            <a:chExt cx="10864416" cy="1842015"/>
          </a:xfrm>
        </p:grpSpPr>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2"/>
            <a:srcRect l="8083" t="17510" r="19724" b="17380"/>
            <a:stretch/>
          </p:blipFill>
          <p:spPr>
            <a:xfrm rot="5400000">
              <a:off x="19490363" y="22828500"/>
              <a:ext cx="1824969" cy="2130049"/>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3"/>
            <a:srcRect l="7624" t="17288" r="19755" b="16278"/>
            <a:stretch/>
          </p:blipFill>
          <p:spPr>
            <a:xfrm rot="5400000">
              <a:off x="21688101" y="22823773"/>
              <a:ext cx="1815318" cy="2149154"/>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4"/>
            <a:srcRect l="7517" t="18159" r="18561" b="17102"/>
            <a:stretch/>
          </p:blipFill>
          <p:spPr>
            <a:xfrm rot="5400000">
              <a:off x="23866293" y="22869653"/>
              <a:ext cx="1815320" cy="2057397"/>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5"/>
            <a:srcRect l="7931" t="17174" r="18292" b="17373"/>
            <a:stretch/>
          </p:blipFill>
          <p:spPr>
            <a:xfrm rot="5400000">
              <a:off x="26011374" y="22858572"/>
              <a:ext cx="1815319" cy="2084214"/>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6"/>
            <a:srcRect l="6562" t="16666" r="20520" b="17510"/>
            <a:stretch/>
          </p:blipFill>
          <p:spPr>
            <a:xfrm rot="5400000">
              <a:off x="28207819" y="22811589"/>
              <a:ext cx="1839686" cy="2149154"/>
            </a:xfrm>
            <a:prstGeom prst="rect">
              <a:avLst/>
            </a:prstGeom>
          </p:spPr>
        </p:pic>
      </p:grpSp>
      <p:sp>
        <p:nvSpPr>
          <p:cNvPr id="338" name="TextBox 337">
            <a:extLst>
              <a:ext uri="{FF2B5EF4-FFF2-40B4-BE49-F238E27FC236}">
                <a16:creationId xmlns:a16="http://schemas.microsoft.com/office/drawing/2014/main" id="{3169AE45-18AB-A658-2202-AE0B7599E938}"/>
              </a:ext>
            </a:extLst>
          </p:cNvPr>
          <p:cNvSpPr txBox="1"/>
          <p:nvPr/>
        </p:nvSpPr>
        <p:spPr>
          <a:xfrm>
            <a:off x="16607930" y="19528381"/>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6607930" y="21470264"/>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6607930" y="23620971"/>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074396" y="33289122"/>
            <a:ext cx="15093483" cy="2015936"/>
          </a:xfrm>
          <a:prstGeom prst="rect">
            <a:avLst/>
          </a:prstGeom>
          <a:noFill/>
        </p:spPr>
        <p:txBody>
          <a:bodyPr wrap="square" rtlCol="0">
            <a:spAutoFit/>
          </a:bodyPr>
          <a:lstStyle/>
          <a:p>
            <a:pPr algn="just"/>
            <a:r>
              <a:rPr lang="en-US" sz="2500" b="1" dirty="0">
                <a:latin typeface="Avenir Book" panose="02000503020000020003" pitchFamily="2" charset="0"/>
              </a:rPr>
              <a:t>Figure 3. Steady-state trade off between growth and induction. (a) </a:t>
            </a:r>
            <a:r>
              <a:rPr lang="en-US" sz="2500" dirty="0">
                <a:latin typeface="Avenir Book" panose="02000503020000020003" pitchFamily="2" charset="0"/>
              </a:rPr>
              <a:t>For the steady-state lysogen population to maintain a constant population size, larger induction rates must be compensated with larger growth rates (black line). </a:t>
            </a:r>
            <a:r>
              <a:rPr lang="en-US" sz="2500" b="1" dirty="0">
                <a:latin typeface="Avenir Book" panose="02000503020000020003" pitchFamily="2" charset="0"/>
              </a:rPr>
              <a:t>(b)</a:t>
            </a:r>
            <a:r>
              <a:rPr lang="en-US" sz="2500" dirty="0">
                <a:latin typeface="Avenir Book" panose="02000503020000020003" pitchFamily="2" charset="0"/>
              </a:rPr>
              <a:t> The steady-state phage population </a:t>
            </a:r>
            <a:r>
              <a:rPr lang="en-US" sz="2500" dirty="0">
                <a:solidFill>
                  <a:prstClr val="black"/>
                </a:solidFill>
                <a:latin typeface="Avenir Book" panose="02000503020000020003" pitchFamily="2" charset="0"/>
              </a:rPr>
              <a:t>increases with increasing induction. We perform invasion analysis from this growth-induction trade off to show the role of free phage given a fixed lysogen population density.</a:t>
            </a:r>
            <a:endParaRPr lang="en-US" sz="25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7"/>
          <a:stretch>
            <a:fillRect/>
          </a:stretch>
        </p:blipFill>
        <p:spPr>
          <a:xfrm>
            <a:off x="16992673" y="8660841"/>
            <a:ext cx="1138986" cy="760223"/>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38"/>
          <a:stretch>
            <a:fillRect/>
          </a:stretch>
        </p:blipFill>
        <p:spPr>
          <a:xfrm>
            <a:off x="1243775" y="4631760"/>
            <a:ext cx="1938528" cy="1938528"/>
          </a:xfrm>
          <a:prstGeom prst="rect">
            <a:avLst/>
          </a:prstGeom>
        </p:spPr>
      </p:pic>
      <p:sp>
        <p:nvSpPr>
          <p:cNvPr id="359" name="TextBox 358">
            <a:extLst>
              <a:ext uri="{FF2B5EF4-FFF2-40B4-BE49-F238E27FC236}">
                <a16:creationId xmlns:a16="http://schemas.microsoft.com/office/drawing/2014/main" id="{03DB05C6-186C-6AB8-05DA-6BC4F488C57D}"/>
              </a:ext>
            </a:extLst>
          </p:cNvPr>
          <p:cNvSpPr txBox="1"/>
          <p:nvPr/>
        </p:nvSpPr>
        <p:spPr>
          <a:xfrm>
            <a:off x="31292780" y="24718336"/>
            <a:ext cx="753140" cy="523220"/>
          </a:xfrm>
          <a:prstGeom prst="rect">
            <a:avLst/>
          </a:prstGeom>
          <a:noFill/>
        </p:spPr>
        <p:txBody>
          <a:bodyPr wrap="square">
            <a:spAutoFit/>
          </a:bodyPr>
          <a:lstStyle/>
          <a:p>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a:t>
            </a:r>
            <a:endParaRPr lang="en-US" sz="2800" dirty="0"/>
          </a:p>
        </p:txBody>
      </p:sp>
      <p:sp>
        <p:nvSpPr>
          <p:cNvPr id="360" name="TextBox 359">
            <a:extLst>
              <a:ext uri="{FF2B5EF4-FFF2-40B4-BE49-F238E27FC236}">
                <a16:creationId xmlns:a16="http://schemas.microsoft.com/office/drawing/2014/main" id="{EC2C301C-63E3-6084-DB29-B94BC645CC27}"/>
              </a:ext>
            </a:extLst>
          </p:cNvPr>
          <p:cNvSpPr txBox="1"/>
          <p:nvPr/>
        </p:nvSpPr>
        <p:spPr>
          <a:xfrm>
            <a:off x="31279788" y="20285354"/>
            <a:ext cx="753140" cy="523220"/>
          </a:xfrm>
          <a:prstGeom prst="rect">
            <a:avLst/>
          </a:prstGeom>
          <a:noFill/>
        </p:spPr>
        <p:txBody>
          <a:bodyPr wrap="square">
            <a:spAutoFit/>
          </a:bodyPr>
          <a:lstStyle/>
          <a:p>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endParaRPr lang="en-US" sz="2800" dirty="0"/>
          </a:p>
        </p:txBody>
      </p:sp>
      <p:sp>
        <p:nvSpPr>
          <p:cNvPr id="364" name="Rectangle 363">
            <a:extLst>
              <a:ext uri="{FF2B5EF4-FFF2-40B4-BE49-F238E27FC236}">
                <a16:creationId xmlns:a16="http://schemas.microsoft.com/office/drawing/2014/main" id="{B0DBAEF1-BB10-19BD-51EF-D98D77D8692F}"/>
              </a:ext>
            </a:extLst>
          </p:cNvPr>
          <p:cNvSpPr/>
          <p:nvPr/>
        </p:nvSpPr>
        <p:spPr>
          <a:xfrm>
            <a:off x="31373066" y="15922275"/>
            <a:ext cx="64865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Google Shape;589;p36">
            <a:extLst>
              <a:ext uri="{FF2B5EF4-FFF2-40B4-BE49-F238E27FC236}">
                <a16:creationId xmlns:a16="http://schemas.microsoft.com/office/drawing/2014/main" id="{11F4BD6E-FB76-601B-3744-0EA3190FB4E8}"/>
              </a:ext>
            </a:extLst>
          </p:cNvPr>
          <p:cNvSpPr txBox="1"/>
          <p:nvPr/>
        </p:nvSpPr>
        <p:spPr>
          <a:xfrm>
            <a:off x="18987667" y="8634975"/>
            <a:ext cx="2202002" cy="954077"/>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Both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a:t>
            </a:r>
            <a:r>
              <a:rPr lang="en" sz="2500" b="1" i="1" dirty="0">
                <a:latin typeface="Times New Roman" panose="02020603050405020304" pitchFamily="18" charset="0"/>
                <a:cs typeface="Times New Roman" panose="02020603050405020304" pitchFamily="18" charset="0"/>
              </a:rPr>
              <a:t>V</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a:t>
            </a:r>
            <a:endParaRPr sz="2500" b="1" dirty="0">
              <a:latin typeface="Times New Roman" panose="02020603050405020304" pitchFamily="18" charset="0"/>
              <a:cs typeface="Times New Roman" panose="02020603050405020304" pitchFamily="18" charset="0"/>
            </a:endParaRPr>
          </a:p>
          <a:p>
            <a:pPr algn="ctr"/>
            <a:r>
              <a:rPr lang="en" sz="2500" b="1" dirty="0">
                <a:latin typeface="Times New Roman" panose="02020603050405020304" pitchFamily="18" charset="0"/>
                <a:cs typeface="Times New Roman" panose="02020603050405020304" pitchFamily="18" charset="0"/>
              </a:rPr>
              <a:t>Invade</a:t>
            </a:r>
            <a:endParaRPr sz="2500" b="1" dirty="0">
              <a:latin typeface="Times New Roman" panose="02020603050405020304" pitchFamily="18" charset="0"/>
              <a:cs typeface="Times New Roman" panose="02020603050405020304" pitchFamily="18" charset="0"/>
            </a:endParaRPr>
          </a:p>
        </p:txBody>
      </p:sp>
      <p:sp>
        <p:nvSpPr>
          <p:cNvPr id="382" name="Google Shape;587;p36">
            <a:extLst>
              <a:ext uri="{FF2B5EF4-FFF2-40B4-BE49-F238E27FC236}">
                <a16:creationId xmlns:a16="http://schemas.microsoft.com/office/drawing/2014/main" id="{1B2084D4-C703-5A14-100B-B4DCCBBF99CB}"/>
              </a:ext>
            </a:extLst>
          </p:cNvPr>
          <p:cNvSpPr txBox="1"/>
          <p:nvPr/>
        </p:nvSpPr>
        <p:spPr>
          <a:xfrm>
            <a:off x="20358251" y="10220913"/>
            <a:ext cx="2127462" cy="954077"/>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Only </a:t>
            </a:r>
            <a:r>
              <a:rPr lang="en" sz="2500" b="1" i="1" dirty="0">
                <a:latin typeface="Times New Roman" panose="02020603050405020304" pitchFamily="18" charset="0"/>
                <a:cs typeface="Times New Roman" panose="02020603050405020304" pitchFamily="18" charset="0"/>
              </a:rPr>
              <a:t>V</a:t>
            </a:r>
            <a:r>
              <a:rPr lang="en" sz="2500" b="1" i="1" baseline="-25000" dirty="0">
                <a:latin typeface="Times New Roman" panose="02020603050405020304" pitchFamily="18" charset="0"/>
                <a:cs typeface="Times New Roman" panose="02020603050405020304" pitchFamily="18" charset="0"/>
              </a:rPr>
              <a:t>B </a:t>
            </a:r>
            <a:r>
              <a:rPr lang="en" sz="2500" b="1" dirty="0">
                <a:latin typeface="Times New Roman" panose="02020603050405020304" pitchFamily="18" charset="0"/>
                <a:cs typeface="Times New Roman" panose="02020603050405020304" pitchFamily="18" charset="0"/>
              </a:rPr>
              <a:t>Invades</a:t>
            </a:r>
            <a:endParaRPr sz="2500" b="1" dirty="0">
              <a:latin typeface="Times New Roman" panose="02020603050405020304" pitchFamily="18" charset="0"/>
              <a:cs typeface="Times New Roman" panose="02020603050405020304" pitchFamily="18" charset="0"/>
            </a:endParaRPr>
          </a:p>
        </p:txBody>
      </p:sp>
      <p:pic>
        <p:nvPicPr>
          <p:cNvPr id="396" name="Google Shape;537;p35">
            <a:extLst>
              <a:ext uri="{FF2B5EF4-FFF2-40B4-BE49-F238E27FC236}">
                <a16:creationId xmlns:a16="http://schemas.microsoft.com/office/drawing/2014/main" id="{BA22AA29-334B-8C92-CC8F-6FC78EB4AC82}"/>
              </a:ext>
            </a:extLst>
          </p:cNvPr>
          <p:cNvPicPr preferRelativeResize="0"/>
          <p:nvPr/>
        </p:nvPicPr>
        <p:blipFill>
          <a:blip r:embed="rId17">
            <a:alphaModFix/>
          </a:blip>
          <a:stretch>
            <a:fillRect/>
          </a:stretch>
        </p:blipFill>
        <p:spPr>
          <a:xfrm>
            <a:off x="24377078" y="13703751"/>
            <a:ext cx="248146" cy="209527"/>
          </a:xfrm>
          <a:prstGeom prst="rect">
            <a:avLst/>
          </a:prstGeom>
          <a:noFill/>
          <a:ln>
            <a:noFill/>
          </a:ln>
        </p:spPr>
      </p:pic>
      <p:pic>
        <p:nvPicPr>
          <p:cNvPr id="397" name="Google Shape;538;p35">
            <a:extLst>
              <a:ext uri="{FF2B5EF4-FFF2-40B4-BE49-F238E27FC236}">
                <a16:creationId xmlns:a16="http://schemas.microsoft.com/office/drawing/2014/main" id="{F5B0C4B0-D6A3-A816-1075-02BAE65C9E33}"/>
              </a:ext>
            </a:extLst>
          </p:cNvPr>
          <p:cNvPicPr preferRelativeResize="0"/>
          <p:nvPr/>
        </p:nvPicPr>
        <p:blipFill>
          <a:blip r:embed="rId18">
            <a:alphaModFix/>
          </a:blip>
          <a:stretch>
            <a:fillRect/>
          </a:stretch>
        </p:blipFill>
        <p:spPr>
          <a:xfrm>
            <a:off x="24360638" y="13324235"/>
            <a:ext cx="275053" cy="209527"/>
          </a:xfrm>
          <a:prstGeom prst="rect">
            <a:avLst/>
          </a:prstGeom>
          <a:noFill/>
          <a:ln>
            <a:noFill/>
          </a:ln>
        </p:spPr>
      </p:pic>
      <p:pic>
        <p:nvPicPr>
          <p:cNvPr id="398" name="Google Shape;543;p35">
            <a:extLst>
              <a:ext uri="{FF2B5EF4-FFF2-40B4-BE49-F238E27FC236}">
                <a16:creationId xmlns:a16="http://schemas.microsoft.com/office/drawing/2014/main" id="{89A3CEB2-F88D-748E-DDDE-E28692FEDC27}"/>
              </a:ext>
            </a:extLst>
          </p:cNvPr>
          <p:cNvPicPr preferRelativeResize="0"/>
          <p:nvPr/>
        </p:nvPicPr>
        <p:blipFill>
          <a:blip r:embed="rId19">
            <a:alphaModFix/>
          </a:blip>
          <a:stretch>
            <a:fillRect/>
          </a:stretch>
        </p:blipFill>
        <p:spPr>
          <a:xfrm>
            <a:off x="24371101" y="14523671"/>
            <a:ext cx="254125" cy="209527"/>
          </a:xfrm>
          <a:prstGeom prst="rect">
            <a:avLst/>
          </a:prstGeom>
          <a:noFill/>
          <a:ln>
            <a:noFill/>
          </a:ln>
        </p:spPr>
      </p:pic>
      <p:cxnSp>
        <p:nvCxnSpPr>
          <p:cNvPr id="402" name="Straight Arrow Connector 401">
            <a:extLst>
              <a:ext uri="{FF2B5EF4-FFF2-40B4-BE49-F238E27FC236}">
                <a16:creationId xmlns:a16="http://schemas.microsoft.com/office/drawing/2014/main" id="{5B18EAE5-7D7A-C7B8-29F5-1C8105D063CE}"/>
              </a:ext>
            </a:extLst>
          </p:cNvPr>
          <p:cNvCxnSpPr/>
          <p:nvPr/>
        </p:nvCxnSpPr>
        <p:spPr>
          <a:xfrm>
            <a:off x="24652620" y="15296579"/>
            <a:ext cx="0" cy="625694"/>
          </a:xfrm>
          <a:prstGeom prst="straightConnector1">
            <a:avLst/>
          </a:prstGeom>
          <a:ln w="101600">
            <a:solidFill>
              <a:srgbClr val="7F7F7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EA0F6486-89DF-A900-9FCF-8C8E80967122}"/>
              </a:ext>
            </a:extLst>
          </p:cNvPr>
          <p:cNvCxnSpPr/>
          <p:nvPr/>
        </p:nvCxnSpPr>
        <p:spPr>
          <a:xfrm>
            <a:off x="29877433" y="15296579"/>
            <a:ext cx="0" cy="625694"/>
          </a:xfrm>
          <a:prstGeom prst="straightConnector1">
            <a:avLst/>
          </a:prstGeom>
          <a:ln w="101600">
            <a:solidFill>
              <a:srgbClr val="4E84C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2205BF4A-AF1A-15E3-8626-9201F3283475}"/>
              </a:ext>
            </a:extLst>
          </p:cNvPr>
          <p:cNvCxnSpPr/>
          <p:nvPr/>
        </p:nvCxnSpPr>
        <p:spPr>
          <a:xfrm>
            <a:off x="19549778" y="15262537"/>
            <a:ext cx="0" cy="625694"/>
          </a:xfrm>
          <a:prstGeom prst="straightConnector1">
            <a:avLst/>
          </a:prstGeom>
          <a:ln w="101600">
            <a:solidFill>
              <a:srgbClr val="7F7F7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FC09312C-D9B0-C506-F455-45E78FC2CCAF}"/>
              </a:ext>
            </a:extLst>
          </p:cNvPr>
          <p:cNvCxnSpPr/>
          <p:nvPr/>
        </p:nvCxnSpPr>
        <p:spPr>
          <a:xfrm>
            <a:off x="20496718" y="15249090"/>
            <a:ext cx="0" cy="625694"/>
          </a:xfrm>
          <a:prstGeom prst="straightConnector1">
            <a:avLst/>
          </a:prstGeom>
          <a:ln w="101600">
            <a:solidFill>
              <a:srgbClr val="4E84C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E01EAB5F-AF67-AED3-A344-0BED0FB48AC7}"/>
              </a:ext>
            </a:extLst>
          </p:cNvPr>
          <p:cNvCxnSpPr>
            <a:cxnSpLocks/>
          </p:cNvCxnSpPr>
          <p:nvPr/>
        </p:nvCxnSpPr>
        <p:spPr>
          <a:xfrm>
            <a:off x="20204848" y="14470476"/>
            <a:ext cx="0" cy="1431202"/>
          </a:xfrm>
          <a:prstGeom prst="straightConnector1">
            <a:avLst/>
          </a:prstGeom>
          <a:ln w="101600">
            <a:solidFill>
              <a:srgbClr val="999999"/>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pic>
        <p:nvPicPr>
          <p:cNvPr id="417" name="Google Shape;537;p35">
            <a:extLst>
              <a:ext uri="{FF2B5EF4-FFF2-40B4-BE49-F238E27FC236}">
                <a16:creationId xmlns:a16="http://schemas.microsoft.com/office/drawing/2014/main" id="{E7B41E73-2CA2-A071-E80A-2D9163AAB708}"/>
              </a:ext>
            </a:extLst>
          </p:cNvPr>
          <p:cNvPicPr preferRelativeResize="0"/>
          <p:nvPr/>
        </p:nvPicPr>
        <p:blipFill>
          <a:blip r:embed="rId17">
            <a:alphaModFix/>
          </a:blip>
          <a:stretch>
            <a:fillRect/>
          </a:stretch>
        </p:blipFill>
        <p:spPr>
          <a:xfrm>
            <a:off x="28687173" y="13704041"/>
            <a:ext cx="248146" cy="209527"/>
          </a:xfrm>
          <a:prstGeom prst="rect">
            <a:avLst/>
          </a:prstGeom>
          <a:noFill/>
          <a:ln>
            <a:noFill/>
          </a:ln>
        </p:spPr>
      </p:pic>
      <p:pic>
        <p:nvPicPr>
          <p:cNvPr id="418" name="Google Shape;538;p35">
            <a:extLst>
              <a:ext uri="{FF2B5EF4-FFF2-40B4-BE49-F238E27FC236}">
                <a16:creationId xmlns:a16="http://schemas.microsoft.com/office/drawing/2014/main" id="{3070F200-42E8-B801-9206-426FBA0AF248}"/>
              </a:ext>
            </a:extLst>
          </p:cNvPr>
          <p:cNvPicPr preferRelativeResize="0"/>
          <p:nvPr/>
        </p:nvPicPr>
        <p:blipFill>
          <a:blip r:embed="rId18">
            <a:alphaModFix/>
          </a:blip>
          <a:stretch>
            <a:fillRect/>
          </a:stretch>
        </p:blipFill>
        <p:spPr>
          <a:xfrm>
            <a:off x="28670733" y="13324525"/>
            <a:ext cx="275053" cy="209527"/>
          </a:xfrm>
          <a:prstGeom prst="rect">
            <a:avLst/>
          </a:prstGeom>
          <a:noFill/>
          <a:ln>
            <a:noFill/>
          </a:ln>
        </p:spPr>
      </p:pic>
      <p:pic>
        <p:nvPicPr>
          <p:cNvPr id="419" name="Google Shape;543;p35">
            <a:extLst>
              <a:ext uri="{FF2B5EF4-FFF2-40B4-BE49-F238E27FC236}">
                <a16:creationId xmlns:a16="http://schemas.microsoft.com/office/drawing/2014/main" id="{549BF509-E6D2-F1CC-62D4-B1F17E440C16}"/>
              </a:ext>
            </a:extLst>
          </p:cNvPr>
          <p:cNvPicPr preferRelativeResize="0"/>
          <p:nvPr/>
        </p:nvPicPr>
        <p:blipFill>
          <a:blip r:embed="rId19">
            <a:alphaModFix/>
          </a:blip>
          <a:stretch>
            <a:fillRect/>
          </a:stretch>
        </p:blipFill>
        <p:spPr>
          <a:xfrm>
            <a:off x="28681196" y="14523961"/>
            <a:ext cx="254125" cy="209527"/>
          </a:xfrm>
          <a:prstGeom prst="rect">
            <a:avLst/>
          </a:prstGeom>
          <a:noFill/>
          <a:ln>
            <a:noFill/>
          </a:ln>
        </p:spPr>
      </p:pic>
      <p:pic>
        <p:nvPicPr>
          <p:cNvPr id="420" name="Google Shape;537;p35">
            <a:extLst>
              <a:ext uri="{FF2B5EF4-FFF2-40B4-BE49-F238E27FC236}">
                <a16:creationId xmlns:a16="http://schemas.microsoft.com/office/drawing/2014/main" id="{AF3206EA-162F-EB0C-140A-315536AEC866}"/>
              </a:ext>
            </a:extLst>
          </p:cNvPr>
          <p:cNvPicPr preferRelativeResize="0"/>
          <p:nvPr/>
        </p:nvPicPr>
        <p:blipFill>
          <a:blip r:embed="rId17">
            <a:alphaModFix/>
          </a:blip>
          <a:stretch>
            <a:fillRect/>
          </a:stretch>
        </p:blipFill>
        <p:spPr>
          <a:xfrm>
            <a:off x="28297989" y="9719577"/>
            <a:ext cx="248146" cy="209527"/>
          </a:xfrm>
          <a:prstGeom prst="rect">
            <a:avLst/>
          </a:prstGeom>
          <a:noFill/>
          <a:ln>
            <a:noFill/>
          </a:ln>
        </p:spPr>
      </p:pic>
      <p:pic>
        <p:nvPicPr>
          <p:cNvPr id="421" name="Google Shape;538;p35">
            <a:extLst>
              <a:ext uri="{FF2B5EF4-FFF2-40B4-BE49-F238E27FC236}">
                <a16:creationId xmlns:a16="http://schemas.microsoft.com/office/drawing/2014/main" id="{FA64901B-3CCF-4A82-3FE3-57599D1640A4}"/>
              </a:ext>
            </a:extLst>
          </p:cNvPr>
          <p:cNvPicPr preferRelativeResize="0"/>
          <p:nvPr/>
        </p:nvPicPr>
        <p:blipFill>
          <a:blip r:embed="rId18">
            <a:alphaModFix/>
          </a:blip>
          <a:stretch>
            <a:fillRect/>
          </a:stretch>
        </p:blipFill>
        <p:spPr>
          <a:xfrm>
            <a:off x="28284537" y="8782178"/>
            <a:ext cx="275053" cy="209527"/>
          </a:xfrm>
          <a:prstGeom prst="rect">
            <a:avLst/>
          </a:prstGeom>
          <a:noFill/>
          <a:ln>
            <a:noFill/>
          </a:ln>
        </p:spPr>
      </p:pic>
      <p:pic>
        <p:nvPicPr>
          <p:cNvPr id="422" name="Google Shape;543;p35">
            <a:extLst>
              <a:ext uri="{FF2B5EF4-FFF2-40B4-BE49-F238E27FC236}">
                <a16:creationId xmlns:a16="http://schemas.microsoft.com/office/drawing/2014/main" id="{5AA3D644-F3F7-975E-7DE8-BC79CD7B4C16}"/>
              </a:ext>
            </a:extLst>
          </p:cNvPr>
          <p:cNvPicPr preferRelativeResize="0"/>
          <p:nvPr/>
        </p:nvPicPr>
        <p:blipFill>
          <a:blip r:embed="rId19">
            <a:alphaModFix/>
          </a:blip>
          <a:stretch>
            <a:fillRect/>
          </a:stretch>
        </p:blipFill>
        <p:spPr>
          <a:xfrm>
            <a:off x="28313612" y="10398576"/>
            <a:ext cx="254125" cy="209527"/>
          </a:xfrm>
          <a:prstGeom prst="rect">
            <a:avLst/>
          </a:prstGeom>
          <a:noFill/>
          <a:ln>
            <a:noFill/>
          </a:ln>
        </p:spPr>
      </p:pic>
      <p:sp>
        <p:nvSpPr>
          <p:cNvPr id="424" name="TextBox 423">
            <a:extLst>
              <a:ext uri="{FF2B5EF4-FFF2-40B4-BE49-F238E27FC236}">
                <a16:creationId xmlns:a16="http://schemas.microsoft.com/office/drawing/2014/main" id="{98CBE7F3-DEF1-C272-1605-62BFE9E66AE1}"/>
              </a:ext>
            </a:extLst>
          </p:cNvPr>
          <p:cNvSpPr txBox="1"/>
          <p:nvPr/>
        </p:nvSpPr>
        <p:spPr>
          <a:xfrm>
            <a:off x="8852433" y="26323136"/>
            <a:ext cx="811459"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(b) </a:t>
            </a:r>
          </a:p>
        </p:txBody>
      </p:sp>
      <p:sp>
        <p:nvSpPr>
          <p:cNvPr id="426" name="TextBox 425">
            <a:extLst>
              <a:ext uri="{FF2B5EF4-FFF2-40B4-BE49-F238E27FC236}">
                <a16:creationId xmlns:a16="http://schemas.microsoft.com/office/drawing/2014/main" id="{7E52A43A-9D88-E439-F14F-96D8876C2461}"/>
              </a:ext>
            </a:extLst>
          </p:cNvPr>
          <p:cNvSpPr txBox="1"/>
          <p:nvPr/>
        </p:nvSpPr>
        <p:spPr>
          <a:xfrm>
            <a:off x="11167225" y="26500430"/>
            <a:ext cx="3066447"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Phage Population</a:t>
            </a:r>
            <a:endParaRPr lang="en-US" sz="2500" dirty="0"/>
          </a:p>
        </p:txBody>
      </p:sp>
      <p:sp>
        <p:nvSpPr>
          <p:cNvPr id="428" name="TextBox 427">
            <a:extLst>
              <a:ext uri="{FF2B5EF4-FFF2-40B4-BE49-F238E27FC236}">
                <a16:creationId xmlns:a16="http://schemas.microsoft.com/office/drawing/2014/main" id="{B1889333-C20A-749C-7E3C-7065A5FCCC9B}"/>
              </a:ext>
            </a:extLst>
          </p:cNvPr>
          <p:cNvSpPr txBox="1"/>
          <p:nvPr/>
        </p:nvSpPr>
        <p:spPr>
          <a:xfrm>
            <a:off x="3757049" y="26500430"/>
            <a:ext cx="3735021"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 Lysogen Population</a:t>
            </a:r>
          </a:p>
        </p:txBody>
      </p:sp>
      <p:grpSp>
        <p:nvGrpSpPr>
          <p:cNvPr id="429" name="Group 428">
            <a:extLst>
              <a:ext uri="{FF2B5EF4-FFF2-40B4-BE49-F238E27FC236}">
                <a16:creationId xmlns:a16="http://schemas.microsoft.com/office/drawing/2014/main" id="{F5690A96-5598-FD6F-DF5F-F8FBC9C08FA7}"/>
              </a:ext>
            </a:extLst>
          </p:cNvPr>
          <p:cNvGrpSpPr/>
          <p:nvPr/>
        </p:nvGrpSpPr>
        <p:grpSpPr>
          <a:xfrm>
            <a:off x="5355908" y="32443729"/>
            <a:ext cx="6975463" cy="610345"/>
            <a:chOff x="4811514" y="31251577"/>
            <a:chExt cx="6975463" cy="610345"/>
          </a:xfrm>
        </p:grpSpPr>
        <p:sp>
          <p:nvSpPr>
            <p:cNvPr id="430" name="Google Shape;320;p28">
              <a:extLst>
                <a:ext uri="{FF2B5EF4-FFF2-40B4-BE49-F238E27FC236}">
                  <a16:creationId xmlns:a16="http://schemas.microsoft.com/office/drawing/2014/main" id="{F5A4B613-891A-3A64-D6FC-E4411A311B67}"/>
                </a:ext>
              </a:extLst>
            </p:cNvPr>
            <p:cNvSpPr txBox="1"/>
            <p:nvPr/>
          </p:nvSpPr>
          <p:spPr>
            <a:xfrm>
              <a:off x="4811514" y="31251577"/>
              <a:ext cx="6061602" cy="569356"/>
            </a:xfrm>
            <a:prstGeom prst="rect">
              <a:avLst/>
            </a:prstGeom>
            <a:noFill/>
            <a:ln>
              <a:noFill/>
            </a:ln>
          </p:spPr>
          <p:txBody>
            <a:bodyPr spcFirstLastPara="1" wrap="square" lIns="91425" tIns="91425" rIns="91425" bIns="91425" anchor="t" anchorCtr="0">
              <a:spAutoFit/>
            </a:bodyPr>
            <a:lstStyle/>
            <a:p>
              <a:r>
                <a:rPr lang="en" sz="2500" b="1" dirty="0">
                  <a:latin typeface="Times New Roman" panose="02020603050405020304" pitchFamily="18" charset="0"/>
                  <a:cs typeface="Times New Roman" panose="02020603050405020304" pitchFamily="18" charset="0"/>
                </a:rPr>
                <a:t>Lysogen Induction Rate,</a:t>
              </a:r>
              <a:endParaRPr sz="2500" b="1" dirty="0">
                <a:latin typeface="Times New Roman" panose="02020603050405020304" pitchFamily="18" charset="0"/>
                <a:cs typeface="Times New Roman" panose="02020603050405020304" pitchFamily="18" charset="0"/>
              </a:endParaRPr>
            </a:p>
          </p:txBody>
        </p:sp>
        <p:pic>
          <p:nvPicPr>
            <p:cNvPr id="431" name="Picture 430">
              <a:extLst>
                <a:ext uri="{FF2B5EF4-FFF2-40B4-BE49-F238E27FC236}">
                  <a16:creationId xmlns:a16="http://schemas.microsoft.com/office/drawing/2014/main" id="{EDD709A6-AB24-E759-0438-5A3759F7C977}"/>
                </a:ext>
              </a:extLst>
            </p:cNvPr>
            <p:cNvPicPr>
              <a:picLocks noChangeAspect="1"/>
            </p:cNvPicPr>
            <p:nvPr/>
          </p:nvPicPr>
          <p:blipFill>
            <a:blip r:embed="rId21"/>
            <a:stretch>
              <a:fillRect/>
            </a:stretch>
          </p:blipFill>
          <p:spPr>
            <a:xfrm>
              <a:off x="8498611" y="31251577"/>
              <a:ext cx="3288366" cy="610345"/>
            </a:xfrm>
            <a:prstGeom prst="rect">
              <a:avLst/>
            </a:prstGeom>
          </p:spPr>
        </p:pic>
      </p:grpSp>
      <p:sp>
        <p:nvSpPr>
          <p:cNvPr id="432" name="Google Shape;317;p28">
            <a:extLst>
              <a:ext uri="{FF2B5EF4-FFF2-40B4-BE49-F238E27FC236}">
                <a16:creationId xmlns:a16="http://schemas.microsoft.com/office/drawing/2014/main" id="{FDF77FC0-A636-C968-04C7-97E80C7030E7}"/>
              </a:ext>
            </a:extLst>
          </p:cNvPr>
          <p:cNvSpPr txBox="1"/>
          <p:nvPr/>
        </p:nvSpPr>
        <p:spPr>
          <a:xfrm rot="16200000">
            <a:off x="-1062701" y="28078774"/>
            <a:ext cx="5794155" cy="569356"/>
          </a:xfrm>
          <a:prstGeom prst="rect">
            <a:avLst/>
          </a:prstGeom>
          <a:noFill/>
          <a:ln>
            <a:noFill/>
          </a:ln>
        </p:spPr>
        <p:txBody>
          <a:bodyPr spcFirstLastPara="1" wrap="square" lIns="91425" tIns="91425" rIns="91425" bIns="91425" anchor="t" anchorCtr="0">
            <a:spAutoFit/>
          </a:bodyPr>
          <a:lstStyle/>
          <a:p>
            <a:r>
              <a:rPr lang="en" sz="2500" b="1" dirty="0">
                <a:latin typeface="Times New Roman" panose="02020603050405020304" pitchFamily="18" charset="0"/>
                <a:cs typeface="Times New Roman" panose="02020603050405020304" pitchFamily="18" charset="0"/>
              </a:rPr>
              <a:t>Lysogen Growth Rate,</a:t>
            </a:r>
            <a:endParaRPr sz="2500" b="1" dirty="0">
              <a:latin typeface="Times New Roman" panose="02020603050405020304" pitchFamily="18" charset="0"/>
              <a:cs typeface="Times New Roman" panose="02020603050405020304" pitchFamily="18" charset="0"/>
            </a:endParaRPr>
          </a:p>
        </p:txBody>
      </p:sp>
      <p:pic>
        <p:nvPicPr>
          <p:cNvPr id="433" name="Picture 432">
            <a:extLst>
              <a:ext uri="{FF2B5EF4-FFF2-40B4-BE49-F238E27FC236}">
                <a16:creationId xmlns:a16="http://schemas.microsoft.com/office/drawing/2014/main" id="{9C484679-3C46-D5E3-E445-EA7F13522BD8}"/>
              </a:ext>
            </a:extLst>
          </p:cNvPr>
          <p:cNvPicPr>
            <a:picLocks noChangeAspect="1"/>
          </p:cNvPicPr>
          <p:nvPr/>
        </p:nvPicPr>
        <p:blipFill>
          <a:blip r:embed="rId39"/>
          <a:stretch>
            <a:fillRect/>
          </a:stretch>
        </p:blipFill>
        <p:spPr>
          <a:xfrm>
            <a:off x="1163449" y="27228342"/>
            <a:ext cx="1109254" cy="683156"/>
          </a:xfrm>
          <a:prstGeom prst="rect">
            <a:avLst/>
          </a:prstGeom>
          <a:ln w="38100">
            <a:noFill/>
          </a:ln>
        </p:spPr>
      </p:pic>
      <p:sp>
        <p:nvSpPr>
          <p:cNvPr id="434" name="TextBox 433">
            <a:extLst>
              <a:ext uri="{FF2B5EF4-FFF2-40B4-BE49-F238E27FC236}">
                <a16:creationId xmlns:a16="http://schemas.microsoft.com/office/drawing/2014/main" id="{95538012-52E6-F018-F2F9-1569B0C89C3D}"/>
              </a:ext>
            </a:extLst>
          </p:cNvPr>
          <p:cNvSpPr txBox="1"/>
          <p:nvPr/>
        </p:nvSpPr>
        <p:spPr>
          <a:xfrm>
            <a:off x="20978793" y="19289610"/>
            <a:ext cx="8130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5" name="TextBox 434">
            <a:extLst>
              <a:ext uri="{FF2B5EF4-FFF2-40B4-BE49-F238E27FC236}">
                <a16:creationId xmlns:a16="http://schemas.microsoft.com/office/drawing/2014/main" id="{B73D5FAB-3DEF-62FB-BB60-70636A4EE425}"/>
              </a:ext>
            </a:extLst>
          </p:cNvPr>
          <p:cNvSpPr txBox="1"/>
          <p:nvPr/>
        </p:nvSpPr>
        <p:spPr>
          <a:xfrm>
            <a:off x="22945237" y="19298442"/>
            <a:ext cx="9925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24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6" name="TextBox 435">
            <a:extLst>
              <a:ext uri="{FF2B5EF4-FFF2-40B4-BE49-F238E27FC236}">
                <a16:creationId xmlns:a16="http://schemas.microsoft.com/office/drawing/2014/main" id="{459B13BC-54B9-A339-1569-1328DE9C6583}"/>
              </a:ext>
            </a:extLst>
          </p:cNvPr>
          <p:cNvSpPr txBox="1"/>
          <p:nvPr/>
        </p:nvSpPr>
        <p:spPr>
          <a:xfrm>
            <a:off x="25205539" y="19289610"/>
            <a:ext cx="9925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72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7" name="TextBox 436">
            <a:extLst>
              <a:ext uri="{FF2B5EF4-FFF2-40B4-BE49-F238E27FC236}">
                <a16:creationId xmlns:a16="http://schemas.microsoft.com/office/drawing/2014/main" id="{89556013-23B2-0D46-DA0B-42DDB574F987}"/>
              </a:ext>
            </a:extLst>
          </p:cNvPr>
          <p:cNvSpPr txBox="1"/>
          <p:nvPr/>
        </p:nvSpPr>
        <p:spPr>
          <a:xfrm>
            <a:off x="27274034" y="19298442"/>
            <a:ext cx="11721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120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8" name="TextBox 437">
            <a:extLst>
              <a:ext uri="{FF2B5EF4-FFF2-40B4-BE49-F238E27FC236}">
                <a16:creationId xmlns:a16="http://schemas.microsoft.com/office/drawing/2014/main" id="{102680BF-181F-81C0-8406-F09DD4486401}"/>
              </a:ext>
            </a:extLst>
          </p:cNvPr>
          <p:cNvSpPr txBox="1"/>
          <p:nvPr/>
        </p:nvSpPr>
        <p:spPr>
          <a:xfrm>
            <a:off x="29448970" y="19316047"/>
            <a:ext cx="11721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200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9754</TotalTime>
  <Words>822</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240</cp:revision>
  <cp:lastPrinted>2023-05-19T20:33:06Z</cp:lastPrinted>
  <dcterms:created xsi:type="dcterms:W3CDTF">2022-03-07T21:59:17Z</dcterms:created>
  <dcterms:modified xsi:type="dcterms:W3CDTF">2023-05-20T01:20:56Z</dcterms:modified>
</cp:coreProperties>
</file>