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35" d="100"/>
          <a:sy n="35" d="100"/>
        </p:scale>
        <p:origin x="44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598555" y="129076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638364" y="84590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3"/>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59" y="22654134"/>
            <a:ext cx="15081048" cy="1815882"/>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(dashed arrows), leaving small pools of free phages. These temperate phages can adsorb to their corresponding lysogens (solid arrows) and lyse opposing lysogens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29051" y="6744795"/>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1759" y="17322813"/>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71711" y="3108397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55233" y="31947620"/>
            <a:ext cx="15060632" cy="2677656"/>
          </a:xfrm>
          <a:prstGeom prst="rect">
            <a:avLst/>
          </a:prstGeom>
          <a:noFill/>
        </p:spPr>
        <p:txBody>
          <a:bodyPr wrap="square" rtlCol="0">
            <a:spAutoFit/>
          </a:bodyPr>
          <a:lstStyle/>
          <a:p>
            <a:pPr algn="just"/>
            <a:r>
              <a:rPr lang="en-US" sz="2800" dirty="0">
                <a:latin typeface="Avenir Book" panose="02000503020000020003" pitchFamily="2" charset="0"/>
              </a:rPr>
              <a:t>[1] </a:t>
            </a:r>
            <a:r>
              <a:rPr lang="en-US" sz="2800" b="0" i="0" dirty="0">
                <a:solidFill>
                  <a:srgbClr val="222222"/>
                </a:solidFill>
                <a:effectLst/>
                <a:latin typeface="Avenir Book" panose="02000503020000020003" pitchFamily="2" charset="0"/>
              </a:rPr>
              <a:t>Basso, Jonelle, et al., Buchan, Alison. "Genetically similar temperate phages form coalitions with their shared host that lead to niche-specific fitness effects." </a:t>
            </a:r>
            <a:r>
              <a:rPr lang="en-US" sz="2800" b="0" i="1" dirty="0">
                <a:solidFill>
                  <a:srgbClr val="222222"/>
                </a:solidFill>
                <a:effectLst/>
                <a:latin typeface="Avenir Book" panose="02000503020000020003" pitchFamily="2" charset="0"/>
              </a:rPr>
              <a:t>The ISME journal</a:t>
            </a:r>
            <a:r>
              <a:rPr lang="en-US" sz="2800" b="0" i="0" dirty="0">
                <a:solidFill>
                  <a:srgbClr val="222222"/>
                </a:solidFill>
                <a:effectLst/>
                <a:latin typeface="Avenir Book" panose="02000503020000020003" pitchFamily="2" charset="0"/>
              </a:rPr>
              <a:t> 14.7 (2020): 1688-1700.</a:t>
            </a:r>
          </a:p>
          <a:p>
            <a:pPr algn="just"/>
            <a:r>
              <a:rPr lang="en-US" sz="2800" dirty="0">
                <a:latin typeface="Avenir Book" panose="02000503020000020003" pitchFamily="2" charset="0"/>
              </a:rPr>
              <a:t>[2] </a:t>
            </a:r>
            <a:r>
              <a:rPr lang="en-US" sz="2800" b="0" i="0" dirty="0">
                <a:solidFill>
                  <a:srgbClr val="222222"/>
                </a:solidFill>
                <a:effectLst/>
                <a:latin typeface="Avenir Book" panose="02000503020000020003" pitchFamily="2" charset="0"/>
              </a:rPr>
              <a:t>Harrison, Ellie, and Michael A. </a:t>
            </a:r>
            <a:r>
              <a:rPr lang="en-US" sz="2800" b="0" i="0" dirty="0" err="1">
                <a:solidFill>
                  <a:srgbClr val="222222"/>
                </a:solidFill>
                <a:effectLst/>
                <a:latin typeface="Avenir Book" panose="02000503020000020003" pitchFamily="2" charset="0"/>
              </a:rPr>
              <a:t>Brockhurst</a:t>
            </a:r>
            <a:r>
              <a:rPr lang="en-US" sz="2800" b="0" i="0" dirty="0">
                <a:solidFill>
                  <a:srgbClr val="222222"/>
                </a:solidFill>
                <a:effectLst/>
                <a:latin typeface="Avenir Book" panose="02000503020000020003" pitchFamily="2" charset="0"/>
              </a:rPr>
              <a:t>. "Ecological and evolutionary benefits of temperate phage: what does or doesn't kill you makes you stronger." </a:t>
            </a:r>
            <a:r>
              <a:rPr lang="en-US" sz="2800" b="0" i="1" dirty="0" err="1">
                <a:solidFill>
                  <a:srgbClr val="222222"/>
                </a:solidFill>
                <a:effectLst/>
                <a:latin typeface="Avenir Book" panose="02000503020000020003" pitchFamily="2" charset="0"/>
              </a:rPr>
              <a:t>BioEssays</a:t>
            </a:r>
            <a:r>
              <a:rPr lang="en-US" sz="2800" b="0" i="0" dirty="0">
                <a:solidFill>
                  <a:srgbClr val="222222"/>
                </a:solidFill>
                <a:effectLst/>
                <a:latin typeface="Avenir Book" panose="02000503020000020003" pitchFamily="2"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4"/>
          <a:stretch>
            <a:fillRect/>
          </a:stretch>
        </p:blipFill>
        <p:spPr>
          <a:xfrm>
            <a:off x="6659148" y="18404220"/>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5"/>
          <a:stretch>
            <a:fillRect/>
          </a:stretch>
        </p:blipFill>
        <p:spPr>
          <a:xfrm>
            <a:off x="599497" y="19631398"/>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828264" y="28133089"/>
            <a:ext cx="12913045" cy="1384995"/>
          </a:xfrm>
          <a:prstGeom prst="rect">
            <a:avLst/>
          </a:prstGeom>
          <a:noFill/>
        </p:spPr>
        <p:txBody>
          <a:bodyPr wrap="square" rtlCol="0">
            <a:spAutoFit/>
          </a:bodyPr>
          <a:lstStyle/>
          <a:p>
            <a:r>
              <a:rPr lang="en-US" sz="2800" b="1" dirty="0">
                <a:latin typeface="Avenir Book" panose="02000503020000020003" pitchFamily="2" charset="0"/>
              </a:rPr>
              <a:t>Phages act in cahoots with hosts in competition:</a:t>
            </a:r>
          </a:p>
          <a:p>
            <a:pPr marL="1200150" lvl="1" indent="-742950">
              <a:buFont typeface="+mj-lt"/>
              <a:buAutoNum type="arabicPeriod"/>
            </a:pPr>
            <a:r>
              <a:rPr lang="en-US" sz="2800" dirty="0">
                <a:latin typeface="Avenir Book" panose="02000503020000020003" pitchFamily="2" charset="0"/>
              </a:rPr>
              <a:t> a “buffer” against invasion </a:t>
            </a:r>
          </a:p>
          <a:p>
            <a:pPr marL="1200150" lvl="1" indent="-742950">
              <a:buFont typeface="+mj-lt"/>
              <a:buAutoNum type="arabicPeriod"/>
            </a:pPr>
            <a:r>
              <a:rPr lang="en-US" sz="28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199603" y="46324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6"/>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grpSp>
        <p:nvGrpSpPr>
          <p:cNvPr id="343" name="Group 342">
            <a:extLst>
              <a:ext uri="{FF2B5EF4-FFF2-40B4-BE49-F238E27FC236}">
                <a16:creationId xmlns:a16="http://schemas.microsoft.com/office/drawing/2014/main" id="{1FA74FD3-E9CF-2047-6CEC-E3A96A792BA1}"/>
              </a:ext>
            </a:extLst>
          </p:cNvPr>
          <p:cNvGrpSpPr/>
          <p:nvPr/>
        </p:nvGrpSpPr>
        <p:grpSpPr>
          <a:xfrm>
            <a:off x="600882" y="9064264"/>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7"/>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8"/>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251706" y="830181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67361" y="830181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70673" y="29390540"/>
            <a:ext cx="12913045" cy="1384995"/>
          </a:xfrm>
          <a:prstGeom prst="rect">
            <a:avLst/>
          </a:prstGeom>
          <a:noFill/>
        </p:spPr>
        <p:txBody>
          <a:bodyPr wrap="square" rtlCol="0">
            <a:spAutoFit/>
          </a:bodyPr>
          <a:lstStyle/>
          <a:p>
            <a:r>
              <a:rPr lang="en-US" sz="2800" b="1" dirty="0">
                <a:latin typeface="Avenir Book" panose="02000503020000020003" pitchFamily="2" charset="0"/>
              </a:rPr>
              <a:t>Future Directions:</a:t>
            </a:r>
          </a:p>
          <a:p>
            <a:pPr marL="1200150" lvl="1" indent="-742950">
              <a:buFont typeface="+mj-lt"/>
              <a:buAutoNum type="arabicPeriod"/>
            </a:pPr>
            <a:r>
              <a:rPr lang="en-US" sz="2800" dirty="0">
                <a:latin typeface="Avenir Book" panose="02000503020000020003" pitchFamily="2" charset="0"/>
              </a:rPr>
              <a:t> Steady-state analysis for coexistence</a:t>
            </a:r>
          </a:p>
          <a:p>
            <a:pPr marL="1200150" lvl="1" indent="-742950">
              <a:buFont typeface="+mj-lt"/>
              <a:buAutoNum type="arabicPeriod"/>
            </a:pPr>
            <a:r>
              <a:rPr lang="en-US" sz="28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9">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0"/>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1"/>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9">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321729" y="28251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2"/>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2445195" y="25985807"/>
            <a:ext cx="1164402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post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(gray)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246769"/>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for invasion.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3">
            <a:alphaModFix/>
          </a:blip>
          <a:srcRect l="6074" t="52954" r="5732" b="6308"/>
          <a:stretch/>
        </p:blipFill>
        <p:spPr>
          <a:xfrm>
            <a:off x="17654190" y="12120892"/>
            <a:ext cx="3977639" cy="3054096"/>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4">
            <a:alphaModFix/>
          </a:blip>
          <a:srcRect l="3373" t="5549" r="8373" b="54208"/>
          <a:stretch/>
        </p:blipFill>
        <p:spPr>
          <a:xfrm>
            <a:off x="26739266" y="12028481"/>
            <a:ext cx="3959455" cy="3116531"/>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5">
            <a:alphaModFix/>
          </a:blip>
          <a:stretch>
            <a:fillRect/>
          </a:stretch>
        </p:blipFill>
        <p:spPr>
          <a:xfrm>
            <a:off x="17632370" y="7730608"/>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76180" y="9331302"/>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24891" y="7947887"/>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stCxn id="167" idx="0"/>
            <a:endCxn id="369" idx="4"/>
          </p:cNvCxnSpPr>
          <p:nvPr/>
        </p:nvCxnSpPr>
        <p:spPr>
          <a:xfrm flipH="1">
            <a:off x="18176317" y="9026293"/>
            <a:ext cx="2315906" cy="0"/>
          </a:xfrm>
          <a:prstGeom prst="straightConnector1">
            <a:avLst/>
          </a:prstGeom>
          <a:noFill/>
          <a:ln w="381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485787" y="8943997"/>
            <a:ext cx="177463" cy="164592"/>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6">
            <a:alphaModFix/>
          </a:blip>
          <a:srcRect l="6635" b="6889"/>
          <a:stretch/>
        </p:blipFill>
        <p:spPr>
          <a:xfrm>
            <a:off x="22838279" y="7708808"/>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7">
            <a:alphaModFix/>
          </a:blip>
          <a:srcRect l="5482" b="6695"/>
          <a:stretch/>
        </p:blipFill>
        <p:spPr>
          <a:xfrm>
            <a:off x="26758948" y="7702946"/>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8">
            <a:alphaModFix/>
          </a:blip>
          <a:stretch>
            <a:fillRect/>
          </a:stretch>
        </p:blipFill>
        <p:spPr>
          <a:xfrm>
            <a:off x="23674469" y="8639808"/>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9">
            <a:alphaModFix/>
          </a:blip>
          <a:stretch>
            <a:fillRect/>
          </a:stretch>
        </p:blipFill>
        <p:spPr>
          <a:xfrm>
            <a:off x="23658025" y="8026591"/>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8">
            <a:alphaModFix/>
          </a:blip>
          <a:stretch>
            <a:fillRect/>
          </a:stretch>
        </p:blipFill>
        <p:spPr>
          <a:xfrm>
            <a:off x="27575081" y="8598878"/>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19">
            <a:alphaModFix/>
          </a:blip>
          <a:stretch>
            <a:fillRect/>
          </a:stretch>
        </p:blipFill>
        <p:spPr>
          <a:xfrm>
            <a:off x="27561627" y="8030166"/>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0">
            <a:alphaModFix/>
          </a:blip>
          <a:stretch>
            <a:fillRect/>
          </a:stretch>
        </p:blipFill>
        <p:spPr>
          <a:xfrm>
            <a:off x="27587756" y="9201160"/>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0">
            <a:alphaModFix/>
          </a:blip>
          <a:stretch>
            <a:fillRect/>
          </a:stretch>
        </p:blipFill>
        <p:spPr>
          <a:xfrm>
            <a:off x="23668490" y="9198857"/>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1">
            <a:alphaModFix/>
          </a:blip>
          <a:stretch>
            <a:fillRect/>
          </a:stretch>
        </p:blipFill>
        <p:spPr>
          <a:xfrm>
            <a:off x="28760899" y="9521731"/>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2">
            <a:alphaModFix/>
          </a:blip>
          <a:stretch>
            <a:fillRect/>
          </a:stretch>
        </p:blipFill>
        <p:spPr>
          <a:xfrm>
            <a:off x="19356619" y="8097640"/>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0">
            <a:alphaModFix/>
          </a:blip>
          <a:stretch>
            <a:fillRect/>
          </a:stretch>
        </p:blipFill>
        <p:spPr>
          <a:xfrm>
            <a:off x="20674418" y="9469304"/>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644354" y="12270010"/>
            <a:ext cx="0" cy="2633472"/>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356619" y="12276626"/>
            <a:ext cx="0" cy="2633472"/>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6987991" y="10718252"/>
            <a:ext cx="529544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 Rate,</a:t>
            </a:r>
            <a:endParaRPr sz="36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415794" y="14958369"/>
            <a:ext cx="656169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Lag Time to Introduce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243231" y="693916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268149" y="11516363"/>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88202" y="1111871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6">
            <a:alphaModFix/>
          </a:blip>
          <a:srcRect l="6635" b="6889"/>
          <a:stretch/>
        </p:blipFill>
        <p:spPr>
          <a:xfrm>
            <a:off x="22874602" y="12075072"/>
            <a:ext cx="3797246" cy="3069941"/>
          </a:xfrm>
          <a:prstGeom prst="rect">
            <a:avLst/>
          </a:prstGeom>
          <a:noFill/>
          <a:ln>
            <a:noFill/>
          </a:ln>
        </p:spPr>
      </p:pic>
      <p:sp>
        <p:nvSpPr>
          <p:cNvPr id="229" name="Google Shape;320;p28">
            <a:extLst>
              <a:ext uri="{FF2B5EF4-FFF2-40B4-BE49-F238E27FC236}">
                <a16:creationId xmlns:a16="http://schemas.microsoft.com/office/drawing/2014/main" id="{0B051504-B026-DB61-6A90-2FA7B9C5B11A}"/>
              </a:ext>
            </a:extLst>
          </p:cNvPr>
          <p:cNvSpPr txBox="1"/>
          <p:nvPr/>
        </p:nvSpPr>
        <p:spPr>
          <a:xfrm>
            <a:off x="23936179" y="14956940"/>
            <a:ext cx="1899457"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20155" y="14910098"/>
            <a:ext cx="1938855"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1"/>
          <a:stretch>
            <a:fillRect/>
          </a:stretch>
        </p:blipFill>
        <p:spPr>
          <a:xfrm>
            <a:off x="20826894" y="10929596"/>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3587611" y="1064630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7767962" y="1062936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8">
            <a:alphaModFix/>
          </a:blip>
          <a:stretch>
            <a:fillRect/>
          </a:stretch>
        </p:blipFill>
        <p:spPr>
          <a:xfrm>
            <a:off x="27480140" y="12993253"/>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19">
            <a:alphaModFix/>
          </a:blip>
          <a:stretch>
            <a:fillRect/>
          </a:stretch>
        </p:blipFill>
        <p:spPr>
          <a:xfrm>
            <a:off x="27453233" y="12405580"/>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0">
            <a:alphaModFix/>
          </a:blip>
          <a:stretch>
            <a:fillRect/>
          </a:stretch>
        </p:blipFill>
        <p:spPr>
          <a:xfrm>
            <a:off x="27480140" y="13608256"/>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1">
            <a:alphaModFix/>
          </a:blip>
          <a:stretch>
            <a:fillRect/>
          </a:stretch>
        </p:blipFill>
        <p:spPr>
          <a:xfrm>
            <a:off x="28665958" y="14026348"/>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8">
            <a:alphaModFix/>
          </a:blip>
          <a:stretch>
            <a:fillRect/>
          </a:stretch>
        </p:blipFill>
        <p:spPr>
          <a:xfrm>
            <a:off x="23638483" y="13035932"/>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19">
            <a:alphaModFix/>
          </a:blip>
          <a:stretch>
            <a:fillRect/>
          </a:stretch>
        </p:blipFill>
        <p:spPr>
          <a:xfrm>
            <a:off x="23622039" y="12422715"/>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0">
            <a:alphaModFix/>
          </a:blip>
          <a:stretch>
            <a:fillRect/>
          </a:stretch>
        </p:blipFill>
        <p:spPr>
          <a:xfrm>
            <a:off x="23632504" y="13595153"/>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17400" y="24988522"/>
            <a:ext cx="14902904" cy="2246769"/>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planar grid (6 mm x 6 mm) shown at: 0, 24, 72, 120, 200 hours. Without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a:t>
            </a:r>
            <a:r>
              <a:rPr lang="en-US" sz="2800" b="1" dirty="0">
                <a:latin typeface="Avenir Book" panose="02000503020000020003" pitchFamily="2" charset="0"/>
              </a:rPr>
              <a:t>(a)</a:t>
            </a:r>
            <a:r>
              <a:rPr lang="en-US" sz="2800" dirty="0">
                <a:latin typeface="Avenir Book" panose="02000503020000020003" pitchFamily="2" charset="0"/>
              </a:rPr>
              <a: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colonies expand and dominate over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Here,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lacks the V</a:t>
            </a:r>
            <a:r>
              <a:rPr lang="en-US" sz="2800" baseline="-25000" dirty="0">
                <a:latin typeface="Avenir Book" panose="02000503020000020003" pitchFamily="2" charset="0"/>
              </a:rPr>
              <a:t>A</a:t>
            </a:r>
            <a:r>
              <a:rPr lang="en-US" sz="2800" dirty="0">
                <a:latin typeface="Avenir Book" panose="02000503020000020003" pitchFamily="2" charset="0"/>
              </a:rPr>
              <a:t> buffer to defend itself. With both </a:t>
            </a:r>
            <a:r>
              <a:rPr lang="en-US" sz="2800" i="1" dirty="0">
                <a:latin typeface="Avenir Book" panose="02000503020000020003" pitchFamily="2" charset="0"/>
              </a:rPr>
              <a:t>L</a:t>
            </a:r>
            <a:r>
              <a:rPr lang="en-US" sz="2800" i="1" baseline="-25000" dirty="0">
                <a:latin typeface="Avenir Book" panose="02000503020000020003" pitchFamily="2" charset="0"/>
              </a:rPr>
              <a:t>A,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induction </a:t>
            </a:r>
            <a:r>
              <a:rPr lang="en-US" sz="2800" b="1"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the expansion of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is inhibited by </a:t>
            </a:r>
            <a:r>
              <a:rPr lang="en-US" sz="2800" i="1" dirty="0">
                <a:latin typeface="Avenir Book" panose="02000503020000020003" pitchFamily="2" charset="0"/>
              </a:rPr>
              <a:t>V</a:t>
            </a:r>
            <a:r>
              <a:rPr lang="en-US" sz="2800" i="1" baseline="-25000" dirty="0">
                <a:latin typeface="Avenir Book" panose="02000503020000020003" pitchFamily="2" charset="0"/>
              </a:rPr>
              <a:t>A </a:t>
            </a:r>
            <a:r>
              <a:rPr lang="en-US" sz="2800" dirty="0">
                <a:latin typeface="Avenir Book" panose="02000503020000020003" pitchFamily="2" charset="0"/>
              </a:rPr>
              <a:t>(produced from </a:t>
            </a:r>
            <a:r>
              <a:rPr lang="en-US" sz="2800" i="1" dirty="0">
                <a:latin typeface="Avenir Book" panose="02000503020000020003" pitchFamily="2" charset="0"/>
              </a:rPr>
              <a:t>L</a:t>
            </a:r>
            <a:r>
              <a:rPr lang="en-US" sz="2800" i="1" baseline="-25000" dirty="0">
                <a:latin typeface="Avenir Book" panose="02000503020000020003" pitchFamily="2" charset="0"/>
              </a:rPr>
              <a:t>A </a:t>
            </a:r>
            <a:r>
              <a:rPr lang="en-US" sz="2800" dirty="0">
                <a:latin typeface="Avenir Book" panose="02000503020000020003" pitchFamily="2" charset="0"/>
              </a:rPr>
              <a:t>induction). Without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induction </a:t>
            </a:r>
            <a:r>
              <a:rPr lang="en-US" sz="2800" b="1" dirty="0">
                <a:latin typeface="Avenir Book" panose="02000503020000020003" pitchFamily="2" charset="0"/>
              </a:rPr>
              <a:t>(c)</a:t>
            </a:r>
            <a:r>
              <a:rPr lang="en-US" sz="2800" dirty="0">
                <a:latin typeface="Avenir Book" panose="02000503020000020003" pitchFamily="2" charset="0"/>
              </a:rPr>
              <a:t>,</a:t>
            </a:r>
            <a:r>
              <a:rPr lang="en-US" sz="2800" b="1" dirty="0">
                <a:latin typeface="Avenir Book" panose="02000503020000020003" pitchFamily="2" charset="0"/>
              </a:rPr>
              <a: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lacks a weapon and cannot invade.</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5871711" y="21333407"/>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855232" y="19291179"/>
            <a:ext cx="336227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3"/>
          <a:srcRect l="86889" r="6296" b="14070"/>
          <a:stretch/>
        </p:blipFill>
        <p:spPr>
          <a:xfrm>
            <a:off x="30352687" y="19637727"/>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70673" y="23336723"/>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19330789" y="18847555"/>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4"/>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5"/>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6"/>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7"/>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3"/>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19336644" y="20937645"/>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8"/>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9"/>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0"/>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1"/>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2"/>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19330789" y="23021246"/>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3"/>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4"/>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5"/>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6"/>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7"/>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5693530" y="18613979"/>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693530" y="20555862"/>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693530" y="22706569"/>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maintain a constant population size, larger induction rates must be compensated with larger growth rates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8"/>
          <a:stretch>
            <a:fillRect/>
          </a:stretch>
        </p:blipFill>
        <p:spPr>
          <a:xfrm>
            <a:off x="15833955" y="6866516"/>
            <a:ext cx="1383304" cy="923295"/>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9"/>
          <a:stretch>
            <a:fillRect/>
          </a:stretch>
        </p:blipFill>
        <p:spPr>
          <a:xfrm>
            <a:off x="329375" y="37173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0379897" y="23616038"/>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endParaRPr lang="en-US" sz="36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0365388" y="19370952"/>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endParaRPr lang="en-US" sz="3600" dirty="0"/>
          </a:p>
        </p:txBody>
      </p:sp>
      <p:sp>
        <p:nvSpPr>
          <p:cNvPr id="364" name="Rectangle 363">
            <a:extLst>
              <a:ext uri="{FF2B5EF4-FFF2-40B4-BE49-F238E27FC236}">
                <a16:creationId xmlns:a16="http://schemas.microsoft.com/office/drawing/2014/main" id="{B0DBAEF1-BB10-19BD-51EF-D98D77D8692F}"/>
              </a:ext>
            </a:extLst>
          </p:cNvPr>
          <p:cNvSpPr/>
          <p:nvPr/>
        </p:nvSpPr>
        <p:spPr>
          <a:xfrm>
            <a:off x="30458664" y="14861569"/>
            <a:ext cx="64865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Google Shape;597;p36">
            <a:extLst>
              <a:ext uri="{FF2B5EF4-FFF2-40B4-BE49-F238E27FC236}">
                <a16:creationId xmlns:a16="http://schemas.microsoft.com/office/drawing/2014/main" id="{4E0D440B-0775-5DC1-86EC-FDCB9A11A8A6}"/>
              </a:ext>
            </a:extLst>
          </p:cNvPr>
          <p:cNvSpPr>
            <a:spLocks noChangeAspect="1"/>
          </p:cNvSpPr>
          <p:nvPr/>
        </p:nvSpPr>
        <p:spPr>
          <a:xfrm rot="16200000">
            <a:off x="18005289" y="8957723"/>
            <a:ext cx="177463" cy="164592"/>
          </a:xfrm>
          <a:prstGeom prst="ellipse">
            <a:avLst/>
          </a:prstGeom>
          <a:solidFill>
            <a:srgbClr val="59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8098</TotalTime>
  <Words>796</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211</cp:revision>
  <dcterms:created xsi:type="dcterms:W3CDTF">2022-03-07T21:59:17Z</dcterms:created>
  <dcterms:modified xsi:type="dcterms:W3CDTF">2023-05-18T21:45:12Z</dcterms:modified>
</cp:coreProperties>
</file>