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92"/>
  </p:normalViewPr>
  <p:slideViewPr>
    <p:cSldViewPr snapToGrid="0">
      <p:cViewPr varScale="1">
        <p:scale>
          <a:sx n="114" d="100"/>
          <a:sy n="11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603D7-A640-894E-BB4C-852F73A55112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74DEC-BA3D-F648-8E3E-3CEFBBF1A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6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BB5F-A1FC-9748-425B-2DEF4725D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BA5DE-A1A1-DC79-F37C-4D428D454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F2281-C5E2-FAEA-CD27-FA51067E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229C-4664-FA40-AF47-A8384298620F}" type="datetime1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5A655-0734-9AF1-6ABD-8BA0B872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61A6-4471-AD16-4EA6-4CD9A8F6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8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52FD-A5B2-DBE0-3627-B2A0DC31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6343E-5DA9-3AD2-0887-F921C3E52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54499-3BBF-2E2C-79EA-AB5868DC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A0F-E361-D641-843B-8A5BBB5F4639}" type="datetime1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7F613-F1DD-5BEC-43AC-EB663550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DAAA-018E-7584-6E75-2CCAFF1D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7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9538C-8E93-B5B6-5A07-2323BFC1B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69476-2EF4-5BE5-2FB8-AD922789F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9E76C-1DE6-1215-6CBC-54219738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78A5-B99E-9845-8DCE-BE5A71762DCE}" type="datetime1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21AE-9BAD-8BEF-BF81-5C6134FB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5A03C-A708-5A0B-5F9E-125A411F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2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A646-8D07-D61C-3ED6-C8C2BAB3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53F4-4242-1666-2409-714BC7EB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D21A2-9615-5EF6-5786-C895024F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3EF6-5D1B-0646-B7E5-B80A75B0F058}" type="datetime1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BABA2-3082-7DFE-906A-A7C5EC39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CDB15-CD3B-4ED3-B95A-8BFACF16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D7CF-F17E-439E-9731-00397D21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D38C5-3E23-F3D7-4BEE-72E1EF79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9C8D-4FD9-8958-49AF-4263A144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6F38-5CFE-0F45-AB36-032A2007C038}" type="datetime1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A237E-3E6D-AC13-2B07-EA53B75B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BA1D4-1928-2F95-6134-C2FFE04F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7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4AC7-2431-D347-B31F-D26D64AA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BC28F-3B26-6831-A50E-62C8140E1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6E13B-E622-CE49-7C6A-4AD502AAE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A2A44-23A2-C829-4F60-06E485B4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EBC6-9BB2-5C4A-BD45-C6F3491D14F2}" type="datetime1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C523C-34E4-C311-54A9-3EF2B047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AB5AC-3C4C-C9C7-FAB0-52F1EFA8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1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6EDB-03CE-F8B9-F668-F8869D9E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34A46-52BE-E0BE-4590-7F4F5AFD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EBA0C-0E85-FB9F-655E-CD800E99B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BBE81-DC25-7011-56F6-01C4E72AC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AE17A-0762-F861-6CFA-243FB8531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CB316-5077-9A86-604A-B83A9FC2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A152-1F2E-4F4E-AEFD-5676F3B993AD}" type="datetime1">
              <a:rPr lang="en-US" smtClean="0"/>
              <a:t>3/23/24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C65DA-8C8A-0CAC-72C1-AFA412E3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3C3C3-55C1-3D4E-1998-9D9BCA1A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1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16C0-592B-3A20-5977-DF175D25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2FC1D-F2F6-904E-30C0-374AB2E4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3CD6-7483-BA40-9A1B-D5D3CC9D6963}" type="datetime1">
              <a:rPr lang="en-US" smtClean="0"/>
              <a:t>3/23/24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EBB4B-BAE7-4645-A16E-C7BB0B05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B65C8-FD11-A0A6-4A47-BF1CD776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F6B63-F0F5-D353-1A42-B04102DE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9A68-C25F-3B46-AEE7-D909B9EAD94A}" type="datetime1">
              <a:rPr lang="en-US" smtClean="0"/>
              <a:t>3/23/24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0E540-7C04-71A5-2F4F-C30D814A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4515-88E0-A226-F74A-02733742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6F40-B045-787B-19A1-819059F5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D4AB-653B-E3EC-E779-D9D792737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2BE90-F7F1-2BAB-8742-A6D67625A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E1311-AFC0-A8AE-E4EC-AFED3BE1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9B47-0AAF-F043-AE95-1549452C6DA5}" type="datetime1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38A82-988A-FB16-0E5D-17D8F423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4BBBA-3883-1034-8DDA-A6E3A5C2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5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5E66-3E14-2834-F835-ECB4DB6B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6FFF7-6FBA-E09F-C52F-0CADA53A6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05DDD-8119-350B-D8CF-076101D2E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17385-7AF2-C519-4130-68A08BD0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B571-EE06-CC4E-9EC3-2EA88DBFDC24}" type="datetime1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50241-928C-C163-0F94-73382F1B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0AA5A-58EA-7307-2696-F475A48F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C802D-8D7D-F76C-F5D5-75838E53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3686B-977F-5ECB-3CD2-CCA87BC10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86806-66A6-FF15-56A2-0FB6F4116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A74E3-B3EE-8C45-AB0A-C98E54984205}" type="datetime1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D7E46-0B46-110F-2D9C-54B632023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05142-5C61-7C4A-E03D-66341C8FB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A2287-01ED-8D40-BB9F-9DDA8AEB5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trevolution.com/product/the-devops-handbook-second-editio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AE36-BBCC-8C99-2644-AF2FC83D9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8653D-0ED4-C7E4-989B-4F97E8643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Lates</a:t>
            </a:r>
          </a:p>
          <a:p>
            <a:r>
              <a:rPr lang="en-US" dirty="0"/>
              <a:t>03/23/2024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CE807-8771-09E2-D8C1-D1C7851C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8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D0807-C237-32CC-5FDA-054DD2C0E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BC89A-6228-2383-9155-53DC0003BC44}"/>
              </a:ext>
            </a:extLst>
          </p:cNvPr>
          <p:cNvSpPr txBox="1"/>
          <p:nvPr/>
        </p:nvSpPr>
        <p:spPr>
          <a:xfrm>
            <a:off x="994317" y="964778"/>
            <a:ext cx="10404088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Technology value stream is the process of delivering technical value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Lead Time is used to measure performance in the value stream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The difference of process time to lead time is an important measure of efficiency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Deployment lead times can be reduced and can be achieved with small code changes to the repository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Make work visible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Limit work in progress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Reduce batch sizes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Reduce the number of handoffs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Eliminate hardship and waste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1257300" lvl="2" indent="-342900">
              <a:buFont typeface="Wingdings" pitchFamily="2" charset="2"/>
              <a:buChar char="ü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>
              <a:buFont typeface="Wingdings" pitchFamily="2" charset="2"/>
              <a:buChar char="ü"/>
            </a:pPr>
            <a:endParaRPr lang="en-US" sz="2400" dirty="0"/>
          </a:p>
          <a:p>
            <a:pPr marL="1714500" lvl="3" indent="-342900">
              <a:buFont typeface="Wingdings" pitchFamily="2" charset="2"/>
              <a:buChar char="Ø"/>
            </a:pPr>
            <a:endParaRPr lang="en-US" sz="2400" dirty="0"/>
          </a:p>
          <a:p>
            <a:pPr marL="1714500" lvl="3" indent="-342900">
              <a:buFont typeface="Wingdings" pitchFamily="2" charset="2"/>
              <a:buChar char="Ø"/>
            </a:pPr>
            <a:endParaRPr lang="en-US" sz="2400" dirty="0"/>
          </a:p>
          <a:p>
            <a:pPr marL="1714500" lvl="3" indent="-342900">
              <a:buFont typeface="Wingdings" pitchFamily="2" charset="2"/>
              <a:buChar char="Ø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lvl="2"/>
            <a:endParaRPr lang="en-US" sz="2400" dirty="0"/>
          </a:p>
          <a:p>
            <a:pPr lvl="1"/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1200150" lvl="2" indent="-285750">
              <a:buFont typeface="Wingdings" pitchFamily="2" charset="2"/>
              <a:buChar char="ü"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A85458-7223-FF7E-B3B0-EA8703ED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8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2F5FD-DF7F-72B9-FAEE-D6AA88B38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A1CFA4-941F-6FB8-4CF8-44AD9F0EB2A4}"/>
              </a:ext>
            </a:extLst>
          </p:cNvPr>
          <p:cNvSpPr txBox="1"/>
          <p:nvPr/>
        </p:nvSpPr>
        <p:spPr>
          <a:xfrm>
            <a:off x="994317" y="964778"/>
            <a:ext cx="10404088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References: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Kim, G., Humble, J.,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Debois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P., Willis, J., &amp;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Forsgren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N. (2023, July 3).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handbook. IT Revolution.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https://itrevolution.com/product/the-devops-handbook-second-edition/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1257300" lvl="2" indent="-342900">
              <a:buFont typeface="Wingdings" pitchFamily="2" charset="2"/>
              <a:buChar char="ü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>
              <a:buFont typeface="Wingdings" pitchFamily="2" charset="2"/>
              <a:buChar char="ü"/>
            </a:pPr>
            <a:endParaRPr lang="en-US" sz="2400" dirty="0"/>
          </a:p>
          <a:p>
            <a:pPr marL="1714500" lvl="3" indent="-342900">
              <a:buFont typeface="Wingdings" pitchFamily="2" charset="2"/>
              <a:buChar char="Ø"/>
            </a:pPr>
            <a:endParaRPr lang="en-US" sz="2400" dirty="0"/>
          </a:p>
          <a:p>
            <a:pPr marL="1714500" lvl="3" indent="-342900">
              <a:buFont typeface="Wingdings" pitchFamily="2" charset="2"/>
              <a:buChar char="Ø"/>
            </a:pPr>
            <a:endParaRPr lang="en-US" sz="2400" dirty="0"/>
          </a:p>
          <a:p>
            <a:pPr marL="1714500" lvl="3" indent="-342900">
              <a:buFont typeface="Wingdings" pitchFamily="2" charset="2"/>
              <a:buChar char="Ø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lvl="2"/>
            <a:endParaRPr lang="en-US" sz="2400" dirty="0"/>
          </a:p>
          <a:p>
            <a:pPr lvl="1"/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1200150" lvl="2" indent="-285750">
              <a:buFont typeface="Wingdings" pitchFamily="2" charset="2"/>
              <a:buChar char="ü"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6A544B-FC7F-DBD5-01A6-71214B33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652831-8BA4-CAC3-A83F-F5E0D767F65C}"/>
              </a:ext>
            </a:extLst>
          </p:cNvPr>
          <p:cNvSpPr txBox="1"/>
          <p:nvPr/>
        </p:nvSpPr>
        <p:spPr>
          <a:xfrm>
            <a:off x="903249" y="1351508"/>
            <a:ext cx="104040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technology value stream?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Definition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2400" dirty="0"/>
              <a:t>The process required to deliver technical value from business requirements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Components of the stream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Product Management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QA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IT Operations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Information Security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1200150" lvl="2" indent="-285750">
              <a:buFont typeface="Wingdings" pitchFamily="2" charset="2"/>
              <a:buChar char="ü"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529E30-07F4-CDE6-C884-5C401947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4F640-773B-7106-AE21-ACB64F035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19DEE-0392-BEE8-DFF1-00CD6F4F0BF1}"/>
              </a:ext>
            </a:extLst>
          </p:cNvPr>
          <p:cNvSpPr txBox="1"/>
          <p:nvPr/>
        </p:nvSpPr>
        <p:spPr>
          <a:xfrm>
            <a:off x="903249" y="1351508"/>
            <a:ext cx="104040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Lead Time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Used to measure performance in the value stream.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The time it takes to complete a task from when the request was made to completion of the task.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Omits the time the work is sitting idle in queue to be processed.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It is what the customer experiences as they wait for the product to be finished.</a:t>
            </a:r>
          </a:p>
          <a:p>
            <a:pPr lvl="1"/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1200150" lvl="2" indent="-285750">
              <a:buFont typeface="Wingdings" pitchFamily="2" charset="2"/>
              <a:buChar char="ü"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A6BE6A-A8A6-EC16-C647-2200D9B9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E67B0-D77F-86F5-3F85-8ECEDC644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FC84C8-7165-C1E6-C129-71D0E9D62E0D}"/>
              </a:ext>
            </a:extLst>
          </p:cNvPr>
          <p:cNvSpPr txBox="1"/>
          <p:nvPr/>
        </p:nvSpPr>
        <p:spPr>
          <a:xfrm>
            <a:off x="903249" y="1351508"/>
            <a:ext cx="104040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Process Time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Also known as touch time or task time.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Starts when work is started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Ends when work is complete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Lead time includes process time.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The proportion of process time to lead time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An important measure of efficiency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Important to reduce waiting time in queues</a:t>
            </a:r>
          </a:p>
          <a:p>
            <a:pPr lvl="1"/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1200150" lvl="2" indent="-285750">
              <a:buFont typeface="Wingdings" pitchFamily="2" charset="2"/>
              <a:buChar char="ü"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6CA312-2744-C854-F860-269EF9BB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6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AC603-3334-0A10-DCE2-95765D35C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FC45C0-597F-F4A7-7A44-E0397A78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77701"/>
            <a:ext cx="7772400" cy="32766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D6BCE-4B5B-22BD-BA6B-D507648A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451F3-91EE-6F25-CB5E-096193F8E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FA1F2-AEB9-5D90-31A4-D3A8AD62C2BA}"/>
              </a:ext>
            </a:extLst>
          </p:cNvPr>
          <p:cNvSpPr txBox="1"/>
          <p:nvPr/>
        </p:nvSpPr>
        <p:spPr>
          <a:xfrm>
            <a:off x="893956" y="1016970"/>
            <a:ext cx="1040408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Deployment Lead Times of Minutes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Add small code changes into repository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Perform automated testing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Perform automated deployment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Increases confidence in release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Defects can be quickly detected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Defects can be corrected quickly 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Small change is easier to identify the bug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How to achieve this?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Code is modular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Code is encapsulated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Code is loosely coupled</a:t>
            </a:r>
          </a:p>
          <a:p>
            <a:pPr lvl="2"/>
            <a:endParaRPr lang="en-US" sz="2400" dirty="0"/>
          </a:p>
          <a:p>
            <a:pPr lvl="1"/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1200150" lvl="2" indent="-285750">
              <a:buFont typeface="Wingdings" pitchFamily="2" charset="2"/>
              <a:buChar char="ü"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7B232F-4584-80CE-92CB-BF66E53A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7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0B075-0E4E-9E83-F7FE-5B6AE1454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6949B-D78F-5403-E122-669A171CD9B0}"/>
              </a:ext>
            </a:extLst>
          </p:cNvPr>
          <p:cNvSpPr txBox="1"/>
          <p:nvPr/>
        </p:nvSpPr>
        <p:spPr>
          <a:xfrm>
            <a:off x="893956" y="1016970"/>
            <a:ext cx="1040408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Deployment lead timers requiring months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Many organizations are in the situation where deployment lead times are in months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Tightly coupled code in application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Manual testing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A lengthy time consuming approval Process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Errors in deployment 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Found at the end of the deployment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Code does not pass tests anymore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Investigations into who made the problem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Time to correct the problem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Results in less than desired customer outcomes</a:t>
            </a:r>
          </a:p>
          <a:p>
            <a:pPr lvl="2"/>
            <a:endParaRPr lang="en-US" sz="2400" dirty="0"/>
          </a:p>
          <a:p>
            <a:pPr lvl="1"/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1200150" lvl="2" indent="-285750">
              <a:buFont typeface="Wingdings" pitchFamily="2" charset="2"/>
              <a:buChar char="ü"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8B3FC-A563-C6CD-04D6-1CEB01AD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6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4E638-D78A-6A8D-0B7A-14FA7B40F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745C9-136F-4D5C-CFBA-91204327A186}"/>
              </a:ext>
            </a:extLst>
          </p:cNvPr>
          <p:cNvSpPr txBox="1"/>
          <p:nvPr/>
        </p:nvSpPr>
        <p:spPr>
          <a:xfrm>
            <a:off x="994317" y="964778"/>
            <a:ext cx="10404088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Thoughts on Technology Value Stream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Make work visible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Kanban Boards 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Scrum Boards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Limit work in progress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Shared services can be challenging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en-US" sz="2400" dirty="0"/>
              <a:t>Many different stakeholders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en-US" sz="2400" dirty="0"/>
              <a:t>Urgent work appears in the queue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Reduce multitasking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Reduce Batch Sizes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High batch sizes increase work in process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Lower lead times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Items are processed one at a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>
              <a:buFont typeface="Wingdings" pitchFamily="2" charset="2"/>
              <a:buChar char="ü"/>
            </a:pPr>
            <a:endParaRPr lang="en-US" sz="2400" dirty="0"/>
          </a:p>
          <a:p>
            <a:pPr marL="1714500" lvl="3" indent="-342900">
              <a:buFont typeface="Wingdings" pitchFamily="2" charset="2"/>
              <a:buChar char="Ø"/>
            </a:pPr>
            <a:endParaRPr lang="en-US" sz="2400" dirty="0"/>
          </a:p>
          <a:p>
            <a:pPr marL="1714500" lvl="3" indent="-342900">
              <a:buFont typeface="Wingdings" pitchFamily="2" charset="2"/>
              <a:buChar char="Ø"/>
            </a:pPr>
            <a:endParaRPr lang="en-US" sz="2400" dirty="0"/>
          </a:p>
          <a:p>
            <a:pPr marL="1714500" lvl="3" indent="-342900">
              <a:buFont typeface="Wingdings" pitchFamily="2" charset="2"/>
              <a:buChar char="Ø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lvl="2"/>
            <a:endParaRPr lang="en-US" sz="2400" dirty="0"/>
          </a:p>
          <a:p>
            <a:pPr lvl="1"/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1200150" lvl="2" indent="-285750">
              <a:buFont typeface="Wingdings" pitchFamily="2" charset="2"/>
              <a:buChar char="ü"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7A03D-5F28-FA9C-C147-C0D63AE9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7EB65-393B-8CAF-F641-F9E445C21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0BA9A4-6B05-1952-52AF-11BC7C454815}"/>
              </a:ext>
            </a:extLst>
          </p:cNvPr>
          <p:cNvSpPr txBox="1"/>
          <p:nvPr/>
        </p:nvSpPr>
        <p:spPr>
          <a:xfrm>
            <a:off x="994317" y="964778"/>
            <a:ext cx="10404088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Thoughts on Technology Value Stream cont.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Reduce the number of handoffs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Handoffs can distort requirements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Additional communication is required with handoff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Eliminate Hardship and waste 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Waste is a threat to delivering value 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Waste Impacts lead times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/>
              <a:t>Continuous learning and sharing with the organization those learnings can counter waste</a:t>
            </a:r>
          </a:p>
          <a:p>
            <a:pPr marL="1257300" lvl="2" indent="-342900">
              <a:buFont typeface="Wingdings" pitchFamily="2" charset="2"/>
              <a:buChar char="ü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>
              <a:buFont typeface="Wingdings" pitchFamily="2" charset="2"/>
              <a:buChar char="ü"/>
            </a:pPr>
            <a:endParaRPr lang="en-US" sz="2400" dirty="0"/>
          </a:p>
          <a:p>
            <a:pPr marL="1714500" lvl="3" indent="-342900">
              <a:buFont typeface="Wingdings" pitchFamily="2" charset="2"/>
              <a:buChar char="Ø"/>
            </a:pPr>
            <a:endParaRPr lang="en-US" sz="2400" dirty="0"/>
          </a:p>
          <a:p>
            <a:pPr marL="1714500" lvl="3" indent="-342900">
              <a:buFont typeface="Wingdings" pitchFamily="2" charset="2"/>
              <a:buChar char="Ø"/>
            </a:pPr>
            <a:endParaRPr lang="en-US" sz="2400" dirty="0"/>
          </a:p>
          <a:p>
            <a:pPr marL="1714500" lvl="3" indent="-342900">
              <a:buFont typeface="Wingdings" pitchFamily="2" charset="2"/>
              <a:buChar char="Ø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lvl="2"/>
            <a:endParaRPr lang="en-US" sz="2400" dirty="0"/>
          </a:p>
          <a:p>
            <a:pPr lvl="1"/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endParaRPr lang="en-US" sz="2400" dirty="0"/>
          </a:p>
          <a:p>
            <a:pPr marL="1200150" lvl="2" indent="-285750">
              <a:buFont typeface="Wingdings" pitchFamily="2" charset="2"/>
              <a:buChar char="ü"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A6AA0-52F9-C00B-D9FA-5B215359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2287-01ED-8D40-BB9F-9DDA8AEB5F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2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492</Words>
  <Application>Microsoft Macintosh PowerPoint</Application>
  <PresentationFormat>Widescreen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The Technology Value 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Technology Value Stream</dc:title>
  <dc:creator>Jay Lates</dc:creator>
  <cp:lastModifiedBy>Jay Lates</cp:lastModifiedBy>
  <cp:revision>16</cp:revision>
  <dcterms:created xsi:type="dcterms:W3CDTF">2024-03-23T11:46:34Z</dcterms:created>
  <dcterms:modified xsi:type="dcterms:W3CDTF">2024-03-23T13:30:08Z</dcterms:modified>
</cp:coreProperties>
</file>