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69"/>
    <a:srgbClr val="F2F2F2"/>
    <a:srgbClr val="5D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7" autoAdjust="0"/>
    <p:restoredTop sz="94660"/>
  </p:normalViewPr>
  <p:slideViewPr>
    <p:cSldViewPr snapToGrid="0">
      <p:cViewPr>
        <p:scale>
          <a:sx n="98" d="100"/>
          <a:sy n="98" d="100"/>
        </p:scale>
        <p:origin x="8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C8AD-91C7-47B2-9C25-C2AC04355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1845B0-25C5-49C0-B083-C1E89A1AB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9DA49A-834B-49BD-B41D-B8FD89C31A49}"/>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5" name="Footer Placeholder 4">
            <a:extLst>
              <a:ext uri="{FF2B5EF4-FFF2-40B4-BE49-F238E27FC236}">
                <a16:creationId xmlns:a16="http://schemas.microsoft.com/office/drawing/2014/main" id="{B06DAEB9-7AC4-42D9-80DA-9E654F51C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6010B-364D-436F-939B-36C1AF58F112}"/>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74216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F12B-E8FE-4A3A-A6C7-1D48D3E2C8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EFA57B-6AAC-4C99-A72D-8DF923163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9B346-5B1D-49A2-A053-2041E0A3826E}"/>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5" name="Footer Placeholder 4">
            <a:extLst>
              <a:ext uri="{FF2B5EF4-FFF2-40B4-BE49-F238E27FC236}">
                <a16:creationId xmlns:a16="http://schemas.microsoft.com/office/drawing/2014/main" id="{3EC5A575-2D49-4600-B9E2-66760E8CE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5E44C-54DB-4F9C-9CE3-04EC0A989766}"/>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386334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FE72F-8C81-4A6C-B727-70577B83FC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76ED36-3203-4117-828D-3D0F739662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DEBA3-70E5-41D7-A4A8-5F3F8ADE02D4}"/>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5" name="Footer Placeholder 4">
            <a:extLst>
              <a:ext uri="{FF2B5EF4-FFF2-40B4-BE49-F238E27FC236}">
                <a16:creationId xmlns:a16="http://schemas.microsoft.com/office/drawing/2014/main" id="{30C727FC-774E-4662-B354-FDAB88DD4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5C7A-0231-4B01-A67B-2AB8B03B15D5}"/>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09705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F2C0-9A16-4F63-BB74-9565AF382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05718-1965-4F4D-BD1C-9CBEFF2E40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7870F-D3D6-4A85-8933-3C3DB6D22CD8}"/>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5" name="Footer Placeholder 4">
            <a:extLst>
              <a:ext uri="{FF2B5EF4-FFF2-40B4-BE49-F238E27FC236}">
                <a16:creationId xmlns:a16="http://schemas.microsoft.com/office/drawing/2014/main" id="{7DF43320-0420-4621-897D-FE0AA16E4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A066A-B128-4142-A179-B634A877A819}"/>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403327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00BA-FB6E-4EDB-86D7-2ADF5B7F2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65F4C3-ADAF-428B-9320-4F7D0435F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547262-2DE2-47A7-8C2E-671F245BFB24}"/>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5" name="Footer Placeholder 4">
            <a:extLst>
              <a:ext uri="{FF2B5EF4-FFF2-40B4-BE49-F238E27FC236}">
                <a16:creationId xmlns:a16="http://schemas.microsoft.com/office/drawing/2014/main" id="{23233569-2D91-4AF8-8106-509A4B84E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8C36A-CDD3-495D-9967-EE4885E766E7}"/>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417516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0CC7-9C30-494B-9A90-AE76B5F1D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68A33-4EB4-448C-92F1-A400E2DA29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9ED81-DFFC-4F25-8176-E6A8661EAC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74DEC7-43C1-4E96-8688-ADC1B9E4E370}"/>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6" name="Footer Placeholder 5">
            <a:extLst>
              <a:ext uri="{FF2B5EF4-FFF2-40B4-BE49-F238E27FC236}">
                <a16:creationId xmlns:a16="http://schemas.microsoft.com/office/drawing/2014/main" id="{CF611D4B-D0CB-4AAC-9BFC-9F22482DE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8D635-4918-40F2-BA7C-A2C6C7DD99DF}"/>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22029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A797-BA73-453B-AC4D-50A8C480B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FE12F-15CF-4AC3-B0BA-2CAD51A2F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C6A064-1CA3-4D9F-9E27-5746DDDDC7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CA4D72-8455-459A-94ED-B032FAAD1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9CA84-7ED2-4860-B261-B4F3B93EAC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71B698-D04C-4761-A84E-6E8669209912}"/>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8" name="Footer Placeholder 7">
            <a:extLst>
              <a:ext uri="{FF2B5EF4-FFF2-40B4-BE49-F238E27FC236}">
                <a16:creationId xmlns:a16="http://schemas.microsoft.com/office/drawing/2014/main" id="{4DA46424-66B4-404F-A07B-8E5463F6F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46D3B-0394-4140-BF35-B732EF5F3EDD}"/>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350849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49D3-6A98-42EF-9D29-B2F3FE2C34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A2AAF6-4855-4CB6-87E9-99E507100F9D}"/>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4" name="Footer Placeholder 3">
            <a:extLst>
              <a:ext uri="{FF2B5EF4-FFF2-40B4-BE49-F238E27FC236}">
                <a16:creationId xmlns:a16="http://schemas.microsoft.com/office/drawing/2014/main" id="{578DE46A-A312-4232-9D2E-664BAABD82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475C3-31A5-43D1-B8C3-9A27560E3558}"/>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318644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6FA7F-52A0-4E8E-927A-11CFE929ACAB}"/>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3" name="Footer Placeholder 2">
            <a:extLst>
              <a:ext uri="{FF2B5EF4-FFF2-40B4-BE49-F238E27FC236}">
                <a16:creationId xmlns:a16="http://schemas.microsoft.com/office/drawing/2014/main" id="{93A71C8A-E5F3-4255-8A61-11586B8E85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B51CE4-05D7-4B79-B841-DC9D91893D12}"/>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228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B1EB-D967-48C9-A5C8-3A0877919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1CCB29-FB54-47F8-BC5C-4AD4D7A35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E7AA7D-5537-46B7-A0C2-B62246AF0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C0F21-868E-4F93-B96A-2009AB966A75}"/>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6" name="Footer Placeholder 5">
            <a:extLst>
              <a:ext uri="{FF2B5EF4-FFF2-40B4-BE49-F238E27FC236}">
                <a16:creationId xmlns:a16="http://schemas.microsoft.com/office/drawing/2014/main" id="{B9431C6A-50E1-48D7-B4D4-B780A518E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7E59F-CC76-44C1-A5D5-A449B976C582}"/>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191758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91E7-9F46-47F5-8EA6-03F7533E2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F02785-4990-4283-90C3-9A6C2EFFF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D4AE49-1FE6-47DD-929A-17F657AFB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AABDF-FBDC-4B40-B49F-1F20E213727F}"/>
              </a:ext>
            </a:extLst>
          </p:cNvPr>
          <p:cNvSpPr>
            <a:spLocks noGrp="1"/>
          </p:cNvSpPr>
          <p:nvPr>
            <p:ph type="dt" sz="half" idx="10"/>
          </p:nvPr>
        </p:nvSpPr>
        <p:spPr/>
        <p:txBody>
          <a:bodyPr/>
          <a:lstStyle/>
          <a:p>
            <a:fld id="{53685DBC-317F-4C6B-AEE2-0BEBDE6560A6}" type="datetimeFigureOut">
              <a:rPr lang="en-US" smtClean="0"/>
              <a:t>9/9/22</a:t>
            </a:fld>
            <a:endParaRPr lang="en-US"/>
          </a:p>
        </p:txBody>
      </p:sp>
      <p:sp>
        <p:nvSpPr>
          <p:cNvPr id="6" name="Footer Placeholder 5">
            <a:extLst>
              <a:ext uri="{FF2B5EF4-FFF2-40B4-BE49-F238E27FC236}">
                <a16:creationId xmlns:a16="http://schemas.microsoft.com/office/drawing/2014/main" id="{43A11A30-F9B2-4948-8EB9-ABD308563E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6D539-22AC-4923-A292-67E2C1DB79EF}"/>
              </a:ext>
            </a:extLst>
          </p:cNvPr>
          <p:cNvSpPr>
            <a:spLocks noGrp="1"/>
          </p:cNvSpPr>
          <p:nvPr>
            <p:ph type="sldNum" sz="quarter" idx="12"/>
          </p:nvPr>
        </p:nvSpPr>
        <p:spPr/>
        <p:txBody>
          <a:bodyPr/>
          <a:lstStyle/>
          <a:p>
            <a:fld id="{B7608497-A042-48BA-90A6-1060676E74F4}" type="slidenum">
              <a:rPr lang="en-US" smtClean="0"/>
              <a:t>‹N°›</a:t>
            </a:fld>
            <a:endParaRPr lang="en-US"/>
          </a:p>
        </p:txBody>
      </p:sp>
    </p:spTree>
    <p:extLst>
      <p:ext uri="{BB962C8B-B14F-4D97-AF65-F5344CB8AC3E}">
        <p14:creationId xmlns:p14="http://schemas.microsoft.com/office/powerpoint/2010/main" val="268319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630659-C965-41C9-982C-846286876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15458-F740-495B-9F70-A97ACF5DE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8FF37-D6BA-43C2-BE19-F4C1797E2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85DBC-317F-4C6B-AEE2-0BEBDE6560A6}" type="datetimeFigureOut">
              <a:rPr lang="en-US" smtClean="0"/>
              <a:t>9/9/22</a:t>
            </a:fld>
            <a:endParaRPr lang="en-US"/>
          </a:p>
        </p:txBody>
      </p:sp>
      <p:sp>
        <p:nvSpPr>
          <p:cNvPr id="5" name="Footer Placeholder 4">
            <a:extLst>
              <a:ext uri="{FF2B5EF4-FFF2-40B4-BE49-F238E27FC236}">
                <a16:creationId xmlns:a16="http://schemas.microsoft.com/office/drawing/2014/main" id="{0B8E7F57-7A98-4D66-AC5A-15E3955AC4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4FE4C3-7AE6-4A8B-AF7D-EA442528C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08497-A042-48BA-90A6-1060676E74F4}" type="slidenum">
              <a:rPr lang="en-US" smtClean="0"/>
              <a:t>‹N°›</a:t>
            </a:fld>
            <a:endParaRPr lang="en-US"/>
          </a:p>
        </p:txBody>
      </p:sp>
    </p:spTree>
    <p:extLst>
      <p:ext uri="{BB962C8B-B14F-4D97-AF65-F5344CB8AC3E}">
        <p14:creationId xmlns:p14="http://schemas.microsoft.com/office/powerpoint/2010/main" val="134119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fr.wikipedia.org/wiki/Photon" TargetMode="External"/><Relationship Id="rId5" Type="http://schemas.openxmlformats.org/officeDocument/2006/relationships/hyperlink" Target="https://fr.wikipedia.org/wiki/R%C3%A9tro%C3%A9clairage" TargetMode="Externa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F9D87C6-0DB4-4D81-A2B6-8EC078CBD6AB}"/>
              </a:ext>
            </a:extLst>
          </p:cNvPr>
          <p:cNvGrpSpPr/>
          <p:nvPr/>
        </p:nvGrpSpPr>
        <p:grpSpPr>
          <a:xfrm>
            <a:off x="2497129" y="2105561"/>
            <a:ext cx="4408966" cy="2646878"/>
            <a:chOff x="4136103" y="2121039"/>
            <a:chExt cx="4408966" cy="2646878"/>
          </a:xfrm>
        </p:grpSpPr>
        <p:sp>
          <p:nvSpPr>
            <p:cNvPr id="3" name="TextBox 2">
              <a:extLst>
                <a:ext uri="{FF2B5EF4-FFF2-40B4-BE49-F238E27FC236}">
                  <a16:creationId xmlns:a16="http://schemas.microsoft.com/office/drawing/2014/main" id="{A981CF26-B69A-4843-B839-025456366DE2}"/>
                </a:ext>
              </a:extLst>
            </p:cNvPr>
            <p:cNvSpPr txBox="1"/>
            <p:nvPr/>
          </p:nvSpPr>
          <p:spPr>
            <a:xfrm>
              <a:off x="4136103" y="2121039"/>
              <a:ext cx="4408966" cy="1938992"/>
            </a:xfrm>
            <a:prstGeom prst="rect">
              <a:avLst/>
            </a:prstGeom>
            <a:noFill/>
          </p:spPr>
          <p:txBody>
            <a:bodyPr wrap="square" rtlCol="0">
              <a:spAutoFit/>
            </a:bodyPr>
            <a:lstStyle/>
            <a:p>
              <a:r>
                <a:rPr lang="en-US" sz="4000" b="1" dirty="0">
                  <a:solidFill>
                    <a:schemeClr val="tx1">
                      <a:lumMod val="65000"/>
                      <a:lumOff val="35000"/>
                    </a:schemeClr>
                  </a:solidFill>
                  <a:latin typeface="Tw Cen MT" panose="020B0602020104020603" pitchFamily="34" charset="0"/>
                </a:rPr>
                <a:t>Welcome to Our </a:t>
              </a:r>
              <a:r>
                <a:rPr lang="en-US" sz="4000" b="1" dirty="0">
                  <a:solidFill>
                    <a:srgbClr val="FF5969"/>
                  </a:solidFill>
                  <a:latin typeface="Tw Cen MT" panose="020B0602020104020603" pitchFamily="34" charset="0"/>
                </a:rPr>
                <a:t>Today’s PowerPoint </a:t>
              </a:r>
              <a:r>
                <a:rPr lang="en-US" sz="4000" b="1" dirty="0">
                  <a:solidFill>
                    <a:schemeClr val="tx1">
                      <a:lumMod val="65000"/>
                      <a:lumOff val="35000"/>
                    </a:schemeClr>
                  </a:solidFill>
                  <a:latin typeface="Tw Cen MT" panose="020B0602020104020603" pitchFamily="34" charset="0"/>
                </a:rPr>
                <a:t>Template File </a:t>
              </a:r>
            </a:p>
          </p:txBody>
        </p:sp>
        <p:sp>
          <p:nvSpPr>
            <p:cNvPr id="4" name="TextBox 3">
              <a:extLst>
                <a:ext uri="{FF2B5EF4-FFF2-40B4-BE49-F238E27FC236}">
                  <a16:creationId xmlns:a16="http://schemas.microsoft.com/office/drawing/2014/main" id="{3F39D203-7482-4732-866B-9EAA25858763}"/>
                </a:ext>
              </a:extLst>
            </p:cNvPr>
            <p:cNvSpPr txBox="1"/>
            <p:nvPr/>
          </p:nvSpPr>
          <p:spPr>
            <a:xfrm>
              <a:off x="4136103" y="4060031"/>
              <a:ext cx="4408966" cy="707886"/>
            </a:xfrm>
            <a:prstGeom prst="rect">
              <a:avLst/>
            </a:prstGeom>
            <a:noFill/>
          </p:spPr>
          <p:txBody>
            <a:bodyPr wrap="square" rtlCol="0">
              <a:spAutoFit/>
            </a:bodyPr>
            <a:lstStyle/>
            <a:p>
              <a:r>
                <a:rPr lang="en-US" sz="2000" b="1" dirty="0">
                  <a:solidFill>
                    <a:schemeClr val="tx1">
                      <a:lumMod val="65000"/>
                      <a:lumOff val="35000"/>
                    </a:schemeClr>
                  </a:solidFill>
                  <a:latin typeface="Tw Cen MT" panose="020B0602020104020603" pitchFamily="34" charset="0"/>
                </a:rPr>
                <a:t>Here You can Add Some Brief Text That will Explain Your Subtitle</a:t>
              </a:r>
            </a:p>
          </p:txBody>
        </p:sp>
      </p:grpSp>
      <p:sp>
        <p:nvSpPr>
          <p:cNvPr id="5" name="Oval 4">
            <a:extLst>
              <a:ext uri="{FF2B5EF4-FFF2-40B4-BE49-F238E27FC236}">
                <a16:creationId xmlns:a16="http://schemas.microsoft.com/office/drawing/2014/main" id="{7F7177A6-EB32-4683-8FE0-85D9872ABE0E}"/>
              </a:ext>
            </a:extLst>
          </p:cNvPr>
          <p:cNvSpPr/>
          <p:nvPr/>
        </p:nvSpPr>
        <p:spPr>
          <a:xfrm>
            <a:off x="6994804" y="1854584"/>
            <a:ext cx="3117876" cy="3117876"/>
          </a:xfrm>
          <a:prstGeom prst="ellipse">
            <a:avLst/>
          </a:prstGeom>
          <a:solidFill>
            <a:schemeClr val="bg1">
              <a:lumMod val="95000"/>
            </a:schemeClr>
          </a:solid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F69BEAD-0758-454D-9034-992C9DDBAD69}"/>
              </a:ext>
            </a:extLst>
          </p:cNvPr>
          <p:cNvSpPr/>
          <p:nvPr/>
        </p:nvSpPr>
        <p:spPr>
          <a:xfrm>
            <a:off x="7333765" y="2193545"/>
            <a:ext cx="2439954" cy="243995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AEC480D-7974-43A5-9F4D-9EDA048CA587}"/>
              </a:ext>
            </a:extLst>
          </p:cNvPr>
          <p:cNvSpPr/>
          <p:nvPr/>
        </p:nvSpPr>
        <p:spPr>
          <a:xfrm>
            <a:off x="7549930" y="2409710"/>
            <a:ext cx="2007624" cy="2007624"/>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96AA7E0-D5FA-42E6-9CF1-DB28C0CDD2F3}"/>
              </a:ext>
            </a:extLst>
          </p:cNvPr>
          <p:cNvGrpSpPr/>
          <p:nvPr/>
        </p:nvGrpSpPr>
        <p:grpSpPr>
          <a:xfrm>
            <a:off x="7900257" y="2760036"/>
            <a:ext cx="1306970" cy="1306970"/>
            <a:chOff x="4995674" y="4044712"/>
            <a:chExt cx="848364" cy="848364"/>
          </a:xfrm>
          <a:solidFill>
            <a:srgbClr val="FF5969"/>
          </a:solidFill>
        </p:grpSpPr>
        <p:grpSp>
          <p:nvGrpSpPr>
            <p:cNvPr id="9" name="Group 8">
              <a:extLst>
                <a:ext uri="{FF2B5EF4-FFF2-40B4-BE49-F238E27FC236}">
                  <a16:creationId xmlns:a16="http://schemas.microsoft.com/office/drawing/2014/main" id="{EB6FA03B-6EBC-4A03-B21F-C4E0CE393E36}"/>
                </a:ext>
              </a:extLst>
            </p:cNvPr>
            <p:cNvGrpSpPr/>
            <p:nvPr/>
          </p:nvGrpSpPr>
          <p:grpSpPr>
            <a:xfrm>
              <a:off x="5011823" y="4060861"/>
              <a:ext cx="816066" cy="816066"/>
              <a:chOff x="3205163" y="1762126"/>
              <a:chExt cx="601662" cy="601662"/>
            </a:xfrm>
            <a:grpFill/>
          </p:grpSpPr>
          <p:sp>
            <p:nvSpPr>
              <p:cNvPr id="14" name="Freeform 176">
                <a:extLst>
                  <a:ext uri="{FF2B5EF4-FFF2-40B4-BE49-F238E27FC236}">
                    <a16:creationId xmlns:a16="http://schemas.microsoft.com/office/drawing/2014/main" id="{4D24BAA1-10F9-4F35-8E7A-C3325512FD87}"/>
                  </a:ext>
                </a:extLst>
              </p:cNvPr>
              <p:cNvSpPr>
                <a:spLocks/>
              </p:cNvSpPr>
              <p:nvPr/>
            </p:nvSpPr>
            <p:spPr bwMode="auto">
              <a:xfrm>
                <a:off x="3494088" y="1762126"/>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77">
                <a:extLst>
                  <a:ext uri="{FF2B5EF4-FFF2-40B4-BE49-F238E27FC236}">
                    <a16:creationId xmlns:a16="http://schemas.microsoft.com/office/drawing/2014/main" id="{5CD4A9BE-BBF9-4A63-B941-C3426FEE672B}"/>
                  </a:ext>
                </a:extLst>
              </p:cNvPr>
              <p:cNvSpPr>
                <a:spLocks/>
              </p:cNvSpPr>
              <p:nvPr/>
            </p:nvSpPr>
            <p:spPr bwMode="auto">
              <a:xfrm>
                <a:off x="3613150" y="1800226"/>
                <a:ext cx="50800" cy="66675"/>
              </a:xfrm>
              <a:custGeom>
                <a:avLst/>
                <a:gdLst>
                  <a:gd name="T0" fmla="*/ 17 w 67"/>
                  <a:gd name="T1" fmla="*/ 88 h 88"/>
                  <a:gd name="T2" fmla="*/ 10 w 67"/>
                  <a:gd name="T3" fmla="*/ 86 h 88"/>
                  <a:gd name="T4" fmla="*/ 4 w 67"/>
                  <a:gd name="T5" fmla="*/ 66 h 88"/>
                  <a:gd name="T6" fmla="*/ 37 w 67"/>
                  <a:gd name="T7" fmla="*/ 9 h 88"/>
                  <a:gd name="T8" fmla="*/ 57 w 67"/>
                  <a:gd name="T9" fmla="*/ 4 h 88"/>
                  <a:gd name="T10" fmla="*/ 63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5" y="88"/>
                      <a:pt x="12" y="88"/>
                      <a:pt x="10" y="86"/>
                    </a:cubicBezTo>
                    <a:cubicBezTo>
                      <a:pt x="3" y="82"/>
                      <a:pt x="0" y="73"/>
                      <a:pt x="4" y="66"/>
                    </a:cubicBezTo>
                    <a:lnTo>
                      <a:pt x="37" y="9"/>
                    </a:lnTo>
                    <a:cubicBezTo>
                      <a:pt x="41" y="2"/>
                      <a:pt x="50" y="0"/>
                      <a:pt x="57" y="4"/>
                    </a:cubicBezTo>
                    <a:cubicBezTo>
                      <a:pt x="65" y="8"/>
                      <a:pt x="67" y="17"/>
                      <a:pt x="63" y="24"/>
                    </a:cubicBezTo>
                    <a:lnTo>
                      <a:pt x="30" y="81"/>
                    </a:lnTo>
                    <a:cubicBezTo>
                      <a:pt x="28" y="85"/>
                      <a:pt x="23"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8">
                <a:extLst>
                  <a:ext uri="{FF2B5EF4-FFF2-40B4-BE49-F238E27FC236}">
                    <a16:creationId xmlns:a16="http://schemas.microsoft.com/office/drawing/2014/main" id="{F9F151F9-A34D-4166-B769-C43967695064}"/>
                  </a:ext>
                </a:extLst>
              </p:cNvPr>
              <p:cNvSpPr>
                <a:spLocks/>
              </p:cNvSpPr>
              <p:nvPr/>
            </p:nvSpPr>
            <p:spPr bwMode="auto">
              <a:xfrm>
                <a:off x="3700463" y="1905001"/>
                <a:ext cx="69850" cy="49213"/>
              </a:xfrm>
              <a:custGeom>
                <a:avLst/>
                <a:gdLst>
                  <a:gd name="T0" fmla="*/ 17 w 91"/>
                  <a:gd name="T1" fmla="*/ 65 h 65"/>
                  <a:gd name="T2" fmla="*/ 4 w 91"/>
                  <a:gd name="T3" fmla="*/ 58 h 65"/>
                  <a:gd name="T4" fmla="*/ 10 w 91"/>
                  <a:gd name="T5" fmla="*/ 37 h 65"/>
                  <a:gd name="T6" fmla="*/ 66 w 91"/>
                  <a:gd name="T7" fmla="*/ 5 h 65"/>
                  <a:gd name="T8" fmla="*/ 87 w 91"/>
                  <a:gd name="T9" fmla="*/ 10 h 65"/>
                  <a:gd name="T10" fmla="*/ 81 w 91"/>
                  <a:gd name="T11" fmla="*/ 31 h 65"/>
                  <a:gd name="T12" fmla="*/ 25 w 91"/>
                  <a:gd name="T13" fmla="*/ 63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8"/>
                    </a:cubicBezTo>
                    <a:cubicBezTo>
                      <a:pt x="0" y="50"/>
                      <a:pt x="3" y="41"/>
                      <a:pt x="10" y="37"/>
                    </a:cubicBezTo>
                    <a:lnTo>
                      <a:pt x="66" y="5"/>
                    </a:lnTo>
                    <a:cubicBezTo>
                      <a:pt x="73" y="0"/>
                      <a:pt x="82" y="3"/>
                      <a:pt x="87" y="10"/>
                    </a:cubicBezTo>
                    <a:cubicBezTo>
                      <a:pt x="91" y="17"/>
                      <a:pt x="88" y="26"/>
                      <a:pt x="81" y="31"/>
                    </a:cubicBezTo>
                    <a:lnTo>
                      <a:pt x="25" y="63"/>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9">
                <a:extLst>
                  <a:ext uri="{FF2B5EF4-FFF2-40B4-BE49-F238E27FC236}">
                    <a16:creationId xmlns:a16="http://schemas.microsoft.com/office/drawing/2014/main" id="{0FE31DC0-5460-4E7E-BA03-6529E2F8F655}"/>
                  </a:ext>
                </a:extLst>
              </p:cNvPr>
              <p:cNvSpPr>
                <a:spLocks/>
              </p:cNvSpPr>
              <p:nvPr/>
            </p:nvSpPr>
            <p:spPr bwMode="auto">
              <a:xfrm>
                <a:off x="3733800" y="2051051"/>
                <a:ext cx="73025" cy="23813"/>
              </a:xfrm>
              <a:custGeom>
                <a:avLst/>
                <a:gdLst>
                  <a:gd name="T0" fmla="*/ 80 w 95"/>
                  <a:gd name="T1" fmla="*/ 30 h 30"/>
                  <a:gd name="T2" fmla="*/ 15 w 95"/>
                  <a:gd name="T3" fmla="*/ 30 h 30"/>
                  <a:gd name="T4" fmla="*/ 0 w 95"/>
                  <a:gd name="T5" fmla="*/ 15 h 30"/>
                  <a:gd name="T6" fmla="*/ 15 w 95"/>
                  <a:gd name="T7" fmla="*/ 0 h 30"/>
                  <a:gd name="T8" fmla="*/ 80 w 95"/>
                  <a:gd name="T9" fmla="*/ 0 h 30"/>
                  <a:gd name="T10" fmla="*/ 95 w 95"/>
                  <a:gd name="T11" fmla="*/ 15 h 30"/>
                  <a:gd name="T12" fmla="*/ 80 w 9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5" h="30">
                    <a:moveTo>
                      <a:pt x="80" y="30"/>
                    </a:moveTo>
                    <a:lnTo>
                      <a:pt x="15" y="30"/>
                    </a:lnTo>
                    <a:cubicBezTo>
                      <a:pt x="7" y="30"/>
                      <a:pt x="0" y="23"/>
                      <a:pt x="0" y="15"/>
                    </a:cubicBezTo>
                    <a:cubicBezTo>
                      <a:pt x="0" y="7"/>
                      <a:pt x="7" y="0"/>
                      <a:pt x="15" y="0"/>
                    </a:cubicBezTo>
                    <a:lnTo>
                      <a:pt x="80" y="0"/>
                    </a:lnTo>
                    <a:cubicBezTo>
                      <a:pt x="89" y="0"/>
                      <a:pt x="95" y="7"/>
                      <a:pt x="95" y="15"/>
                    </a:cubicBezTo>
                    <a:cubicBezTo>
                      <a:pt x="95"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0">
                <a:extLst>
                  <a:ext uri="{FF2B5EF4-FFF2-40B4-BE49-F238E27FC236}">
                    <a16:creationId xmlns:a16="http://schemas.microsoft.com/office/drawing/2014/main" id="{45C5EC2F-59E5-41DB-8392-D65933BBB086}"/>
                  </a:ext>
                </a:extLst>
              </p:cNvPr>
              <p:cNvSpPr>
                <a:spLocks/>
              </p:cNvSpPr>
              <p:nvPr/>
            </p:nvSpPr>
            <p:spPr bwMode="auto">
              <a:xfrm>
                <a:off x="3700463" y="2170113"/>
                <a:ext cx="69850" cy="49213"/>
              </a:xfrm>
              <a:custGeom>
                <a:avLst/>
                <a:gdLst>
                  <a:gd name="T0" fmla="*/ 73 w 91"/>
                  <a:gd name="T1" fmla="*/ 65 h 65"/>
                  <a:gd name="T2" fmla="*/ 66 w 91"/>
                  <a:gd name="T3" fmla="*/ 62 h 65"/>
                  <a:gd name="T4" fmla="*/ 10 w 91"/>
                  <a:gd name="T5" fmla="*/ 30 h 65"/>
                  <a:gd name="T6" fmla="*/ 4 w 91"/>
                  <a:gd name="T7" fmla="*/ 9 h 65"/>
                  <a:gd name="T8" fmla="*/ 25 w 91"/>
                  <a:gd name="T9" fmla="*/ 4 h 65"/>
                  <a:gd name="T10" fmla="*/ 81 w 91"/>
                  <a:gd name="T11" fmla="*/ 36 h 65"/>
                  <a:gd name="T12" fmla="*/ 87 w 91"/>
                  <a:gd name="T13" fmla="*/ 57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2"/>
                    </a:cubicBezTo>
                    <a:lnTo>
                      <a:pt x="10" y="30"/>
                    </a:lnTo>
                    <a:cubicBezTo>
                      <a:pt x="3" y="26"/>
                      <a:pt x="0" y="17"/>
                      <a:pt x="4" y="9"/>
                    </a:cubicBezTo>
                    <a:cubicBezTo>
                      <a:pt x="8" y="2"/>
                      <a:pt x="18" y="0"/>
                      <a:pt x="25" y="4"/>
                    </a:cubicBezTo>
                    <a:lnTo>
                      <a:pt x="81" y="36"/>
                    </a:lnTo>
                    <a:cubicBezTo>
                      <a:pt x="88" y="41"/>
                      <a:pt x="91" y="50"/>
                      <a:pt x="87" y="57"/>
                    </a:cubicBezTo>
                    <a:cubicBezTo>
                      <a:pt x="84" y="62"/>
                      <a:pt x="79" y="65"/>
                      <a:pt x="73"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761B32DD-F2B2-4F0E-9541-F2A125513A0E}"/>
                  </a:ext>
                </a:extLst>
              </p:cNvPr>
              <p:cNvSpPr>
                <a:spLocks/>
              </p:cNvSpPr>
              <p:nvPr/>
            </p:nvSpPr>
            <p:spPr bwMode="auto">
              <a:xfrm>
                <a:off x="3613150" y="2257426"/>
                <a:ext cx="50800" cy="66675"/>
              </a:xfrm>
              <a:custGeom>
                <a:avLst/>
                <a:gdLst>
                  <a:gd name="T0" fmla="*/ 50 w 67"/>
                  <a:gd name="T1" fmla="*/ 88 h 88"/>
                  <a:gd name="T2" fmla="*/ 37 w 67"/>
                  <a:gd name="T3" fmla="*/ 81 h 88"/>
                  <a:gd name="T4" fmla="*/ 4 w 67"/>
                  <a:gd name="T5" fmla="*/ 24 h 88"/>
                  <a:gd name="T6" fmla="*/ 10 w 67"/>
                  <a:gd name="T7" fmla="*/ 4 h 88"/>
                  <a:gd name="T8" fmla="*/ 30 w 67"/>
                  <a:gd name="T9" fmla="*/ 9 h 88"/>
                  <a:gd name="T10" fmla="*/ 63 w 67"/>
                  <a:gd name="T11" fmla="*/ 66 h 88"/>
                  <a:gd name="T12" fmla="*/ 57 w 67"/>
                  <a:gd name="T13" fmla="*/ 86 h 88"/>
                  <a:gd name="T14" fmla="*/ 50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50" y="88"/>
                    </a:moveTo>
                    <a:cubicBezTo>
                      <a:pt x="45" y="88"/>
                      <a:pt x="40" y="85"/>
                      <a:pt x="37" y="81"/>
                    </a:cubicBezTo>
                    <a:lnTo>
                      <a:pt x="4" y="24"/>
                    </a:lnTo>
                    <a:cubicBezTo>
                      <a:pt x="0" y="17"/>
                      <a:pt x="3" y="8"/>
                      <a:pt x="10" y="4"/>
                    </a:cubicBezTo>
                    <a:cubicBezTo>
                      <a:pt x="17" y="0"/>
                      <a:pt x="26" y="2"/>
                      <a:pt x="30" y="9"/>
                    </a:cubicBezTo>
                    <a:lnTo>
                      <a:pt x="63" y="66"/>
                    </a:lnTo>
                    <a:cubicBezTo>
                      <a:pt x="67" y="73"/>
                      <a:pt x="65" y="82"/>
                      <a:pt x="57" y="86"/>
                    </a:cubicBezTo>
                    <a:cubicBezTo>
                      <a:pt x="55" y="88"/>
                      <a:pt x="52" y="88"/>
                      <a:pt x="5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2">
                <a:extLst>
                  <a:ext uri="{FF2B5EF4-FFF2-40B4-BE49-F238E27FC236}">
                    <a16:creationId xmlns:a16="http://schemas.microsoft.com/office/drawing/2014/main" id="{920E0E74-87E0-49FF-8047-18BC6DBBD26D}"/>
                  </a:ext>
                </a:extLst>
              </p:cNvPr>
              <p:cNvSpPr>
                <a:spLocks/>
              </p:cNvSpPr>
              <p:nvPr/>
            </p:nvSpPr>
            <p:spPr bwMode="auto">
              <a:xfrm>
                <a:off x="3494088" y="2290763"/>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3">
                <a:extLst>
                  <a:ext uri="{FF2B5EF4-FFF2-40B4-BE49-F238E27FC236}">
                    <a16:creationId xmlns:a16="http://schemas.microsoft.com/office/drawing/2014/main" id="{9BA46961-F11C-4516-B7FB-F126917809AC}"/>
                  </a:ext>
                </a:extLst>
              </p:cNvPr>
              <p:cNvSpPr>
                <a:spLocks/>
              </p:cNvSpPr>
              <p:nvPr/>
            </p:nvSpPr>
            <p:spPr bwMode="auto">
              <a:xfrm>
                <a:off x="3349625" y="2257426"/>
                <a:ext cx="50800" cy="66675"/>
              </a:xfrm>
              <a:custGeom>
                <a:avLst/>
                <a:gdLst>
                  <a:gd name="T0" fmla="*/ 17 w 67"/>
                  <a:gd name="T1" fmla="*/ 88 h 88"/>
                  <a:gd name="T2" fmla="*/ 9 w 67"/>
                  <a:gd name="T3" fmla="*/ 86 h 88"/>
                  <a:gd name="T4" fmla="*/ 4 w 67"/>
                  <a:gd name="T5" fmla="*/ 66 h 88"/>
                  <a:gd name="T6" fmla="*/ 36 w 67"/>
                  <a:gd name="T7" fmla="*/ 9 h 88"/>
                  <a:gd name="T8" fmla="*/ 57 w 67"/>
                  <a:gd name="T9" fmla="*/ 4 h 88"/>
                  <a:gd name="T10" fmla="*/ 62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4" y="88"/>
                      <a:pt x="12" y="88"/>
                      <a:pt x="9" y="86"/>
                    </a:cubicBezTo>
                    <a:cubicBezTo>
                      <a:pt x="2" y="82"/>
                      <a:pt x="0" y="73"/>
                      <a:pt x="4" y="66"/>
                    </a:cubicBezTo>
                    <a:lnTo>
                      <a:pt x="36" y="9"/>
                    </a:lnTo>
                    <a:cubicBezTo>
                      <a:pt x="41" y="2"/>
                      <a:pt x="50" y="0"/>
                      <a:pt x="57" y="4"/>
                    </a:cubicBezTo>
                    <a:cubicBezTo>
                      <a:pt x="64" y="8"/>
                      <a:pt x="67" y="17"/>
                      <a:pt x="62" y="24"/>
                    </a:cubicBezTo>
                    <a:lnTo>
                      <a:pt x="30" y="81"/>
                    </a:lnTo>
                    <a:cubicBezTo>
                      <a:pt x="27" y="85"/>
                      <a:pt x="22"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4">
                <a:extLst>
                  <a:ext uri="{FF2B5EF4-FFF2-40B4-BE49-F238E27FC236}">
                    <a16:creationId xmlns:a16="http://schemas.microsoft.com/office/drawing/2014/main" id="{B75E097C-13D1-4EA5-A3E6-0F0AE08EC90E}"/>
                  </a:ext>
                </a:extLst>
              </p:cNvPr>
              <p:cNvSpPr>
                <a:spLocks/>
              </p:cNvSpPr>
              <p:nvPr/>
            </p:nvSpPr>
            <p:spPr bwMode="auto">
              <a:xfrm>
                <a:off x="3243263" y="2170113"/>
                <a:ext cx="69850" cy="49213"/>
              </a:xfrm>
              <a:custGeom>
                <a:avLst/>
                <a:gdLst>
                  <a:gd name="T0" fmla="*/ 17 w 91"/>
                  <a:gd name="T1" fmla="*/ 65 h 65"/>
                  <a:gd name="T2" fmla="*/ 4 w 91"/>
                  <a:gd name="T3" fmla="*/ 57 h 65"/>
                  <a:gd name="T4" fmla="*/ 10 w 91"/>
                  <a:gd name="T5" fmla="*/ 36 h 65"/>
                  <a:gd name="T6" fmla="*/ 66 w 91"/>
                  <a:gd name="T7" fmla="*/ 4 h 65"/>
                  <a:gd name="T8" fmla="*/ 87 w 91"/>
                  <a:gd name="T9" fmla="*/ 9 h 65"/>
                  <a:gd name="T10" fmla="*/ 81 w 91"/>
                  <a:gd name="T11" fmla="*/ 30 h 65"/>
                  <a:gd name="T12" fmla="*/ 25 w 91"/>
                  <a:gd name="T13" fmla="*/ 62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7"/>
                    </a:cubicBezTo>
                    <a:cubicBezTo>
                      <a:pt x="0" y="50"/>
                      <a:pt x="3" y="41"/>
                      <a:pt x="10" y="36"/>
                    </a:cubicBezTo>
                    <a:lnTo>
                      <a:pt x="66" y="4"/>
                    </a:lnTo>
                    <a:cubicBezTo>
                      <a:pt x="73" y="0"/>
                      <a:pt x="82" y="2"/>
                      <a:pt x="87" y="9"/>
                    </a:cubicBezTo>
                    <a:cubicBezTo>
                      <a:pt x="91" y="17"/>
                      <a:pt x="88" y="26"/>
                      <a:pt x="81" y="30"/>
                    </a:cubicBezTo>
                    <a:lnTo>
                      <a:pt x="25" y="62"/>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5">
                <a:extLst>
                  <a:ext uri="{FF2B5EF4-FFF2-40B4-BE49-F238E27FC236}">
                    <a16:creationId xmlns:a16="http://schemas.microsoft.com/office/drawing/2014/main" id="{21B2D9A2-180B-48F3-8156-15DF330219BB}"/>
                  </a:ext>
                </a:extLst>
              </p:cNvPr>
              <p:cNvSpPr>
                <a:spLocks/>
              </p:cNvSpPr>
              <p:nvPr/>
            </p:nvSpPr>
            <p:spPr bwMode="auto">
              <a:xfrm>
                <a:off x="3205163" y="2051051"/>
                <a:ext cx="73025" cy="23813"/>
              </a:xfrm>
              <a:custGeom>
                <a:avLst/>
                <a:gdLst>
                  <a:gd name="T0" fmla="*/ 80 w 96"/>
                  <a:gd name="T1" fmla="*/ 30 h 30"/>
                  <a:gd name="T2" fmla="*/ 16 w 96"/>
                  <a:gd name="T3" fmla="*/ 30 h 30"/>
                  <a:gd name="T4" fmla="*/ 0 w 96"/>
                  <a:gd name="T5" fmla="*/ 15 h 30"/>
                  <a:gd name="T6" fmla="*/ 16 w 96"/>
                  <a:gd name="T7" fmla="*/ 0 h 30"/>
                  <a:gd name="T8" fmla="*/ 80 w 96"/>
                  <a:gd name="T9" fmla="*/ 0 h 30"/>
                  <a:gd name="T10" fmla="*/ 96 w 96"/>
                  <a:gd name="T11" fmla="*/ 15 h 30"/>
                  <a:gd name="T12" fmla="*/ 80 w 9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6" h="30">
                    <a:moveTo>
                      <a:pt x="80" y="30"/>
                    </a:moveTo>
                    <a:lnTo>
                      <a:pt x="16" y="30"/>
                    </a:lnTo>
                    <a:cubicBezTo>
                      <a:pt x="7" y="30"/>
                      <a:pt x="0" y="23"/>
                      <a:pt x="0" y="15"/>
                    </a:cubicBezTo>
                    <a:cubicBezTo>
                      <a:pt x="0" y="7"/>
                      <a:pt x="7" y="0"/>
                      <a:pt x="16" y="0"/>
                    </a:cubicBezTo>
                    <a:lnTo>
                      <a:pt x="80" y="0"/>
                    </a:lnTo>
                    <a:cubicBezTo>
                      <a:pt x="89" y="0"/>
                      <a:pt x="96" y="7"/>
                      <a:pt x="96" y="15"/>
                    </a:cubicBezTo>
                    <a:cubicBezTo>
                      <a:pt x="96"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6">
                <a:extLst>
                  <a:ext uri="{FF2B5EF4-FFF2-40B4-BE49-F238E27FC236}">
                    <a16:creationId xmlns:a16="http://schemas.microsoft.com/office/drawing/2014/main" id="{684B8A2F-E13C-4B0C-B49E-47CF6BCD886D}"/>
                  </a:ext>
                </a:extLst>
              </p:cNvPr>
              <p:cNvSpPr>
                <a:spLocks/>
              </p:cNvSpPr>
              <p:nvPr/>
            </p:nvSpPr>
            <p:spPr bwMode="auto">
              <a:xfrm>
                <a:off x="3243263" y="1905001"/>
                <a:ext cx="69850" cy="49213"/>
              </a:xfrm>
              <a:custGeom>
                <a:avLst/>
                <a:gdLst>
                  <a:gd name="T0" fmla="*/ 73 w 91"/>
                  <a:gd name="T1" fmla="*/ 65 h 65"/>
                  <a:gd name="T2" fmla="*/ 66 w 91"/>
                  <a:gd name="T3" fmla="*/ 63 h 65"/>
                  <a:gd name="T4" fmla="*/ 10 w 91"/>
                  <a:gd name="T5" fmla="*/ 31 h 65"/>
                  <a:gd name="T6" fmla="*/ 4 w 91"/>
                  <a:gd name="T7" fmla="*/ 10 h 65"/>
                  <a:gd name="T8" fmla="*/ 25 w 91"/>
                  <a:gd name="T9" fmla="*/ 5 h 65"/>
                  <a:gd name="T10" fmla="*/ 81 w 91"/>
                  <a:gd name="T11" fmla="*/ 37 h 65"/>
                  <a:gd name="T12" fmla="*/ 87 w 91"/>
                  <a:gd name="T13" fmla="*/ 58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3"/>
                    </a:cubicBezTo>
                    <a:lnTo>
                      <a:pt x="10" y="31"/>
                    </a:lnTo>
                    <a:cubicBezTo>
                      <a:pt x="3" y="26"/>
                      <a:pt x="0" y="17"/>
                      <a:pt x="4" y="10"/>
                    </a:cubicBezTo>
                    <a:cubicBezTo>
                      <a:pt x="8" y="3"/>
                      <a:pt x="18" y="0"/>
                      <a:pt x="25" y="5"/>
                    </a:cubicBezTo>
                    <a:lnTo>
                      <a:pt x="81" y="37"/>
                    </a:lnTo>
                    <a:cubicBezTo>
                      <a:pt x="88" y="41"/>
                      <a:pt x="91" y="50"/>
                      <a:pt x="87" y="58"/>
                    </a:cubicBezTo>
                    <a:cubicBezTo>
                      <a:pt x="84" y="62"/>
                      <a:pt x="79" y="65"/>
                      <a:pt x="7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7">
                <a:extLst>
                  <a:ext uri="{FF2B5EF4-FFF2-40B4-BE49-F238E27FC236}">
                    <a16:creationId xmlns:a16="http://schemas.microsoft.com/office/drawing/2014/main" id="{98471B3E-0489-4B91-A087-1AB3C93740BD}"/>
                  </a:ext>
                </a:extLst>
              </p:cNvPr>
              <p:cNvSpPr>
                <a:spLocks/>
              </p:cNvSpPr>
              <p:nvPr/>
            </p:nvSpPr>
            <p:spPr bwMode="auto">
              <a:xfrm>
                <a:off x="3349625" y="1800226"/>
                <a:ext cx="50800" cy="66675"/>
              </a:xfrm>
              <a:custGeom>
                <a:avLst/>
                <a:gdLst>
                  <a:gd name="T0" fmla="*/ 49 w 67"/>
                  <a:gd name="T1" fmla="*/ 88 h 88"/>
                  <a:gd name="T2" fmla="*/ 36 w 67"/>
                  <a:gd name="T3" fmla="*/ 81 h 88"/>
                  <a:gd name="T4" fmla="*/ 4 w 67"/>
                  <a:gd name="T5" fmla="*/ 24 h 88"/>
                  <a:gd name="T6" fmla="*/ 9 w 67"/>
                  <a:gd name="T7" fmla="*/ 4 h 88"/>
                  <a:gd name="T8" fmla="*/ 30 w 67"/>
                  <a:gd name="T9" fmla="*/ 9 h 88"/>
                  <a:gd name="T10" fmla="*/ 62 w 67"/>
                  <a:gd name="T11" fmla="*/ 66 h 88"/>
                  <a:gd name="T12" fmla="*/ 57 w 67"/>
                  <a:gd name="T13" fmla="*/ 86 h 88"/>
                  <a:gd name="T14" fmla="*/ 49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49" y="88"/>
                    </a:moveTo>
                    <a:cubicBezTo>
                      <a:pt x="44" y="88"/>
                      <a:pt x="39" y="85"/>
                      <a:pt x="36" y="81"/>
                    </a:cubicBezTo>
                    <a:lnTo>
                      <a:pt x="4" y="24"/>
                    </a:lnTo>
                    <a:cubicBezTo>
                      <a:pt x="0" y="17"/>
                      <a:pt x="2" y="8"/>
                      <a:pt x="9" y="4"/>
                    </a:cubicBezTo>
                    <a:cubicBezTo>
                      <a:pt x="17" y="0"/>
                      <a:pt x="26" y="2"/>
                      <a:pt x="30" y="9"/>
                    </a:cubicBezTo>
                    <a:lnTo>
                      <a:pt x="62" y="66"/>
                    </a:lnTo>
                    <a:cubicBezTo>
                      <a:pt x="67" y="73"/>
                      <a:pt x="64" y="82"/>
                      <a:pt x="57" y="86"/>
                    </a:cubicBezTo>
                    <a:cubicBezTo>
                      <a:pt x="55" y="88"/>
                      <a:pt x="52" y="88"/>
                      <a:pt x="4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Circle: Hollow 9">
              <a:extLst>
                <a:ext uri="{FF2B5EF4-FFF2-40B4-BE49-F238E27FC236}">
                  <a16:creationId xmlns:a16="http://schemas.microsoft.com/office/drawing/2014/main" id="{E53742D0-E5F3-4A18-BCE5-FFC36B7B44AC}"/>
                </a:ext>
              </a:extLst>
            </p:cNvPr>
            <p:cNvSpPr/>
            <p:nvPr/>
          </p:nvSpPr>
          <p:spPr>
            <a:xfrm>
              <a:off x="4995674" y="4044712"/>
              <a:ext cx="848364" cy="848364"/>
            </a:xfrm>
            <a:prstGeom prst="donut">
              <a:avLst>
                <a:gd name="adj" fmla="val 39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E7B92A74-5B21-4959-B4B6-1A223A319783}"/>
                </a:ext>
              </a:extLst>
            </p:cNvPr>
            <p:cNvSpPr/>
            <p:nvPr/>
          </p:nvSpPr>
          <p:spPr>
            <a:xfrm>
              <a:off x="5348489" y="4397528"/>
              <a:ext cx="142736" cy="142734"/>
            </a:xfrm>
            <a:prstGeom prst="donut">
              <a:avLst>
                <a:gd name="adj" fmla="val 226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Top Corners Rounded 11">
              <a:extLst>
                <a:ext uri="{FF2B5EF4-FFF2-40B4-BE49-F238E27FC236}">
                  <a16:creationId xmlns:a16="http://schemas.microsoft.com/office/drawing/2014/main" id="{40549C97-17BD-488D-A497-EE9ED7E416CB}"/>
                </a:ext>
              </a:extLst>
            </p:cNvPr>
            <p:cNvSpPr/>
            <p:nvPr/>
          </p:nvSpPr>
          <p:spPr>
            <a:xfrm rot="14339270">
              <a:off x="5285405" y="4456369"/>
              <a:ext cx="36576" cy="17365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38AAC12A-59E4-4B46-B493-4B7472352CE2}"/>
                </a:ext>
              </a:extLst>
            </p:cNvPr>
            <p:cNvSpPr/>
            <p:nvPr/>
          </p:nvSpPr>
          <p:spPr>
            <a:xfrm>
              <a:off x="5400584" y="4207394"/>
              <a:ext cx="36576" cy="20441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97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765B53-719A-42C8-87E8-CEE3E5FE4B70}"/>
              </a:ext>
            </a:extLst>
          </p:cNvPr>
          <p:cNvCxnSpPr>
            <a:cxnSpLocks/>
            <a:endCxn id="23" idx="2"/>
          </p:cNvCxnSpPr>
          <p:nvPr/>
        </p:nvCxnSpPr>
        <p:spPr>
          <a:xfrm>
            <a:off x="5992244" y="4015357"/>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427BBED-89CE-431D-9E55-7F8335C3BFFD}"/>
              </a:ext>
            </a:extLst>
          </p:cNvPr>
          <p:cNvCxnSpPr>
            <a:cxnSpLocks/>
            <a:endCxn id="15" idx="2"/>
          </p:cNvCxnSpPr>
          <p:nvPr/>
        </p:nvCxnSpPr>
        <p:spPr>
          <a:xfrm>
            <a:off x="3738811" y="4015357"/>
            <a:ext cx="2095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7D6FB44A-05D9-4FFD-ACD5-FAF874F517F4}"/>
              </a:ext>
            </a:extLst>
          </p:cNvPr>
          <p:cNvSpPr/>
          <p:nvPr/>
        </p:nvSpPr>
        <p:spPr>
          <a:xfrm>
            <a:off x="3231502"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7" name="Oval 6">
            <a:extLst>
              <a:ext uri="{FF2B5EF4-FFF2-40B4-BE49-F238E27FC236}">
                <a16:creationId xmlns:a16="http://schemas.microsoft.com/office/drawing/2014/main" id="{5B36D080-22C9-461F-8997-7A715997FA93}"/>
              </a:ext>
            </a:extLst>
          </p:cNvPr>
          <p:cNvSpPr/>
          <p:nvPr/>
        </p:nvSpPr>
        <p:spPr>
          <a:xfrm>
            <a:off x="3595833" y="3920107"/>
            <a:ext cx="190500" cy="19050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8" name="Circle: Hollow 7">
            <a:extLst>
              <a:ext uri="{FF2B5EF4-FFF2-40B4-BE49-F238E27FC236}">
                <a16:creationId xmlns:a16="http://schemas.microsoft.com/office/drawing/2014/main" id="{437E23B3-B40E-4988-850C-C2BB2D78001F}"/>
              </a:ext>
            </a:extLst>
          </p:cNvPr>
          <p:cNvSpPr/>
          <p:nvPr/>
        </p:nvSpPr>
        <p:spPr>
          <a:xfrm>
            <a:off x="3476770" y="3801044"/>
            <a:ext cx="428626" cy="428626"/>
          </a:xfrm>
          <a:prstGeom prst="donut">
            <a:avLst>
              <a:gd name="adj" fmla="val 5281"/>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9" name="Circle: Hollow 8">
            <a:extLst>
              <a:ext uri="{FF2B5EF4-FFF2-40B4-BE49-F238E27FC236}">
                <a16:creationId xmlns:a16="http://schemas.microsoft.com/office/drawing/2014/main" id="{4CCF2841-6EE2-4032-9283-B1F4AFACA5D3}"/>
              </a:ext>
            </a:extLst>
          </p:cNvPr>
          <p:cNvSpPr/>
          <p:nvPr/>
        </p:nvSpPr>
        <p:spPr>
          <a:xfrm>
            <a:off x="3343898"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10" name="Straight Connector 9">
            <a:extLst>
              <a:ext uri="{FF2B5EF4-FFF2-40B4-BE49-F238E27FC236}">
                <a16:creationId xmlns:a16="http://schemas.microsoft.com/office/drawing/2014/main" id="{C5B7A63D-BF3A-4436-B6DC-68AF682E63A3}"/>
              </a:ext>
            </a:extLst>
          </p:cNvPr>
          <p:cNvCxnSpPr>
            <a:cxnSpLocks/>
          </p:cNvCxnSpPr>
          <p:nvPr/>
        </p:nvCxnSpPr>
        <p:spPr>
          <a:xfrm flipV="1">
            <a:off x="3691084" y="4362543"/>
            <a:ext cx="0" cy="1033387"/>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CA3BDCF-C4B5-4EC9-9823-EFDC3C28FD34}"/>
              </a:ext>
            </a:extLst>
          </p:cNvPr>
          <p:cNvSpPr/>
          <p:nvPr/>
        </p:nvSpPr>
        <p:spPr>
          <a:xfrm>
            <a:off x="3628963" y="5370797"/>
            <a:ext cx="124240" cy="124240"/>
          </a:xfrm>
          <a:prstGeom prst="ellipse">
            <a:avLst/>
          </a:pr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2" name="TextBox 11">
            <a:extLst>
              <a:ext uri="{FF2B5EF4-FFF2-40B4-BE49-F238E27FC236}">
                <a16:creationId xmlns:a16="http://schemas.microsoft.com/office/drawing/2014/main" id="{F7792ECE-290C-4E70-B447-89DDE821C0B6}"/>
              </a:ext>
            </a:extLst>
          </p:cNvPr>
          <p:cNvSpPr txBox="1"/>
          <p:nvPr/>
        </p:nvSpPr>
        <p:spPr>
          <a:xfrm>
            <a:off x="2148556" y="2743782"/>
            <a:ext cx="3002449" cy="1077218"/>
          </a:xfrm>
          <a:prstGeom prst="rect">
            <a:avLst/>
          </a:prstGeom>
          <a:noFill/>
        </p:spPr>
        <p:txBody>
          <a:bodyPr wrap="square" rtlCol="0">
            <a:spAutoFit/>
          </a:bodyPr>
          <a:lstStyle/>
          <a:p>
            <a:pPr algn="ctr"/>
            <a:r>
              <a:rPr lang="en-US" sz="3200" b="1" dirty="0" err="1">
                <a:solidFill>
                  <a:srgbClr val="52C9BD"/>
                </a:solidFill>
                <a:latin typeface="Tw Cen MT" panose="020B0602020104020603" pitchFamily="34" charset="0"/>
              </a:rPr>
              <a:t>Présentation</a:t>
            </a:r>
            <a:r>
              <a:rPr lang="en-US" sz="3200" b="1" dirty="0">
                <a:solidFill>
                  <a:srgbClr val="52C9BD"/>
                </a:solidFill>
                <a:latin typeface="Tw Cen MT" panose="020B0602020104020603" pitchFamily="34" charset="0"/>
              </a:rPr>
              <a:t> du </a:t>
            </a:r>
            <a:r>
              <a:rPr lang="en-US" sz="3200" b="1" dirty="0" err="1">
                <a:solidFill>
                  <a:srgbClr val="52C9BD"/>
                </a:solidFill>
                <a:latin typeface="Tw Cen MT" panose="020B0602020104020603" pitchFamily="34" charset="0"/>
              </a:rPr>
              <a:t>sujet</a:t>
            </a:r>
            <a:endParaRPr lang="en-US" sz="3200" b="1" dirty="0">
              <a:solidFill>
                <a:srgbClr val="52C9BD"/>
              </a:solidFill>
              <a:latin typeface="Tw Cen MT" panose="020B0602020104020603" pitchFamily="34" charset="0"/>
            </a:endParaRPr>
          </a:p>
        </p:txBody>
      </p:sp>
      <p:sp>
        <p:nvSpPr>
          <p:cNvPr id="13" name="TextBox 12">
            <a:extLst>
              <a:ext uri="{FF2B5EF4-FFF2-40B4-BE49-F238E27FC236}">
                <a16:creationId xmlns:a16="http://schemas.microsoft.com/office/drawing/2014/main" id="{8BFE25F0-ACBB-4F49-AA9E-9EC109F55E9F}"/>
              </a:ext>
            </a:extLst>
          </p:cNvPr>
          <p:cNvSpPr txBox="1"/>
          <p:nvPr/>
        </p:nvSpPr>
        <p:spPr>
          <a:xfrm>
            <a:off x="2647861" y="5623023"/>
            <a:ext cx="3201043" cy="584775"/>
          </a:xfrm>
          <a:prstGeom prst="rect">
            <a:avLst/>
          </a:prstGeom>
          <a:noFill/>
        </p:spPr>
        <p:txBody>
          <a:bodyPr wrap="square" rtlCol="0">
            <a:spAutoFit/>
          </a:bodyPr>
          <a:lstStyle/>
          <a:p>
            <a:r>
              <a:rPr lang="en-US" sz="1600" dirty="0">
                <a:solidFill>
                  <a:schemeClr val="bg2">
                    <a:lumMod val="50000"/>
                  </a:schemeClr>
                </a:solidFill>
                <a:latin typeface="Tw Cen MT" panose="020B0602020104020603" pitchFamily="34" charset="0"/>
              </a:rPr>
              <a:t>Résumé de </a:t>
            </a:r>
            <a:r>
              <a:rPr lang="en-US" sz="1600" dirty="0" err="1">
                <a:solidFill>
                  <a:schemeClr val="bg2">
                    <a:lumMod val="50000"/>
                  </a:schemeClr>
                </a:solidFill>
                <a:latin typeface="Tw Cen MT" panose="020B0602020104020603" pitchFamily="34" charset="0"/>
              </a:rPr>
              <a:t>ce</a:t>
            </a:r>
            <a:r>
              <a:rPr lang="en-US" sz="1600" dirty="0">
                <a:solidFill>
                  <a:schemeClr val="bg2">
                    <a:lumMod val="50000"/>
                  </a:schemeClr>
                </a:solidFill>
                <a:latin typeface="Tw Cen MT" panose="020B0602020104020603" pitchFamily="34" charset="0"/>
              </a:rPr>
              <a:t> </a:t>
            </a:r>
            <a:r>
              <a:rPr lang="en-US" sz="1600" dirty="0" err="1">
                <a:solidFill>
                  <a:schemeClr val="bg2">
                    <a:lumMod val="50000"/>
                  </a:schemeClr>
                </a:solidFill>
                <a:latin typeface="Tw Cen MT" panose="020B0602020104020603" pitchFamily="34" charset="0"/>
              </a:rPr>
              <a:t>qu’est</a:t>
            </a:r>
            <a:r>
              <a:rPr lang="en-US" sz="1600" dirty="0">
                <a:solidFill>
                  <a:schemeClr val="bg2">
                    <a:lumMod val="50000"/>
                  </a:schemeClr>
                </a:solidFill>
                <a:latin typeface="Tw Cen MT" panose="020B0602020104020603" pitchFamily="34" charset="0"/>
              </a:rPr>
              <a:t> </a:t>
            </a:r>
            <a:r>
              <a:rPr lang="en-US" sz="1600" dirty="0" err="1">
                <a:solidFill>
                  <a:schemeClr val="bg2">
                    <a:lumMod val="50000"/>
                  </a:schemeClr>
                </a:solidFill>
                <a:latin typeface="Tw Cen MT" panose="020B0602020104020603" pitchFamily="34" charset="0"/>
              </a:rPr>
              <a:t>une</a:t>
            </a:r>
            <a:r>
              <a:rPr lang="en-US" sz="1600" dirty="0">
                <a:solidFill>
                  <a:schemeClr val="bg2">
                    <a:lumMod val="50000"/>
                  </a:schemeClr>
                </a:solidFill>
                <a:latin typeface="Tw Cen MT" panose="020B0602020104020603" pitchFamily="34" charset="0"/>
              </a:rPr>
              <a:t> etiquette </a:t>
            </a:r>
            <a:r>
              <a:rPr lang="en-US" sz="1600" dirty="0" err="1">
                <a:solidFill>
                  <a:schemeClr val="bg2">
                    <a:lumMod val="50000"/>
                  </a:schemeClr>
                </a:solidFill>
                <a:latin typeface="Tw Cen MT" panose="020B0602020104020603" pitchFamily="34" charset="0"/>
              </a:rPr>
              <a:t>électronnique</a:t>
            </a:r>
            <a:r>
              <a:rPr lang="en-US" sz="1600" dirty="0">
                <a:solidFill>
                  <a:schemeClr val="bg2">
                    <a:lumMod val="50000"/>
                  </a:schemeClr>
                </a:solidFill>
                <a:latin typeface="Tw Cen MT" panose="020B0602020104020603" pitchFamily="34" charset="0"/>
              </a:rPr>
              <a:t> </a:t>
            </a:r>
            <a:r>
              <a:rPr lang="en-US" sz="1600" dirty="0" err="1">
                <a:solidFill>
                  <a:schemeClr val="bg2">
                    <a:lumMod val="50000"/>
                  </a:schemeClr>
                </a:solidFill>
                <a:latin typeface="Tw Cen MT" panose="020B0602020104020603" pitchFamily="34" charset="0"/>
              </a:rPr>
              <a:t>Netcost</a:t>
            </a:r>
            <a:endParaRPr lang="en-US" sz="1600" dirty="0">
              <a:solidFill>
                <a:schemeClr val="bg2">
                  <a:lumMod val="50000"/>
                </a:schemeClr>
              </a:solidFill>
              <a:latin typeface="Tw Cen MT" panose="020B0602020104020603" pitchFamily="34" charset="0"/>
            </a:endParaRPr>
          </a:p>
        </p:txBody>
      </p:sp>
      <p:sp>
        <p:nvSpPr>
          <p:cNvPr id="14" name="Arc 13">
            <a:extLst>
              <a:ext uri="{FF2B5EF4-FFF2-40B4-BE49-F238E27FC236}">
                <a16:creationId xmlns:a16="http://schemas.microsoft.com/office/drawing/2014/main" id="{53C39907-368D-4E85-857A-A59F104DFEFC}"/>
              </a:ext>
            </a:extLst>
          </p:cNvPr>
          <p:cNvSpPr/>
          <p:nvPr/>
        </p:nvSpPr>
        <p:spPr>
          <a:xfrm rot="5400000">
            <a:off x="5469980"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15" name="Oval 14">
            <a:extLst>
              <a:ext uri="{FF2B5EF4-FFF2-40B4-BE49-F238E27FC236}">
                <a16:creationId xmlns:a16="http://schemas.microsoft.com/office/drawing/2014/main" id="{64B48444-F712-4FC3-A9C1-2909AC66AAFB}"/>
              </a:ext>
            </a:extLst>
          </p:cNvPr>
          <p:cNvSpPr/>
          <p:nvPr/>
        </p:nvSpPr>
        <p:spPr>
          <a:xfrm>
            <a:off x="5834311" y="3920107"/>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16" name="Circle: Hollow 15">
            <a:extLst>
              <a:ext uri="{FF2B5EF4-FFF2-40B4-BE49-F238E27FC236}">
                <a16:creationId xmlns:a16="http://schemas.microsoft.com/office/drawing/2014/main" id="{FC2C1C56-9841-45E2-99B3-3EA9BBD45444}"/>
              </a:ext>
            </a:extLst>
          </p:cNvPr>
          <p:cNvSpPr/>
          <p:nvPr/>
        </p:nvSpPr>
        <p:spPr>
          <a:xfrm>
            <a:off x="5715248" y="3801044"/>
            <a:ext cx="428626" cy="428626"/>
          </a:xfrm>
          <a:prstGeom prst="donut">
            <a:avLst>
              <a:gd name="adj" fmla="val 5281"/>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17" name="Circle: Hollow 16">
            <a:extLst>
              <a:ext uri="{FF2B5EF4-FFF2-40B4-BE49-F238E27FC236}">
                <a16:creationId xmlns:a16="http://schemas.microsoft.com/office/drawing/2014/main" id="{04335EDA-E118-4CC0-A600-FFEA7CF75033}"/>
              </a:ext>
            </a:extLst>
          </p:cNvPr>
          <p:cNvSpPr/>
          <p:nvPr/>
        </p:nvSpPr>
        <p:spPr>
          <a:xfrm>
            <a:off x="5582376"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18" name="Straight Connector 17">
            <a:extLst>
              <a:ext uri="{FF2B5EF4-FFF2-40B4-BE49-F238E27FC236}">
                <a16:creationId xmlns:a16="http://schemas.microsoft.com/office/drawing/2014/main" id="{C0A601E7-BF87-4436-B35D-2AEB9EC3A862}"/>
              </a:ext>
            </a:extLst>
          </p:cNvPr>
          <p:cNvCxnSpPr>
            <a:cxnSpLocks/>
          </p:cNvCxnSpPr>
          <p:nvPr/>
        </p:nvCxnSpPr>
        <p:spPr>
          <a:xfrm flipV="1">
            <a:off x="5929562" y="2634785"/>
            <a:ext cx="0" cy="1033387"/>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682304E-3409-4859-BCA1-90C08E5C8C0A}"/>
              </a:ext>
            </a:extLst>
          </p:cNvPr>
          <p:cNvSpPr/>
          <p:nvPr/>
        </p:nvSpPr>
        <p:spPr>
          <a:xfrm>
            <a:off x="5867441" y="2588429"/>
            <a:ext cx="124240" cy="12424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20" name="TextBox 19">
            <a:extLst>
              <a:ext uri="{FF2B5EF4-FFF2-40B4-BE49-F238E27FC236}">
                <a16:creationId xmlns:a16="http://schemas.microsoft.com/office/drawing/2014/main" id="{EB152C26-EDD2-44F6-B16E-958F7B292CE6}"/>
              </a:ext>
            </a:extLst>
          </p:cNvPr>
          <p:cNvSpPr txBox="1"/>
          <p:nvPr/>
        </p:nvSpPr>
        <p:spPr>
          <a:xfrm>
            <a:off x="4886753" y="4402649"/>
            <a:ext cx="2091967" cy="584775"/>
          </a:xfrm>
          <a:prstGeom prst="rect">
            <a:avLst/>
          </a:prstGeom>
          <a:noFill/>
        </p:spPr>
        <p:txBody>
          <a:bodyPr wrap="square" rtlCol="0">
            <a:spAutoFit/>
          </a:bodyPr>
          <a:lstStyle/>
          <a:p>
            <a:pPr algn="ctr"/>
            <a:r>
              <a:rPr lang="en-US" sz="3200" b="1" dirty="0">
                <a:solidFill>
                  <a:srgbClr val="FEC630"/>
                </a:solidFill>
                <a:latin typeface="Tw Cen MT" panose="020B0602020104020603" pitchFamily="34" charset="0"/>
              </a:rPr>
              <a:t>HEADING</a:t>
            </a:r>
          </a:p>
        </p:txBody>
      </p:sp>
      <p:sp>
        <p:nvSpPr>
          <p:cNvPr id="22" name="Arc 21">
            <a:extLst>
              <a:ext uri="{FF2B5EF4-FFF2-40B4-BE49-F238E27FC236}">
                <a16:creationId xmlns:a16="http://schemas.microsoft.com/office/drawing/2014/main" id="{17F61C6F-56B2-4134-8CC2-F589003C8B35}"/>
              </a:ext>
            </a:extLst>
          </p:cNvPr>
          <p:cNvSpPr/>
          <p:nvPr/>
        </p:nvSpPr>
        <p:spPr>
          <a:xfrm>
            <a:off x="7723413" y="355577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w Cen MT" panose="020B0602020104020603" pitchFamily="34" charset="0"/>
            </a:endParaRPr>
          </a:p>
        </p:txBody>
      </p:sp>
      <p:sp>
        <p:nvSpPr>
          <p:cNvPr id="23" name="Oval 22">
            <a:extLst>
              <a:ext uri="{FF2B5EF4-FFF2-40B4-BE49-F238E27FC236}">
                <a16:creationId xmlns:a16="http://schemas.microsoft.com/office/drawing/2014/main" id="{6B7E0961-DB3E-417A-9099-B225E438FF5A}"/>
              </a:ext>
            </a:extLst>
          </p:cNvPr>
          <p:cNvSpPr/>
          <p:nvPr/>
        </p:nvSpPr>
        <p:spPr>
          <a:xfrm>
            <a:off x="8087744" y="3920107"/>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24" name="Circle: Hollow 23">
            <a:extLst>
              <a:ext uri="{FF2B5EF4-FFF2-40B4-BE49-F238E27FC236}">
                <a16:creationId xmlns:a16="http://schemas.microsoft.com/office/drawing/2014/main" id="{E1FED528-B973-4BDD-8044-51E5C78A0ADA}"/>
              </a:ext>
            </a:extLst>
          </p:cNvPr>
          <p:cNvSpPr/>
          <p:nvPr/>
        </p:nvSpPr>
        <p:spPr>
          <a:xfrm>
            <a:off x="7968681" y="3801044"/>
            <a:ext cx="428626" cy="428626"/>
          </a:xfrm>
          <a:prstGeom prst="donut">
            <a:avLst>
              <a:gd name="adj" fmla="val 5281"/>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sp>
        <p:nvSpPr>
          <p:cNvPr id="25" name="Circle: Hollow 24">
            <a:extLst>
              <a:ext uri="{FF2B5EF4-FFF2-40B4-BE49-F238E27FC236}">
                <a16:creationId xmlns:a16="http://schemas.microsoft.com/office/drawing/2014/main" id="{6C4275E4-79BE-40FE-8519-879B697E5C94}"/>
              </a:ext>
            </a:extLst>
          </p:cNvPr>
          <p:cNvSpPr/>
          <p:nvPr/>
        </p:nvSpPr>
        <p:spPr>
          <a:xfrm>
            <a:off x="7835809" y="36681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latin typeface="Tw Cen MT" panose="020B0602020104020603" pitchFamily="34" charset="0"/>
            </a:endParaRPr>
          </a:p>
        </p:txBody>
      </p:sp>
      <p:cxnSp>
        <p:nvCxnSpPr>
          <p:cNvPr id="26" name="Straight Connector 25">
            <a:extLst>
              <a:ext uri="{FF2B5EF4-FFF2-40B4-BE49-F238E27FC236}">
                <a16:creationId xmlns:a16="http://schemas.microsoft.com/office/drawing/2014/main" id="{A7A196CE-36A3-4644-B038-CAD55312BF83}"/>
              </a:ext>
            </a:extLst>
          </p:cNvPr>
          <p:cNvCxnSpPr>
            <a:cxnSpLocks/>
          </p:cNvCxnSpPr>
          <p:nvPr/>
        </p:nvCxnSpPr>
        <p:spPr>
          <a:xfrm flipV="1">
            <a:off x="8182995" y="4362543"/>
            <a:ext cx="0" cy="1033387"/>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8A758655-DBF9-422F-8E26-A451DF1D93E5}"/>
              </a:ext>
            </a:extLst>
          </p:cNvPr>
          <p:cNvSpPr/>
          <p:nvPr/>
        </p:nvSpPr>
        <p:spPr>
          <a:xfrm>
            <a:off x="8120874" y="5370797"/>
            <a:ext cx="124240" cy="12424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w Cen MT" panose="020B0602020104020603" pitchFamily="34" charset="0"/>
            </a:endParaRPr>
          </a:p>
        </p:txBody>
      </p:sp>
      <p:sp>
        <p:nvSpPr>
          <p:cNvPr id="28" name="TextBox 27">
            <a:extLst>
              <a:ext uri="{FF2B5EF4-FFF2-40B4-BE49-F238E27FC236}">
                <a16:creationId xmlns:a16="http://schemas.microsoft.com/office/drawing/2014/main" id="{D8F84A9C-5FE9-4004-8AB4-15B39167F27F}"/>
              </a:ext>
            </a:extLst>
          </p:cNvPr>
          <p:cNvSpPr txBox="1"/>
          <p:nvPr/>
        </p:nvSpPr>
        <p:spPr>
          <a:xfrm>
            <a:off x="6501778" y="2571805"/>
            <a:ext cx="3171931" cy="1077218"/>
          </a:xfrm>
          <a:prstGeom prst="rect">
            <a:avLst/>
          </a:prstGeom>
          <a:noFill/>
        </p:spPr>
        <p:txBody>
          <a:bodyPr wrap="square" rtlCol="0">
            <a:spAutoFit/>
          </a:bodyPr>
          <a:lstStyle/>
          <a:p>
            <a:pPr algn="ctr"/>
            <a:r>
              <a:rPr lang="en-US" sz="3200" b="1" dirty="0">
                <a:solidFill>
                  <a:srgbClr val="FF5969"/>
                </a:solidFill>
                <a:latin typeface="Tw Cen MT" panose="020B0602020104020603" pitchFamily="34" charset="0"/>
              </a:rPr>
              <a:t>Sources </a:t>
            </a:r>
            <a:r>
              <a:rPr lang="en-US" sz="3200" b="1" dirty="0" err="1">
                <a:solidFill>
                  <a:srgbClr val="FF5969"/>
                </a:solidFill>
                <a:latin typeface="Tw Cen MT" panose="020B0602020104020603" pitchFamily="34" charset="0"/>
              </a:rPr>
              <a:t>anexe</a:t>
            </a:r>
            <a:r>
              <a:rPr lang="en-US" sz="3200" b="1" dirty="0">
                <a:solidFill>
                  <a:srgbClr val="FF5969"/>
                </a:solidFill>
                <a:latin typeface="Tw Cen MT" panose="020B0602020104020603" pitchFamily="34" charset="0"/>
              </a:rPr>
              <a:t> et conclusion</a:t>
            </a:r>
          </a:p>
        </p:txBody>
      </p:sp>
      <p:cxnSp>
        <p:nvCxnSpPr>
          <p:cNvPr id="30" name="Straight Connector 29">
            <a:extLst>
              <a:ext uri="{FF2B5EF4-FFF2-40B4-BE49-F238E27FC236}">
                <a16:creationId xmlns:a16="http://schemas.microsoft.com/office/drawing/2014/main" id="{443A6C3D-D9C7-4E8D-8333-6C869276FE3C}"/>
              </a:ext>
            </a:extLst>
          </p:cNvPr>
          <p:cNvCxnSpPr>
            <a:cxnSpLocks/>
          </p:cNvCxnSpPr>
          <p:nvPr/>
        </p:nvCxnSpPr>
        <p:spPr>
          <a:xfrm>
            <a:off x="2751612" y="6232414"/>
            <a:ext cx="2048865" cy="0"/>
          </a:xfrm>
          <a:prstGeom prst="line">
            <a:avLst/>
          </a:prstGeom>
          <a:ln w="19050">
            <a:solidFill>
              <a:srgbClr val="52C9B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ADEBDE-B1A5-4374-A9CD-274CBC2593A9}"/>
              </a:ext>
            </a:extLst>
          </p:cNvPr>
          <p:cNvCxnSpPr>
            <a:cxnSpLocks/>
          </p:cNvCxnSpPr>
          <p:nvPr/>
        </p:nvCxnSpPr>
        <p:spPr>
          <a:xfrm>
            <a:off x="7231560" y="6232414"/>
            <a:ext cx="2048865" cy="0"/>
          </a:xfrm>
          <a:prstGeom prst="line">
            <a:avLst/>
          </a:prstGeom>
          <a:ln w="19050">
            <a:solidFill>
              <a:srgbClr val="FF596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9924056-D310-443C-9A97-82A565EA71E3}"/>
              </a:ext>
            </a:extLst>
          </p:cNvPr>
          <p:cNvCxnSpPr>
            <a:cxnSpLocks/>
          </p:cNvCxnSpPr>
          <p:nvPr/>
        </p:nvCxnSpPr>
        <p:spPr>
          <a:xfrm>
            <a:off x="4888874" y="1855350"/>
            <a:ext cx="2048865" cy="0"/>
          </a:xfrm>
          <a:prstGeom prst="line">
            <a:avLst/>
          </a:prstGeom>
          <a:ln w="19050">
            <a:solidFill>
              <a:srgbClr val="FEC63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30CED4E-8099-4464-A91D-B2681C0FB01F}"/>
              </a:ext>
            </a:extLst>
          </p:cNvPr>
          <p:cNvSpPr txBox="1"/>
          <p:nvPr/>
        </p:nvSpPr>
        <p:spPr>
          <a:xfrm>
            <a:off x="3677652" y="238883"/>
            <a:ext cx="4836697" cy="646331"/>
          </a:xfrm>
          <a:prstGeom prst="rect">
            <a:avLst/>
          </a:prstGeom>
          <a:noFill/>
        </p:spPr>
        <p:txBody>
          <a:bodyPr wrap="square" rtlCol="0">
            <a:spAutoFit/>
          </a:bodyPr>
          <a:lstStyle/>
          <a:p>
            <a:pPr algn="ctr"/>
            <a:r>
              <a:rPr lang="en-US" sz="3600" b="1" dirty="0">
                <a:solidFill>
                  <a:srgbClr val="FF5969"/>
                </a:solidFill>
                <a:latin typeface="Tw Cen MT" panose="020B0602020104020603" pitchFamily="34" charset="0"/>
              </a:rPr>
              <a:t>Timeline des slides</a:t>
            </a:r>
          </a:p>
        </p:txBody>
      </p:sp>
      <p:sp>
        <p:nvSpPr>
          <p:cNvPr id="2" name="TextBox 11">
            <a:extLst>
              <a:ext uri="{FF2B5EF4-FFF2-40B4-BE49-F238E27FC236}">
                <a16:creationId xmlns:a16="http://schemas.microsoft.com/office/drawing/2014/main" id="{718E6DD1-3EB2-5938-C340-5A272F19FEE3}"/>
              </a:ext>
            </a:extLst>
          </p:cNvPr>
          <p:cNvSpPr txBox="1"/>
          <p:nvPr/>
        </p:nvSpPr>
        <p:spPr>
          <a:xfrm>
            <a:off x="4137323" y="931570"/>
            <a:ext cx="3002449" cy="2062103"/>
          </a:xfrm>
          <a:prstGeom prst="rect">
            <a:avLst/>
          </a:prstGeom>
          <a:noFill/>
        </p:spPr>
        <p:txBody>
          <a:bodyPr wrap="square" rtlCol="0">
            <a:spAutoFit/>
          </a:bodyPr>
          <a:lstStyle/>
          <a:p>
            <a:pPr algn="ctr"/>
            <a:r>
              <a:rPr lang="en-US" sz="3200" b="1" dirty="0">
                <a:solidFill>
                  <a:srgbClr val="FFC000"/>
                </a:solidFill>
                <a:latin typeface="Tw Cen MT" panose="020B0602020104020603" pitchFamily="34" charset="0"/>
              </a:rPr>
              <a:t>Arguments et chiffres et futures </a:t>
            </a:r>
            <a:r>
              <a:rPr lang="en-US" sz="3200" b="1" dirty="0" err="1">
                <a:solidFill>
                  <a:srgbClr val="FFC000"/>
                </a:solidFill>
                <a:latin typeface="Tw Cen MT" panose="020B0602020104020603" pitchFamily="34" charset="0"/>
              </a:rPr>
              <a:t>améliorations</a:t>
            </a:r>
            <a:endParaRPr lang="en-US" sz="3200" b="1" dirty="0">
              <a:solidFill>
                <a:srgbClr val="FFC000"/>
              </a:solidFill>
              <a:latin typeface="Tw Cen MT" panose="020B0602020104020603" pitchFamily="34" charset="0"/>
            </a:endParaRPr>
          </a:p>
        </p:txBody>
      </p:sp>
    </p:spTree>
    <p:extLst>
      <p:ext uri="{BB962C8B-B14F-4D97-AF65-F5344CB8AC3E}">
        <p14:creationId xmlns:p14="http://schemas.microsoft.com/office/powerpoint/2010/main" val="72473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par>
                                <p:cTn id="38" presetID="47"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anim calcmode="lin" valueType="num">
                                      <p:cBhvr>
                                        <p:cTn id="41" dur="500" fill="hold"/>
                                        <p:tgtEl>
                                          <p:spTgt spid="12"/>
                                        </p:tgtEl>
                                        <p:attrNameLst>
                                          <p:attrName>ppt_x</p:attrName>
                                        </p:attrNameLst>
                                      </p:cBhvr>
                                      <p:tavLst>
                                        <p:tav tm="0">
                                          <p:val>
                                            <p:strVal val="#ppt_x"/>
                                          </p:val>
                                        </p:tav>
                                        <p:tav tm="100000">
                                          <p:val>
                                            <p:strVal val="#ppt_x"/>
                                          </p:val>
                                        </p:tav>
                                      </p:tavLst>
                                    </p:anim>
                                    <p:anim calcmode="lin" valueType="num">
                                      <p:cBhvr>
                                        <p:cTn id="42" dur="500" fill="hold"/>
                                        <p:tgtEl>
                                          <p:spTgt spid="1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anim calcmode="lin" valueType="num">
                                      <p:cBhvr>
                                        <p:cTn id="46" dur="500" fill="hold"/>
                                        <p:tgtEl>
                                          <p:spTgt spid="13"/>
                                        </p:tgtEl>
                                        <p:attrNameLst>
                                          <p:attrName>ppt_x</p:attrName>
                                        </p:attrNameLst>
                                      </p:cBhvr>
                                      <p:tavLst>
                                        <p:tav tm="0">
                                          <p:val>
                                            <p:strVal val="#ppt_x"/>
                                          </p:val>
                                        </p:tav>
                                        <p:tav tm="100000">
                                          <p:val>
                                            <p:strVal val="#ppt_x"/>
                                          </p:val>
                                        </p:tav>
                                      </p:tavLst>
                                    </p:anim>
                                    <p:anim calcmode="lin" valueType="num">
                                      <p:cBhvr>
                                        <p:cTn id="47" dur="500" fill="hold"/>
                                        <p:tgtEl>
                                          <p:spTgt spid="13"/>
                                        </p:tgtEl>
                                        <p:attrNameLst>
                                          <p:attrName>ppt_y</p:attrName>
                                        </p:attrNameLst>
                                      </p:cBhvr>
                                      <p:tavLst>
                                        <p:tav tm="0">
                                          <p:val>
                                            <p:strVal val="#ppt_y+.1"/>
                                          </p:val>
                                        </p:tav>
                                        <p:tav tm="100000">
                                          <p:val>
                                            <p:strVal val="#ppt_y"/>
                                          </p:val>
                                        </p:tav>
                                      </p:tavLst>
                                    </p:anim>
                                  </p:childTnLst>
                                </p:cTn>
                              </p:par>
                            </p:childTnLst>
                          </p:cTn>
                        </p:par>
                        <p:par>
                          <p:cTn id="48" fill="hold">
                            <p:stCondLst>
                              <p:cond delay="3000"/>
                            </p:stCondLst>
                            <p:childTnLst>
                              <p:par>
                                <p:cTn id="49" presetID="22" presetClass="entr" presetSubtype="8"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500" fill="hold"/>
                                        <p:tgtEl>
                                          <p:spTgt spid="16"/>
                                        </p:tgtEl>
                                        <p:attrNameLst>
                                          <p:attrName>ppt_w</p:attrName>
                                        </p:attrNameLst>
                                      </p:cBhvr>
                                      <p:tavLst>
                                        <p:tav tm="0">
                                          <p:val>
                                            <p:fltVal val="0"/>
                                          </p:val>
                                        </p:tav>
                                        <p:tav tm="100000">
                                          <p:val>
                                            <p:strVal val="#ppt_w"/>
                                          </p:val>
                                        </p:tav>
                                      </p:tavLst>
                                    </p:anim>
                                    <p:anim calcmode="lin" valueType="num">
                                      <p:cBhvr>
                                        <p:cTn id="66" dur="500" fill="hold"/>
                                        <p:tgtEl>
                                          <p:spTgt spid="16"/>
                                        </p:tgtEl>
                                        <p:attrNameLst>
                                          <p:attrName>ppt_h</p:attrName>
                                        </p:attrNameLst>
                                      </p:cBhvr>
                                      <p:tavLst>
                                        <p:tav tm="0">
                                          <p:val>
                                            <p:fltVal val="0"/>
                                          </p:val>
                                        </p:tav>
                                        <p:tav tm="100000">
                                          <p:val>
                                            <p:strVal val="#ppt_h"/>
                                          </p:val>
                                        </p:tav>
                                      </p:tavLst>
                                    </p:anim>
                                    <p:animEffect transition="in" filter="fade">
                                      <p:cBhvr>
                                        <p:cTn id="67" dur="500"/>
                                        <p:tgtEl>
                                          <p:spTgt spid="16"/>
                                        </p:tgtEl>
                                      </p:cBhvr>
                                    </p:animEffect>
                                  </p:childTnLst>
                                </p:cTn>
                              </p:par>
                            </p:childTnLst>
                          </p:cTn>
                        </p:par>
                        <p:par>
                          <p:cTn id="68" fill="hold">
                            <p:stCondLst>
                              <p:cond delay="5000"/>
                            </p:stCondLst>
                            <p:childTnLst>
                              <p:par>
                                <p:cTn id="69" presetID="53" presetClass="entr" presetSubtype="16"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Effect transition="in" filter="fade">
                                      <p:cBhvr>
                                        <p:cTn id="73" dur="500"/>
                                        <p:tgtEl>
                                          <p:spTgt spid="17"/>
                                        </p:tgtEl>
                                      </p:cBhvr>
                                    </p:animEffect>
                                  </p:childTnLst>
                                </p:cTn>
                              </p:par>
                            </p:childTnLst>
                          </p:cTn>
                        </p:par>
                        <p:par>
                          <p:cTn id="74" fill="hold">
                            <p:stCondLst>
                              <p:cond delay="5500"/>
                            </p:stCondLst>
                            <p:childTnLst>
                              <p:par>
                                <p:cTn id="75" presetID="22" presetClass="entr" presetSubtype="4" fill="hold" nodeType="after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par>
                          <p:cTn id="78" fill="hold">
                            <p:stCondLst>
                              <p:cond delay="6000"/>
                            </p:stCondLst>
                            <p:childTnLst>
                              <p:par>
                                <p:cTn id="79" presetID="53" presetClass="entr" presetSubtype="16" fill="hold" grpId="0" nodeType="after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p:cTn id="81" dur="500" fill="hold"/>
                                        <p:tgtEl>
                                          <p:spTgt spid="19"/>
                                        </p:tgtEl>
                                        <p:attrNameLst>
                                          <p:attrName>ppt_w</p:attrName>
                                        </p:attrNameLst>
                                      </p:cBhvr>
                                      <p:tavLst>
                                        <p:tav tm="0">
                                          <p:val>
                                            <p:fltVal val="0"/>
                                          </p:val>
                                        </p:tav>
                                        <p:tav tm="100000">
                                          <p:val>
                                            <p:strVal val="#ppt_w"/>
                                          </p:val>
                                        </p:tav>
                                      </p:tavLst>
                                    </p:anim>
                                    <p:anim calcmode="lin" valueType="num">
                                      <p:cBhvr>
                                        <p:cTn id="82" dur="500" fill="hold"/>
                                        <p:tgtEl>
                                          <p:spTgt spid="19"/>
                                        </p:tgtEl>
                                        <p:attrNameLst>
                                          <p:attrName>ppt_h</p:attrName>
                                        </p:attrNameLst>
                                      </p:cBhvr>
                                      <p:tavLst>
                                        <p:tav tm="0">
                                          <p:val>
                                            <p:fltVal val="0"/>
                                          </p:val>
                                        </p:tav>
                                        <p:tav tm="100000">
                                          <p:val>
                                            <p:strVal val="#ppt_h"/>
                                          </p:val>
                                        </p:tav>
                                      </p:tavLst>
                                    </p:anim>
                                    <p:animEffect transition="in" filter="fade">
                                      <p:cBhvr>
                                        <p:cTn id="83" dur="500"/>
                                        <p:tgtEl>
                                          <p:spTgt spid="19"/>
                                        </p:tgtEl>
                                      </p:cBhvr>
                                    </p:animEffect>
                                  </p:childTnLst>
                                </p:cTn>
                              </p:par>
                            </p:childTnLst>
                          </p:cTn>
                        </p:par>
                        <p:par>
                          <p:cTn id="84" fill="hold">
                            <p:stCondLst>
                              <p:cond delay="6500"/>
                            </p:stCondLst>
                            <p:childTnLst>
                              <p:par>
                                <p:cTn id="85" presetID="53" presetClass="entr" presetSubtype="16" fill="hold" grpId="0" nodeType="after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p:cTn id="87" dur="500" fill="hold"/>
                                        <p:tgtEl>
                                          <p:spTgt spid="14"/>
                                        </p:tgtEl>
                                        <p:attrNameLst>
                                          <p:attrName>ppt_w</p:attrName>
                                        </p:attrNameLst>
                                      </p:cBhvr>
                                      <p:tavLst>
                                        <p:tav tm="0">
                                          <p:val>
                                            <p:fltVal val="0"/>
                                          </p:val>
                                        </p:tav>
                                        <p:tav tm="100000">
                                          <p:val>
                                            <p:strVal val="#ppt_w"/>
                                          </p:val>
                                        </p:tav>
                                      </p:tavLst>
                                    </p:anim>
                                    <p:anim calcmode="lin" valueType="num">
                                      <p:cBhvr>
                                        <p:cTn id="88" dur="500" fill="hold"/>
                                        <p:tgtEl>
                                          <p:spTgt spid="14"/>
                                        </p:tgtEl>
                                        <p:attrNameLst>
                                          <p:attrName>ppt_h</p:attrName>
                                        </p:attrNameLst>
                                      </p:cBhvr>
                                      <p:tavLst>
                                        <p:tav tm="0">
                                          <p:val>
                                            <p:fltVal val="0"/>
                                          </p:val>
                                        </p:tav>
                                        <p:tav tm="100000">
                                          <p:val>
                                            <p:strVal val="#ppt_h"/>
                                          </p:val>
                                        </p:tav>
                                      </p:tavLst>
                                    </p:anim>
                                    <p:animEffect transition="in" filter="fade">
                                      <p:cBhvr>
                                        <p:cTn id="89" dur="500"/>
                                        <p:tgtEl>
                                          <p:spTgt spid="14"/>
                                        </p:tgtEl>
                                      </p:cBhvr>
                                    </p:animEffect>
                                  </p:childTnLst>
                                </p:cTn>
                              </p:par>
                              <p:par>
                                <p:cTn id="90" presetID="42" presetClass="entr" presetSubtype="0"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fade">
                                      <p:cBhvr>
                                        <p:cTn id="92" dur="500"/>
                                        <p:tgtEl>
                                          <p:spTgt spid="20"/>
                                        </p:tgtEl>
                                      </p:cBhvr>
                                    </p:animEffect>
                                    <p:anim calcmode="lin" valueType="num">
                                      <p:cBhvr>
                                        <p:cTn id="93" dur="500" fill="hold"/>
                                        <p:tgtEl>
                                          <p:spTgt spid="20"/>
                                        </p:tgtEl>
                                        <p:attrNameLst>
                                          <p:attrName>ppt_x</p:attrName>
                                        </p:attrNameLst>
                                      </p:cBhvr>
                                      <p:tavLst>
                                        <p:tav tm="0">
                                          <p:val>
                                            <p:strVal val="#ppt_x"/>
                                          </p:val>
                                        </p:tav>
                                        <p:tav tm="100000">
                                          <p:val>
                                            <p:strVal val="#ppt_x"/>
                                          </p:val>
                                        </p:tav>
                                      </p:tavLst>
                                    </p:anim>
                                    <p:anim calcmode="lin" valueType="num">
                                      <p:cBhvr>
                                        <p:cTn id="94" dur="500" fill="hold"/>
                                        <p:tgtEl>
                                          <p:spTgt spid="20"/>
                                        </p:tgtEl>
                                        <p:attrNameLst>
                                          <p:attrName>ppt_y</p:attrName>
                                        </p:attrNameLst>
                                      </p:cBhvr>
                                      <p:tavLst>
                                        <p:tav tm="0">
                                          <p:val>
                                            <p:strVal val="#ppt_y+.1"/>
                                          </p:val>
                                        </p:tav>
                                        <p:tav tm="100000">
                                          <p:val>
                                            <p:strVal val="#ppt_y"/>
                                          </p:val>
                                        </p:tav>
                                      </p:tavLst>
                                    </p:anim>
                                  </p:childTnLst>
                                </p:cTn>
                              </p:par>
                            </p:childTnLst>
                          </p:cTn>
                        </p:par>
                        <p:par>
                          <p:cTn id="95" fill="hold">
                            <p:stCondLst>
                              <p:cond delay="7000"/>
                            </p:stCondLst>
                            <p:childTnLst>
                              <p:par>
                                <p:cTn id="96" presetID="22" presetClass="entr" presetSubtype="8" fill="hold"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left)">
                                      <p:cBhvr>
                                        <p:cTn id="98" dur="500"/>
                                        <p:tgtEl>
                                          <p:spTgt spid="32"/>
                                        </p:tgtEl>
                                      </p:cBhvr>
                                    </p:animEffect>
                                  </p:childTnLst>
                                </p:cTn>
                              </p:par>
                            </p:childTnLst>
                          </p:cTn>
                        </p:par>
                        <p:par>
                          <p:cTn id="99" fill="hold">
                            <p:stCondLst>
                              <p:cond delay="7500"/>
                            </p:stCondLst>
                            <p:childTnLst>
                              <p:par>
                                <p:cTn id="100" presetID="22" presetClass="entr" presetSubtype="8" fill="hold" nodeType="after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wipe(left)">
                                      <p:cBhvr>
                                        <p:cTn id="102" dur="500"/>
                                        <p:tgtEl>
                                          <p:spTgt spid="4"/>
                                        </p:tgtEl>
                                      </p:cBhvr>
                                    </p:animEffect>
                                  </p:childTnLst>
                                </p:cTn>
                              </p:par>
                            </p:childTnLst>
                          </p:cTn>
                        </p:par>
                        <p:par>
                          <p:cTn id="103" fill="hold">
                            <p:stCondLst>
                              <p:cond delay="8000"/>
                            </p:stCondLst>
                            <p:childTnLst>
                              <p:par>
                                <p:cTn id="104" presetID="53" presetClass="entr" presetSubtype="16" fill="hold" grpId="0" nodeType="afterEffect">
                                  <p:stCondLst>
                                    <p:cond delay="0"/>
                                  </p:stCondLst>
                                  <p:childTnLst>
                                    <p:set>
                                      <p:cBhvr>
                                        <p:cTn id="105" dur="1" fill="hold">
                                          <p:stCondLst>
                                            <p:cond delay="0"/>
                                          </p:stCondLst>
                                        </p:cTn>
                                        <p:tgtEl>
                                          <p:spTgt spid="23"/>
                                        </p:tgtEl>
                                        <p:attrNameLst>
                                          <p:attrName>style.visibility</p:attrName>
                                        </p:attrNameLst>
                                      </p:cBhvr>
                                      <p:to>
                                        <p:strVal val="visible"/>
                                      </p:to>
                                    </p:set>
                                    <p:anim calcmode="lin" valueType="num">
                                      <p:cBhvr>
                                        <p:cTn id="106" dur="500" fill="hold"/>
                                        <p:tgtEl>
                                          <p:spTgt spid="23"/>
                                        </p:tgtEl>
                                        <p:attrNameLst>
                                          <p:attrName>ppt_w</p:attrName>
                                        </p:attrNameLst>
                                      </p:cBhvr>
                                      <p:tavLst>
                                        <p:tav tm="0">
                                          <p:val>
                                            <p:fltVal val="0"/>
                                          </p:val>
                                        </p:tav>
                                        <p:tav tm="100000">
                                          <p:val>
                                            <p:strVal val="#ppt_w"/>
                                          </p:val>
                                        </p:tav>
                                      </p:tavLst>
                                    </p:anim>
                                    <p:anim calcmode="lin" valueType="num">
                                      <p:cBhvr>
                                        <p:cTn id="107" dur="500" fill="hold"/>
                                        <p:tgtEl>
                                          <p:spTgt spid="23"/>
                                        </p:tgtEl>
                                        <p:attrNameLst>
                                          <p:attrName>ppt_h</p:attrName>
                                        </p:attrNameLst>
                                      </p:cBhvr>
                                      <p:tavLst>
                                        <p:tav tm="0">
                                          <p:val>
                                            <p:fltVal val="0"/>
                                          </p:val>
                                        </p:tav>
                                        <p:tav tm="100000">
                                          <p:val>
                                            <p:strVal val="#ppt_h"/>
                                          </p:val>
                                        </p:tav>
                                      </p:tavLst>
                                    </p:anim>
                                    <p:animEffect transition="in" filter="fade">
                                      <p:cBhvr>
                                        <p:cTn id="108" dur="500"/>
                                        <p:tgtEl>
                                          <p:spTgt spid="23"/>
                                        </p:tgtEl>
                                      </p:cBhvr>
                                    </p:animEffect>
                                  </p:childTnLst>
                                </p:cTn>
                              </p:par>
                            </p:childTnLst>
                          </p:cTn>
                        </p:par>
                        <p:par>
                          <p:cTn id="109" fill="hold">
                            <p:stCondLst>
                              <p:cond delay="8500"/>
                            </p:stCondLst>
                            <p:childTnLst>
                              <p:par>
                                <p:cTn id="110" presetID="53" presetClass="entr" presetSubtype="16" fill="hold" grpId="0" nodeType="afterEffect">
                                  <p:stCondLst>
                                    <p:cond delay="0"/>
                                  </p:stCondLst>
                                  <p:childTnLst>
                                    <p:set>
                                      <p:cBhvr>
                                        <p:cTn id="111" dur="1" fill="hold">
                                          <p:stCondLst>
                                            <p:cond delay="0"/>
                                          </p:stCondLst>
                                        </p:cTn>
                                        <p:tgtEl>
                                          <p:spTgt spid="24"/>
                                        </p:tgtEl>
                                        <p:attrNameLst>
                                          <p:attrName>style.visibility</p:attrName>
                                        </p:attrNameLst>
                                      </p:cBhvr>
                                      <p:to>
                                        <p:strVal val="visible"/>
                                      </p:to>
                                    </p:set>
                                    <p:anim calcmode="lin" valueType="num">
                                      <p:cBhvr>
                                        <p:cTn id="112" dur="500" fill="hold"/>
                                        <p:tgtEl>
                                          <p:spTgt spid="24"/>
                                        </p:tgtEl>
                                        <p:attrNameLst>
                                          <p:attrName>ppt_w</p:attrName>
                                        </p:attrNameLst>
                                      </p:cBhvr>
                                      <p:tavLst>
                                        <p:tav tm="0">
                                          <p:val>
                                            <p:fltVal val="0"/>
                                          </p:val>
                                        </p:tav>
                                        <p:tav tm="100000">
                                          <p:val>
                                            <p:strVal val="#ppt_w"/>
                                          </p:val>
                                        </p:tav>
                                      </p:tavLst>
                                    </p:anim>
                                    <p:anim calcmode="lin" valueType="num">
                                      <p:cBhvr>
                                        <p:cTn id="113" dur="500" fill="hold"/>
                                        <p:tgtEl>
                                          <p:spTgt spid="24"/>
                                        </p:tgtEl>
                                        <p:attrNameLst>
                                          <p:attrName>ppt_h</p:attrName>
                                        </p:attrNameLst>
                                      </p:cBhvr>
                                      <p:tavLst>
                                        <p:tav tm="0">
                                          <p:val>
                                            <p:fltVal val="0"/>
                                          </p:val>
                                        </p:tav>
                                        <p:tav tm="100000">
                                          <p:val>
                                            <p:strVal val="#ppt_h"/>
                                          </p:val>
                                        </p:tav>
                                      </p:tavLst>
                                    </p:anim>
                                    <p:animEffect transition="in" filter="fade">
                                      <p:cBhvr>
                                        <p:cTn id="114" dur="500"/>
                                        <p:tgtEl>
                                          <p:spTgt spid="24"/>
                                        </p:tgtEl>
                                      </p:cBhvr>
                                    </p:animEffect>
                                  </p:childTnLst>
                                </p:cTn>
                              </p:par>
                            </p:childTnLst>
                          </p:cTn>
                        </p:par>
                        <p:par>
                          <p:cTn id="115" fill="hold">
                            <p:stCondLst>
                              <p:cond delay="9000"/>
                            </p:stCondLst>
                            <p:childTnLst>
                              <p:par>
                                <p:cTn id="116" presetID="53" presetClass="entr" presetSubtype="16"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 calcmode="lin" valueType="num">
                                      <p:cBhvr>
                                        <p:cTn id="118" dur="500" fill="hold"/>
                                        <p:tgtEl>
                                          <p:spTgt spid="25"/>
                                        </p:tgtEl>
                                        <p:attrNameLst>
                                          <p:attrName>ppt_w</p:attrName>
                                        </p:attrNameLst>
                                      </p:cBhvr>
                                      <p:tavLst>
                                        <p:tav tm="0">
                                          <p:val>
                                            <p:fltVal val="0"/>
                                          </p:val>
                                        </p:tav>
                                        <p:tav tm="100000">
                                          <p:val>
                                            <p:strVal val="#ppt_w"/>
                                          </p:val>
                                        </p:tav>
                                      </p:tavLst>
                                    </p:anim>
                                    <p:anim calcmode="lin" valueType="num">
                                      <p:cBhvr>
                                        <p:cTn id="119" dur="500" fill="hold"/>
                                        <p:tgtEl>
                                          <p:spTgt spid="25"/>
                                        </p:tgtEl>
                                        <p:attrNameLst>
                                          <p:attrName>ppt_h</p:attrName>
                                        </p:attrNameLst>
                                      </p:cBhvr>
                                      <p:tavLst>
                                        <p:tav tm="0">
                                          <p:val>
                                            <p:fltVal val="0"/>
                                          </p:val>
                                        </p:tav>
                                        <p:tav tm="100000">
                                          <p:val>
                                            <p:strVal val="#ppt_h"/>
                                          </p:val>
                                        </p:tav>
                                      </p:tavLst>
                                    </p:anim>
                                    <p:animEffect transition="in" filter="fade">
                                      <p:cBhvr>
                                        <p:cTn id="120" dur="500"/>
                                        <p:tgtEl>
                                          <p:spTgt spid="25"/>
                                        </p:tgtEl>
                                      </p:cBhvr>
                                    </p:animEffect>
                                  </p:childTnLst>
                                </p:cTn>
                              </p:par>
                            </p:childTnLst>
                          </p:cTn>
                        </p:par>
                        <p:par>
                          <p:cTn id="121" fill="hold">
                            <p:stCondLst>
                              <p:cond delay="9500"/>
                            </p:stCondLst>
                            <p:childTnLst>
                              <p:par>
                                <p:cTn id="122" presetID="22" presetClass="entr" presetSubtype="1" fill="hold" nodeType="after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wipe(up)">
                                      <p:cBhvr>
                                        <p:cTn id="124" dur="500"/>
                                        <p:tgtEl>
                                          <p:spTgt spid="26"/>
                                        </p:tgtEl>
                                      </p:cBhvr>
                                    </p:animEffect>
                                  </p:childTnLst>
                                </p:cTn>
                              </p:par>
                            </p:childTnLst>
                          </p:cTn>
                        </p:par>
                        <p:par>
                          <p:cTn id="125" fill="hold">
                            <p:stCondLst>
                              <p:cond delay="10000"/>
                            </p:stCondLst>
                            <p:childTnLst>
                              <p:par>
                                <p:cTn id="126" presetID="53" presetClass="entr" presetSubtype="16" fill="hold" grpId="0" nodeType="afterEffect">
                                  <p:stCondLst>
                                    <p:cond delay="0"/>
                                  </p:stCondLst>
                                  <p:childTnLst>
                                    <p:set>
                                      <p:cBhvr>
                                        <p:cTn id="127" dur="1" fill="hold">
                                          <p:stCondLst>
                                            <p:cond delay="0"/>
                                          </p:stCondLst>
                                        </p:cTn>
                                        <p:tgtEl>
                                          <p:spTgt spid="27"/>
                                        </p:tgtEl>
                                        <p:attrNameLst>
                                          <p:attrName>style.visibility</p:attrName>
                                        </p:attrNameLst>
                                      </p:cBhvr>
                                      <p:to>
                                        <p:strVal val="visible"/>
                                      </p:to>
                                    </p:set>
                                    <p:anim calcmode="lin" valueType="num">
                                      <p:cBhvr>
                                        <p:cTn id="128" dur="500" fill="hold"/>
                                        <p:tgtEl>
                                          <p:spTgt spid="27"/>
                                        </p:tgtEl>
                                        <p:attrNameLst>
                                          <p:attrName>ppt_w</p:attrName>
                                        </p:attrNameLst>
                                      </p:cBhvr>
                                      <p:tavLst>
                                        <p:tav tm="0">
                                          <p:val>
                                            <p:fltVal val="0"/>
                                          </p:val>
                                        </p:tav>
                                        <p:tav tm="100000">
                                          <p:val>
                                            <p:strVal val="#ppt_w"/>
                                          </p:val>
                                        </p:tav>
                                      </p:tavLst>
                                    </p:anim>
                                    <p:anim calcmode="lin" valueType="num">
                                      <p:cBhvr>
                                        <p:cTn id="129" dur="500" fill="hold"/>
                                        <p:tgtEl>
                                          <p:spTgt spid="27"/>
                                        </p:tgtEl>
                                        <p:attrNameLst>
                                          <p:attrName>ppt_h</p:attrName>
                                        </p:attrNameLst>
                                      </p:cBhvr>
                                      <p:tavLst>
                                        <p:tav tm="0">
                                          <p:val>
                                            <p:fltVal val="0"/>
                                          </p:val>
                                        </p:tav>
                                        <p:tav tm="100000">
                                          <p:val>
                                            <p:strVal val="#ppt_h"/>
                                          </p:val>
                                        </p:tav>
                                      </p:tavLst>
                                    </p:anim>
                                    <p:animEffect transition="in" filter="fade">
                                      <p:cBhvr>
                                        <p:cTn id="130" dur="500"/>
                                        <p:tgtEl>
                                          <p:spTgt spid="27"/>
                                        </p:tgtEl>
                                      </p:cBhvr>
                                    </p:animEffect>
                                  </p:childTnLst>
                                </p:cTn>
                              </p:par>
                            </p:childTnLst>
                          </p:cTn>
                        </p:par>
                        <p:par>
                          <p:cTn id="131" fill="hold">
                            <p:stCondLst>
                              <p:cond delay="10500"/>
                            </p:stCondLst>
                            <p:childTnLst>
                              <p:par>
                                <p:cTn id="132" presetID="53" presetClass="entr" presetSubtype="16" fill="hold" grpId="0" nodeType="afterEffect">
                                  <p:stCondLst>
                                    <p:cond delay="0"/>
                                  </p:stCondLst>
                                  <p:childTnLst>
                                    <p:set>
                                      <p:cBhvr>
                                        <p:cTn id="133" dur="1" fill="hold">
                                          <p:stCondLst>
                                            <p:cond delay="0"/>
                                          </p:stCondLst>
                                        </p:cTn>
                                        <p:tgtEl>
                                          <p:spTgt spid="22"/>
                                        </p:tgtEl>
                                        <p:attrNameLst>
                                          <p:attrName>style.visibility</p:attrName>
                                        </p:attrNameLst>
                                      </p:cBhvr>
                                      <p:to>
                                        <p:strVal val="visible"/>
                                      </p:to>
                                    </p:set>
                                    <p:anim calcmode="lin" valueType="num">
                                      <p:cBhvr>
                                        <p:cTn id="134" dur="500" fill="hold"/>
                                        <p:tgtEl>
                                          <p:spTgt spid="22"/>
                                        </p:tgtEl>
                                        <p:attrNameLst>
                                          <p:attrName>ppt_w</p:attrName>
                                        </p:attrNameLst>
                                      </p:cBhvr>
                                      <p:tavLst>
                                        <p:tav tm="0">
                                          <p:val>
                                            <p:fltVal val="0"/>
                                          </p:val>
                                        </p:tav>
                                        <p:tav tm="100000">
                                          <p:val>
                                            <p:strVal val="#ppt_w"/>
                                          </p:val>
                                        </p:tav>
                                      </p:tavLst>
                                    </p:anim>
                                    <p:anim calcmode="lin" valueType="num">
                                      <p:cBhvr>
                                        <p:cTn id="135" dur="500" fill="hold"/>
                                        <p:tgtEl>
                                          <p:spTgt spid="22"/>
                                        </p:tgtEl>
                                        <p:attrNameLst>
                                          <p:attrName>ppt_h</p:attrName>
                                        </p:attrNameLst>
                                      </p:cBhvr>
                                      <p:tavLst>
                                        <p:tav tm="0">
                                          <p:val>
                                            <p:fltVal val="0"/>
                                          </p:val>
                                        </p:tav>
                                        <p:tav tm="100000">
                                          <p:val>
                                            <p:strVal val="#ppt_h"/>
                                          </p:val>
                                        </p:tav>
                                      </p:tavLst>
                                    </p:anim>
                                    <p:animEffect transition="in" filter="fade">
                                      <p:cBhvr>
                                        <p:cTn id="136" dur="500"/>
                                        <p:tgtEl>
                                          <p:spTgt spid="22"/>
                                        </p:tgtEl>
                                      </p:cBhvr>
                                    </p:animEffect>
                                  </p:childTnLst>
                                </p:cTn>
                              </p:par>
                              <p:par>
                                <p:cTn id="137" presetID="47" presetClass="entr" presetSubtype="0" fill="hold" grpId="0" nodeType="with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500"/>
                                        <p:tgtEl>
                                          <p:spTgt spid="28"/>
                                        </p:tgtEl>
                                      </p:cBhvr>
                                    </p:animEffect>
                                    <p:anim calcmode="lin" valueType="num">
                                      <p:cBhvr>
                                        <p:cTn id="140" dur="500" fill="hold"/>
                                        <p:tgtEl>
                                          <p:spTgt spid="28"/>
                                        </p:tgtEl>
                                        <p:attrNameLst>
                                          <p:attrName>ppt_x</p:attrName>
                                        </p:attrNameLst>
                                      </p:cBhvr>
                                      <p:tavLst>
                                        <p:tav tm="0">
                                          <p:val>
                                            <p:strVal val="#ppt_x"/>
                                          </p:val>
                                        </p:tav>
                                        <p:tav tm="100000">
                                          <p:val>
                                            <p:strVal val="#ppt_x"/>
                                          </p:val>
                                        </p:tav>
                                      </p:tavLst>
                                    </p:anim>
                                    <p:anim calcmode="lin" valueType="num">
                                      <p:cBhvr>
                                        <p:cTn id="141" dur="500" fill="hold"/>
                                        <p:tgtEl>
                                          <p:spTgt spid="28"/>
                                        </p:tgtEl>
                                        <p:attrNameLst>
                                          <p:attrName>ppt_y</p:attrName>
                                        </p:attrNameLst>
                                      </p:cBhvr>
                                      <p:tavLst>
                                        <p:tav tm="0">
                                          <p:val>
                                            <p:strVal val="#ppt_y-.1"/>
                                          </p:val>
                                        </p:tav>
                                        <p:tav tm="100000">
                                          <p:val>
                                            <p:strVal val="#ppt_y"/>
                                          </p:val>
                                        </p:tav>
                                      </p:tavLst>
                                    </p:anim>
                                  </p:childTnLst>
                                </p:cTn>
                              </p:par>
                            </p:childTnLst>
                          </p:cTn>
                        </p:par>
                        <p:par>
                          <p:cTn id="142" fill="hold">
                            <p:stCondLst>
                              <p:cond delay="11000"/>
                            </p:stCondLst>
                            <p:childTnLst>
                              <p:par>
                                <p:cTn id="143" presetID="22" presetClass="entr" presetSubtype="8" fill="hold" nodeType="after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wipe(left)">
                                      <p:cBhvr>
                                        <p:cTn id="145" dur="500"/>
                                        <p:tgtEl>
                                          <p:spTgt spid="31"/>
                                        </p:tgtEl>
                                      </p:cBhvr>
                                    </p:animEffect>
                                  </p:childTnLst>
                                </p:cTn>
                              </p:par>
                              <p:par>
                                <p:cTn id="146" presetID="47" presetClass="entr" presetSubtype="0" fill="hold" grpId="0" nodeType="withEffect">
                                  <p:stCondLst>
                                    <p:cond delay="0"/>
                                  </p:stCondLst>
                                  <p:childTnLst>
                                    <p:set>
                                      <p:cBhvr>
                                        <p:cTn id="147" dur="1" fill="hold">
                                          <p:stCondLst>
                                            <p:cond delay="0"/>
                                          </p:stCondLst>
                                        </p:cTn>
                                        <p:tgtEl>
                                          <p:spTgt spid="2"/>
                                        </p:tgtEl>
                                        <p:attrNameLst>
                                          <p:attrName>style.visibility</p:attrName>
                                        </p:attrNameLst>
                                      </p:cBhvr>
                                      <p:to>
                                        <p:strVal val="visible"/>
                                      </p:to>
                                    </p:set>
                                    <p:animEffect transition="in" filter="fade">
                                      <p:cBhvr>
                                        <p:cTn id="148" dur="500"/>
                                        <p:tgtEl>
                                          <p:spTgt spid="2"/>
                                        </p:tgtEl>
                                      </p:cBhvr>
                                    </p:animEffect>
                                    <p:anim calcmode="lin" valueType="num">
                                      <p:cBhvr>
                                        <p:cTn id="149" dur="500" fill="hold"/>
                                        <p:tgtEl>
                                          <p:spTgt spid="2"/>
                                        </p:tgtEl>
                                        <p:attrNameLst>
                                          <p:attrName>ppt_x</p:attrName>
                                        </p:attrNameLst>
                                      </p:cBhvr>
                                      <p:tavLst>
                                        <p:tav tm="0">
                                          <p:val>
                                            <p:strVal val="#ppt_x"/>
                                          </p:val>
                                        </p:tav>
                                        <p:tav tm="100000">
                                          <p:val>
                                            <p:strVal val="#ppt_x"/>
                                          </p:val>
                                        </p:tav>
                                      </p:tavLst>
                                    </p:anim>
                                    <p:anim calcmode="lin" valueType="num">
                                      <p:cBhvr>
                                        <p:cTn id="150"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p:bldP spid="13" grpId="0"/>
      <p:bldP spid="14" grpId="0" animBg="1"/>
      <p:bldP spid="15" grpId="0" animBg="1"/>
      <p:bldP spid="16" grpId="0" animBg="1"/>
      <p:bldP spid="17" grpId="0" animBg="1"/>
      <p:bldP spid="19" grpId="0" animBg="1"/>
      <p:bldP spid="20" grpId="0"/>
      <p:bldP spid="22" grpId="0" animBg="1"/>
      <p:bldP spid="23" grpId="0" animBg="1"/>
      <p:bldP spid="24" grpId="0" animBg="1"/>
      <p:bldP spid="25" grpId="0" animBg="1"/>
      <p:bldP spid="27" grpId="0" animBg="1"/>
      <p:bldP spid="28"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30CED4E-8099-4464-A91D-B2681C0FB01F}"/>
              </a:ext>
            </a:extLst>
          </p:cNvPr>
          <p:cNvSpPr txBox="1"/>
          <p:nvPr/>
        </p:nvSpPr>
        <p:spPr>
          <a:xfrm>
            <a:off x="2343808" y="238883"/>
            <a:ext cx="9038896" cy="646331"/>
          </a:xfrm>
          <a:prstGeom prst="rect">
            <a:avLst/>
          </a:prstGeom>
          <a:noFill/>
        </p:spPr>
        <p:txBody>
          <a:bodyPr wrap="square" rtlCol="0">
            <a:spAutoFit/>
          </a:bodyPr>
          <a:lstStyle/>
          <a:p>
            <a:pPr algn="ctr"/>
            <a:r>
              <a:rPr lang="en-US" sz="3600" b="1" dirty="0" err="1">
                <a:solidFill>
                  <a:srgbClr val="FF5969"/>
                </a:solidFill>
                <a:latin typeface="Tw Cen MT" panose="020B0602020104020603" pitchFamily="34" charset="0"/>
              </a:rPr>
              <a:t>L’etiquette</a:t>
            </a:r>
            <a:r>
              <a:rPr lang="en-US" sz="3600" b="1" dirty="0">
                <a:solidFill>
                  <a:srgbClr val="FF5969"/>
                </a:solidFill>
                <a:latin typeface="Tw Cen MT" panose="020B0602020104020603" pitchFamily="34" charset="0"/>
              </a:rPr>
              <a:t> à </a:t>
            </a:r>
            <a:r>
              <a:rPr lang="en-US" sz="3600" b="1" dirty="0" err="1">
                <a:solidFill>
                  <a:srgbClr val="FF5969"/>
                </a:solidFill>
                <a:latin typeface="Tw Cen MT" panose="020B0602020104020603" pitchFamily="34" charset="0"/>
              </a:rPr>
              <a:t>encre</a:t>
            </a:r>
            <a:r>
              <a:rPr lang="en-US" sz="3600" b="1" dirty="0">
                <a:solidFill>
                  <a:srgbClr val="FF5969"/>
                </a:solidFill>
                <a:latin typeface="Tw Cen MT" panose="020B0602020104020603" pitchFamily="34" charset="0"/>
              </a:rPr>
              <a:t> </a:t>
            </a:r>
            <a:r>
              <a:rPr lang="en-US" sz="3600" b="1" dirty="0" err="1">
                <a:solidFill>
                  <a:srgbClr val="FF5969"/>
                </a:solidFill>
                <a:latin typeface="Tw Cen MT" panose="020B0602020104020603" pitchFamily="34" charset="0"/>
              </a:rPr>
              <a:t>électronnique</a:t>
            </a:r>
            <a:r>
              <a:rPr lang="en-US" sz="3600" b="1" dirty="0">
                <a:solidFill>
                  <a:srgbClr val="FF5969"/>
                </a:solidFill>
                <a:latin typeface="Tw Cen MT" panose="020B0602020104020603" pitchFamily="34" charset="0"/>
              </a:rPr>
              <a:t> de </a:t>
            </a:r>
            <a:r>
              <a:rPr lang="en-US" sz="3600" b="1" dirty="0" err="1">
                <a:solidFill>
                  <a:srgbClr val="FF5969"/>
                </a:solidFill>
                <a:latin typeface="Tw Cen MT" panose="020B0602020104020603" pitchFamily="34" charset="0"/>
              </a:rPr>
              <a:t>Netcost</a:t>
            </a:r>
            <a:endParaRPr lang="en-US" sz="3600" b="1" dirty="0">
              <a:solidFill>
                <a:srgbClr val="FF5969"/>
              </a:solidFill>
              <a:latin typeface="Tw Cen MT" panose="020B0602020104020603" pitchFamily="34" charset="0"/>
            </a:endParaRPr>
          </a:p>
        </p:txBody>
      </p:sp>
      <p:grpSp>
        <p:nvGrpSpPr>
          <p:cNvPr id="96" name="Group 95">
            <a:extLst>
              <a:ext uri="{FF2B5EF4-FFF2-40B4-BE49-F238E27FC236}">
                <a16:creationId xmlns:a16="http://schemas.microsoft.com/office/drawing/2014/main" id="{BC0B0F4D-A5A0-43EC-8308-999E4021D361}"/>
              </a:ext>
            </a:extLst>
          </p:cNvPr>
          <p:cNvGrpSpPr/>
          <p:nvPr/>
        </p:nvGrpSpPr>
        <p:grpSpPr>
          <a:xfrm>
            <a:off x="2716854" y="1187711"/>
            <a:ext cx="3730794" cy="2990589"/>
            <a:chOff x="764723" y="2142394"/>
            <a:chExt cx="3353011" cy="2334859"/>
          </a:xfrm>
        </p:grpSpPr>
        <p:sp>
          <p:nvSpPr>
            <p:cNvPr id="97" name="Oval 96">
              <a:extLst>
                <a:ext uri="{FF2B5EF4-FFF2-40B4-BE49-F238E27FC236}">
                  <a16:creationId xmlns:a16="http://schemas.microsoft.com/office/drawing/2014/main" id="{6F44B02E-0CCF-4A05-9EDF-FA9CB77F21EE}"/>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4C49B411-EF76-4868-8CE8-E8D6610FB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99" name="TextBox 98">
              <a:extLst>
                <a:ext uri="{FF2B5EF4-FFF2-40B4-BE49-F238E27FC236}">
                  <a16:creationId xmlns:a16="http://schemas.microsoft.com/office/drawing/2014/main" id="{BDA5BC45-AD6F-4C40-AA34-522E85D726CD}"/>
                </a:ext>
              </a:extLst>
            </p:cNvPr>
            <p:cNvSpPr txBox="1"/>
            <p:nvPr/>
          </p:nvSpPr>
          <p:spPr>
            <a:xfrm>
              <a:off x="1435200" y="2142394"/>
              <a:ext cx="1555750" cy="288351"/>
            </a:xfrm>
            <a:prstGeom prst="rect">
              <a:avLst/>
            </a:prstGeom>
            <a:noFill/>
          </p:spPr>
          <p:txBody>
            <a:bodyPr wrap="square" rtlCol="0">
              <a:spAutoFit/>
            </a:bodyPr>
            <a:lstStyle/>
            <a:p>
              <a:r>
                <a:rPr lang="en-US" b="1" u="sng" dirty="0" err="1">
                  <a:solidFill>
                    <a:srgbClr val="FF0000"/>
                  </a:solidFill>
                  <a:latin typeface="Tw Cen MT" panose="020B0602020104020603" pitchFamily="34" charset="0"/>
                </a:rPr>
                <a:t>Histoire</a:t>
              </a:r>
              <a:r>
                <a:rPr lang="en-US" b="1" u="sng" dirty="0">
                  <a:solidFill>
                    <a:srgbClr val="FF0000"/>
                  </a:solidFill>
                  <a:latin typeface="Tw Cen MT" panose="020B0602020104020603" pitchFamily="34" charset="0"/>
                </a:rPr>
                <a:t>:</a:t>
              </a:r>
            </a:p>
          </p:txBody>
        </p:sp>
        <p:sp>
          <p:nvSpPr>
            <p:cNvPr id="100" name="TextBox 99">
              <a:extLst>
                <a:ext uri="{FF2B5EF4-FFF2-40B4-BE49-F238E27FC236}">
                  <a16:creationId xmlns:a16="http://schemas.microsoft.com/office/drawing/2014/main" id="{98D1119B-6B78-47DB-A704-9F2663569540}"/>
                </a:ext>
              </a:extLst>
            </p:cNvPr>
            <p:cNvSpPr txBox="1"/>
            <p:nvPr/>
          </p:nvSpPr>
          <p:spPr>
            <a:xfrm>
              <a:off x="1064799" y="2445928"/>
              <a:ext cx="3052935" cy="2031325"/>
            </a:xfrm>
            <a:prstGeom prst="rect">
              <a:avLst/>
            </a:prstGeom>
            <a:noFill/>
          </p:spPr>
          <p:txBody>
            <a:bodyPr wrap="square" rtlCol="0">
              <a:spAutoFit/>
            </a:bodyPr>
            <a:lstStyle/>
            <a:p>
              <a:r>
                <a:rPr lang="fr-FR" dirty="0"/>
                <a:t>La première étiquette de bagage à encre électronique que j’ai vue remonte à 2016 lorsque le fabricant de bagages </a:t>
              </a:r>
              <a:r>
                <a:rPr lang="fr-FR" dirty="0" err="1"/>
                <a:t>Rimowa</a:t>
              </a:r>
              <a:r>
                <a:rPr lang="fr-FR" dirty="0"/>
                <a:t> a commencé à en proposer une intégrée à certaines valises.</a:t>
              </a:r>
              <a:endParaRPr lang="en-US" sz="1600" dirty="0">
                <a:solidFill>
                  <a:schemeClr val="tx1">
                    <a:lumMod val="75000"/>
                    <a:lumOff val="25000"/>
                  </a:schemeClr>
                </a:solidFill>
                <a:latin typeface="Tw Cen MT" panose="020B0602020104020603" pitchFamily="34" charset="0"/>
              </a:endParaRPr>
            </a:p>
          </p:txBody>
        </p:sp>
      </p:grpSp>
      <p:grpSp>
        <p:nvGrpSpPr>
          <p:cNvPr id="101" name="Group 100">
            <a:extLst>
              <a:ext uri="{FF2B5EF4-FFF2-40B4-BE49-F238E27FC236}">
                <a16:creationId xmlns:a16="http://schemas.microsoft.com/office/drawing/2014/main" id="{4C99E548-FD11-4055-B5C5-3C4E210DC381}"/>
              </a:ext>
            </a:extLst>
          </p:cNvPr>
          <p:cNvGrpSpPr/>
          <p:nvPr/>
        </p:nvGrpSpPr>
        <p:grpSpPr>
          <a:xfrm>
            <a:off x="6674527" y="2658530"/>
            <a:ext cx="5669873" cy="5179799"/>
            <a:chOff x="764723" y="3420415"/>
            <a:chExt cx="3320635" cy="4420126"/>
          </a:xfrm>
        </p:grpSpPr>
        <p:sp>
          <p:nvSpPr>
            <p:cNvPr id="102" name="Oval 101">
              <a:extLst>
                <a:ext uri="{FF2B5EF4-FFF2-40B4-BE49-F238E27FC236}">
                  <a16:creationId xmlns:a16="http://schemas.microsoft.com/office/drawing/2014/main" id="{AF6E421D-2175-446E-B709-2CD15F9302B5}"/>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36F65BE7-B675-43A6-AFA8-76F2F7E0DC6B}"/>
                </a:ext>
              </a:extLst>
            </p:cNvPr>
            <p:cNvSpPr txBox="1"/>
            <p:nvPr/>
          </p:nvSpPr>
          <p:spPr>
            <a:xfrm>
              <a:off x="1435200" y="3420415"/>
              <a:ext cx="2650158" cy="315166"/>
            </a:xfrm>
            <a:prstGeom prst="rect">
              <a:avLst/>
            </a:prstGeom>
            <a:noFill/>
          </p:spPr>
          <p:txBody>
            <a:bodyPr wrap="square" rtlCol="0">
              <a:spAutoFit/>
            </a:bodyPr>
            <a:lstStyle/>
            <a:p>
              <a:r>
                <a:rPr lang="en-US" b="1" u="sng" dirty="0" err="1">
                  <a:solidFill>
                    <a:srgbClr val="FF0000"/>
                  </a:solidFill>
                  <a:latin typeface="Tw Cen MT" panose="020B0602020104020603" pitchFamily="34" charset="0"/>
                </a:rPr>
                <a:t>En</a:t>
              </a:r>
              <a:r>
                <a:rPr lang="en-US" b="1" u="sng" dirty="0">
                  <a:solidFill>
                    <a:srgbClr val="FF0000"/>
                  </a:solidFill>
                  <a:latin typeface="Tw Cen MT" panose="020B0602020104020603" pitchFamily="34" charset="0"/>
                </a:rPr>
                <a:t> pratique:</a:t>
              </a:r>
            </a:p>
          </p:txBody>
        </p:sp>
        <p:sp>
          <p:nvSpPr>
            <p:cNvPr id="104" name="TextBox 103">
              <a:extLst>
                <a:ext uri="{FF2B5EF4-FFF2-40B4-BE49-F238E27FC236}">
                  <a16:creationId xmlns:a16="http://schemas.microsoft.com/office/drawing/2014/main" id="{CC4779B9-C6CE-4C14-A5A1-5D1C9A357CF0}"/>
                </a:ext>
              </a:extLst>
            </p:cNvPr>
            <p:cNvSpPr txBox="1"/>
            <p:nvPr/>
          </p:nvSpPr>
          <p:spPr>
            <a:xfrm>
              <a:off x="1435200" y="3703169"/>
              <a:ext cx="2526748" cy="4137372"/>
            </a:xfrm>
            <a:prstGeom prst="rect">
              <a:avLst/>
            </a:prstGeom>
            <a:noFill/>
          </p:spPr>
          <p:txBody>
            <a:bodyPr wrap="square" rtlCol="0">
              <a:spAutoFit/>
            </a:bodyPr>
            <a:lstStyle/>
            <a:p>
              <a:pPr fontAlgn="base"/>
              <a:r>
                <a:rPr lang="fr-FR" dirty="0"/>
                <a:t>Lorsque vous mettez votre téléphone en contact avec l’étiquette, les données de vol sont transmises de l’application de votre compagnie aérienne à l’étiquette, où elles s’affichent automatiquement. L’utilisation de l’encre électronique indique que l’étiquette n’utilise que de l’énergie pour se mettre à jour – aucune alimentation n’est nécessaire pour afficher les informations de vol, ce qui indique qu’une petite batterie peut durer des centaines, voire des milliers de vols.</a:t>
              </a:r>
            </a:p>
            <a:p>
              <a:pPr fontAlgn="base"/>
              <a:br>
                <a:rPr lang="fr-FR" dirty="0"/>
              </a:br>
              <a:endParaRPr lang="en-US" sz="1600" dirty="0">
                <a:solidFill>
                  <a:schemeClr val="tx1">
                    <a:lumMod val="75000"/>
                    <a:lumOff val="25000"/>
                  </a:schemeClr>
                </a:solidFill>
                <a:latin typeface="Tw Cen MT" panose="020B0602020104020603" pitchFamily="34" charset="0"/>
              </a:endParaRPr>
            </a:p>
          </p:txBody>
        </p:sp>
        <p:pic>
          <p:nvPicPr>
            <p:cNvPr id="105" name="Picture 104">
              <a:extLst>
                <a:ext uri="{FF2B5EF4-FFF2-40B4-BE49-F238E27FC236}">
                  <a16:creationId xmlns:a16="http://schemas.microsoft.com/office/drawing/2014/main" id="{BBF173C0-B1E1-4563-8271-D5F292F95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106" name="Group 105">
            <a:extLst>
              <a:ext uri="{FF2B5EF4-FFF2-40B4-BE49-F238E27FC236}">
                <a16:creationId xmlns:a16="http://schemas.microsoft.com/office/drawing/2014/main" id="{403731E1-649F-4BEC-91F1-B397F02E222F}"/>
              </a:ext>
            </a:extLst>
          </p:cNvPr>
          <p:cNvGrpSpPr/>
          <p:nvPr/>
        </p:nvGrpSpPr>
        <p:grpSpPr>
          <a:xfrm>
            <a:off x="2343808" y="4936670"/>
            <a:ext cx="4188383" cy="1760082"/>
            <a:chOff x="764723" y="4698436"/>
            <a:chExt cx="3853444" cy="1760082"/>
          </a:xfrm>
        </p:grpSpPr>
        <p:sp>
          <p:nvSpPr>
            <p:cNvPr id="107" name="Oval 106">
              <a:extLst>
                <a:ext uri="{FF2B5EF4-FFF2-40B4-BE49-F238E27FC236}">
                  <a16:creationId xmlns:a16="http://schemas.microsoft.com/office/drawing/2014/main" id="{83CB6BE9-1A41-4AC4-9F70-878CD480C833}"/>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75920A7A-9713-42C8-977B-D9C1BB0AB145}"/>
                </a:ext>
              </a:extLst>
            </p:cNvPr>
            <p:cNvSpPr txBox="1"/>
            <p:nvPr/>
          </p:nvSpPr>
          <p:spPr>
            <a:xfrm>
              <a:off x="1435200" y="4698436"/>
              <a:ext cx="1555750" cy="369332"/>
            </a:xfrm>
            <a:prstGeom prst="rect">
              <a:avLst/>
            </a:prstGeom>
            <a:noFill/>
          </p:spPr>
          <p:txBody>
            <a:bodyPr wrap="square" rtlCol="0">
              <a:spAutoFit/>
            </a:bodyPr>
            <a:lstStyle/>
            <a:p>
              <a:r>
                <a:rPr lang="en-US" b="1" u="sng" dirty="0" err="1">
                  <a:solidFill>
                    <a:schemeClr val="tx1">
                      <a:lumMod val="75000"/>
                      <a:lumOff val="25000"/>
                    </a:schemeClr>
                  </a:solidFill>
                  <a:latin typeface="Tw Cen MT" panose="020B0602020104020603" pitchFamily="34" charset="0"/>
                </a:rPr>
                <a:t>Lancement</a:t>
              </a:r>
              <a:r>
                <a:rPr lang="en-US" b="1" u="sng" dirty="0">
                  <a:solidFill>
                    <a:schemeClr val="tx1">
                      <a:lumMod val="75000"/>
                      <a:lumOff val="25000"/>
                    </a:schemeClr>
                  </a:solidFill>
                  <a:latin typeface="Tw Cen MT" panose="020B0602020104020603" pitchFamily="34" charset="0"/>
                </a:rPr>
                <a:t>:</a:t>
              </a:r>
            </a:p>
          </p:txBody>
        </p:sp>
        <p:sp>
          <p:nvSpPr>
            <p:cNvPr id="109" name="TextBox 108">
              <a:extLst>
                <a:ext uri="{FF2B5EF4-FFF2-40B4-BE49-F238E27FC236}">
                  <a16:creationId xmlns:a16="http://schemas.microsoft.com/office/drawing/2014/main" id="{70D72B7C-8CBA-4853-933B-ADCF996610C8}"/>
                </a:ext>
              </a:extLst>
            </p:cNvPr>
            <p:cNvSpPr txBox="1"/>
            <p:nvPr/>
          </p:nvSpPr>
          <p:spPr>
            <a:xfrm>
              <a:off x="1435199" y="4981190"/>
              <a:ext cx="3182968" cy="1477328"/>
            </a:xfrm>
            <a:prstGeom prst="rect">
              <a:avLst/>
            </a:prstGeom>
            <a:noFill/>
          </p:spPr>
          <p:txBody>
            <a:bodyPr wrap="square" rtlCol="0">
              <a:spAutoFit/>
            </a:bodyPr>
            <a:lstStyle/>
            <a:p>
              <a:pPr fontAlgn="base"/>
              <a:r>
                <a:rPr lang="fr-FR" dirty="0"/>
                <a:t>Lancement </a:t>
              </a:r>
              <a:r>
                <a:rPr lang="fr-FR" b="1" dirty="0"/>
                <a:t>d’Alaska Airlines</a:t>
              </a:r>
            </a:p>
            <a:p>
              <a:pPr fontAlgn="base"/>
              <a:r>
                <a:rPr lang="fr-FR" dirty="0"/>
                <a:t>Alaska Airlines a déclaré qu’elle était la première compagnie aérienne américaine à adopter cette technologie.</a:t>
              </a:r>
            </a:p>
          </p:txBody>
        </p:sp>
        <p:pic>
          <p:nvPicPr>
            <p:cNvPr id="110" name="Picture 109">
              <a:extLst>
                <a:ext uri="{FF2B5EF4-FFF2-40B4-BE49-F238E27FC236}">
                  <a16:creationId xmlns:a16="http://schemas.microsoft.com/office/drawing/2014/main" id="{3AEB718E-7396-47E6-8A4E-7322183694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grpSp>
        <p:nvGrpSpPr>
          <p:cNvPr id="111" name="Group 110">
            <a:extLst>
              <a:ext uri="{FF2B5EF4-FFF2-40B4-BE49-F238E27FC236}">
                <a16:creationId xmlns:a16="http://schemas.microsoft.com/office/drawing/2014/main" id="{CE603AE1-4E60-43B3-8E01-B1629E7FF6EE}"/>
              </a:ext>
            </a:extLst>
          </p:cNvPr>
          <p:cNvGrpSpPr/>
          <p:nvPr/>
        </p:nvGrpSpPr>
        <p:grpSpPr>
          <a:xfrm>
            <a:off x="6395161" y="3414513"/>
            <a:ext cx="2102817" cy="673396"/>
            <a:chOff x="4628037" y="3420415"/>
            <a:chExt cx="2102817" cy="673396"/>
          </a:xfrm>
        </p:grpSpPr>
        <p:sp>
          <p:nvSpPr>
            <p:cNvPr id="113" name="TextBox 112">
              <a:extLst>
                <a:ext uri="{FF2B5EF4-FFF2-40B4-BE49-F238E27FC236}">
                  <a16:creationId xmlns:a16="http://schemas.microsoft.com/office/drawing/2014/main" id="{76F791A9-916F-4533-9AC4-CB66E4B8935D}"/>
                </a:ext>
              </a:extLst>
            </p:cNvPr>
            <p:cNvSpPr txBox="1"/>
            <p:nvPr/>
          </p:nvSpPr>
          <p:spPr>
            <a:xfrm>
              <a:off x="5175104" y="3420415"/>
              <a:ext cx="1555750" cy="369332"/>
            </a:xfrm>
            <a:prstGeom prst="rect">
              <a:avLst/>
            </a:prstGeom>
            <a:noFill/>
          </p:spPr>
          <p:txBody>
            <a:bodyPr wrap="square" rtlCol="0">
              <a:spAutoFit/>
            </a:bodyPr>
            <a:lstStyle/>
            <a:p>
              <a:endParaRPr lang="en-US" b="1" dirty="0">
                <a:solidFill>
                  <a:schemeClr val="tx1">
                    <a:lumMod val="75000"/>
                    <a:lumOff val="25000"/>
                  </a:schemeClr>
                </a:solidFill>
                <a:latin typeface="Tw Cen MT" panose="020B0602020104020603" pitchFamily="34" charset="0"/>
              </a:endParaRPr>
            </a:p>
          </p:txBody>
        </p:sp>
        <p:pic>
          <p:nvPicPr>
            <p:cNvPr id="115" name="Picture 114">
              <a:extLst>
                <a:ext uri="{FF2B5EF4-FFF2-40B4-BE49-F238E27FC236}">
                  <a16:creationId xmlns:a16="http://schemas.microsoft.com/office/drawing/2014/main" id="{DCBADE1C-7B38-4536-9A18-40299A0F79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121" name="Group 120">
            <a:extLst>
              <a:ext uri="{FF2B5EF4-FFF2-40B4-BE49-F238E27FC236}">
                <a16:creationId xmlns:a16="http://schemas.microsoft.com/office/drawing/2014/main" id="{253C32BD-207F-4145-8795-FAF2E2159D50}"/>
              </a:ext>
            </a:extLst>
          </p:cNvPr>
          <p:cNvGrpSpPr/>
          <p:nvPr/>
        </p:nvGrpSpPr>
        <p:grpSpPr>
          <a:xfrm>
            <a:off x="6395161" y="1192310"/>
            <a:ext cx="3995199" cy="1837271"/>
            <a:chOff x="4504627" y="2142394"/>
            <a:chExt cx="3995199" cy="1476560"/>
          </a:xfrm>
        </p:grpSpPr>
        <p:sp>
          <p:nvSpPr>
            <p:cNvPr id="122" name="Oval 121">
              <a:extLst>
                <a:ext uri="{FF2B5EF4-FFF2-40B4-BE49-F238E27FC236}">
                  <a16:creationId xmlns:a16="http://schemas.microsoft.com/office/drawing/2014/main" id="{42F10B3D-0C8C-4DC7-90F9-0A5F46030A4F}"/>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a:extLst>
                <a:ext uri="{FF2B5EF4-FFF2-40B4-BE49-F238E27FC236}">
                  <a16:creationId xmlns:a16="http://schemas.microsoft.com/office/drawing/2014/main" id="{4566C459-66F4-4B69-8BBF-A5B428191664}"/>
                </a:ext>
              </a:extLst>
            </p:cNvPr>
            <p:cNvSpPr txBox="1"/>
            <p:nvPr/>
          </p:nvSpPr>
          <p:spPr>
            <a:xfrm>
              <a:off x="5175104" y="2142394"/>
              <a:ext cx="1555750" cy="296821"/>
            </a:xfrm>
            <a:prstGeom prst="rect">
              <a:avLst/>
            </a:prstGeom>
            <a:noFill/>
          </p:spPr>
          <p:txBody>
            <a:bodyPr wrap="square" rtlCol="0">
              <a:spAutoFit/>
            </a:bodyPr>
            <a:lstStyle/>
            <a:p>
              <a:r>
                <a:rPr lang="en-US" b="1" u="sng" dirty="0">
                  <a:solidFill>
                    <a:srgbClr val="FF0000"/>
                  </a:solidFill>
                  <a:latin typeface="Tw Cen MT" panose="020B0602020104020603" pitchFamily="34" charset="0"/>
                </a:rPr>
                <a:t>Le </a:t>
              </a:r>
              <a:r>
                <a:rPr lang="en-US" b="1" u="sng" dirty="0" err="1">
                  <a:solidFill>
                    <a:srgbClr val="FF0000"/>
                  </a:solidFill>
                  <a:latin typeface="Tw Cen MT" panose="020B0602020104020603" pitchFamily="34" charset="0"/>
                </a:rPr>
                <a:t>coût</a:t>
              </a:r>
              <a:r>
                <a:rPr lang="en-US" b="1" u="sng" dirty="0">
                  <a:solidFill>
                    <a:srgbClr val="FF0000"/>
                  </a:solidFill>
                  <a:latin typeface="Tw Cen MT" panose="020B0602020104020603" pitchFamily="34" charset="0"/>
                </a:rPr>
                <a:t>:</a:t>
              </a:r>
            </a:p>
          </p:txBody>
        </p:sp>
        <p:sp>
          <p:nvSpPr>
            <p:cNvPr id="124" name="TextBox 123">
              <a:extLst>
                <a:ext uri="{FF2B5EF4-FFF2-40B4-BE49-F238E27FC236}">
                  <a16:creationId xmlns:a16="http://schemas.microsoft.com/office/drawing/2014/main" id="{75CF737C-9837-4C29-82C4-2B9CDB774712}"/>
                </a:ext>
              </a:extLst>
            </p:cNvPr>
            <p:cNvSpPr txBox="1"/>
            <p:nvPr/>
          </p:nvSpPr>
          <p:spPr>
            <a:xfrm>
              <a:off x="5446892" y="2418625"/>
              <a:ext cx="3052934" cy="1200329"/>
            </a:xfrm>
            <a:prstGeom prst="rect">
              <a:avLst/>
            </a:prstGeom>
            <a:noFill/>
          </p:spPr>
          <p:txBody>
            <a:bodyPr wrap="square" rtlCol="0">
              <a:spAutoFit/>
            </a:bodyPr>
            <a:lstStyle/>
            <a:p>
              <a:r>
                <a:rPr lang="fr-FR" dirty="0"/>
                <a:t>En 2019, British Airways a proposé sa propre version, appelée TAG, vendue à environ 100 $.</a:t>
              </a:r>
              <a:endParaRPr lang="en-US" sz="1600" dirty="0">
                <a:solidFill>
                  <a:schemeClr val="tx1">
                    <a:lumMod val="75000"/>
                    <a:lumOff val="25000"/>
                  </a:schemeClr>
                </a:solidFill>
                <a:latin typeface="Tw Cen MT" panose="020B0602020104020603" pitchFamily="34" charset="0"/>
              </a:endParaRPr>
            </a:p>
          </p:txBody>
        </p:sp>
        <p:pic>
          <p:nvPicPr>
            <p:cNvPr id="125" name="Picture 124">
              <a:extLst>
                <a:ext uri="{FF2B5EF4-FFF2-40B4-BE49-F238E27FC236}">
                  <a16:creationId xmlns:a16="http://schemas.microsoft.com/office/drawing/2014/main" id="{BA65063D-30F4-4079-9845-A11A82F47B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7162" y="2447925"/>
              <a:ext cx="320494" cy="320494"/>
            </a:xfrm>
            <a:prstGeom prst="rect">
              <a:avLst/>
            </a:prstGeom>
          </p:spPr>
        </p:pic>
      </p:grpSp>
      <p:grpSp>
        <p:nvGrpSpPr>
          <p:cNvPr id="2" name="Group 100">
            <a:extLst>
              <a:ext uri="{FF2B5EF4-FFF2-40B4-BE49-F238E27FC236}">
                <a16:creationId xmlns:a16="http://schemas.microsoft.com/office/drawing/2014/main" id="{0C6CF48B-32F1-F429-FD2D-183EAF72B773}"/>
              </a:ext>
            </a:extLst>
          </p:cNvPr>
          <p:cNvGrpSpPr/>
          <p:nvPr/>
        </p:nvGrpSpPr>
        <p:grpSpPr>
          <a:xfrm>
            <a:off x="2521974" y="3449893"/>
            <a:ext cx="3749777" cy="1483083"/>
            <a:chOff x="764723" y="3420415"/>
            <a:chExt cx="3320635" cy="1483083"/>
          </a:xfrm>
        </p:grpSpPr>
        <p:sp>
          <p:nvSpPr>
            <p:cNvPr id="3" name="Oval 101">
              <a:extLst>
                <a:ext uri="{FF2B5EF4-FFF2-40B4-BE49-F238E27FC236}">
                  <a16:creationId xmlns:a16="http://schemas.microsoft.com/office/drawing/2014/main" id="{59CB3394-946C-0BD5-B471-F0C955726186}"/>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02">
              <a:extLst>
                <a:ext uri="{FF2B5EF4-FFF2-40B4-BE49-F238E27FC236}">
                  <a16:creationId xmlns:a16="http://schemas.microsoft.com/office/drawing/2014/main" id="{B7D2FBCE-1B13-3F22-B962-2C8B889CB9AC}"/>
                </a:ext>
              </a:extLst>
            </p:cNvPr>
            <p:cNvSpPr txBox="1"/>
            <p:nvPr/>
          </p:nvSpPr>
          <p:spPr>
            <a:xfrm>
              <a:off x="1435200" y="3420415"/>
              <a:ext cx="2650158" cy="369332"/>
            </a:xfrm>
            <a:prstGeom prst="rect">
              <a:avLst/>
            </a:prstGeom>
            <a:noFill/>
          </p:spPr>
          <p:txBody>
            <a:bodyPr wrap="square" rtlCol="0">
              <a:spAutoFit/>
            </a:bodyPr>
            <a:lstStyle/>
            <a:p>
              <a:r>
                <a:rPr lang="en-US" b="1" u="sng" dirty="0">
                  <a:solidFill>
                    <a:srgbClr val="FF0000"/>
                  </a:solidFill>
                  <a:latin typeface="Tw Cen MT" panose="020B0602020104020603" pitchFamily="34" charset="0"/>
                </a:rPr>
                <a:t>La </a:t>
              </a:r>
              <a:r>
                <a:rPr lang="en-US" b="1" u="sng" dirty="0" err="1">
                  <a:solidFill>
                    <a:srgbClr val="FF0000"/>
                  </a:solidFill>
                  <a:latin typeface="Tw Cen MT" panose="020B0602020104020603" pitchFamily="34" charset="0"/>
                </a:rPr>
                <a:t>technologie</a:t>
              </a:r>
              <a:r>
                <a:rPr lang="en-US" b="1" u="sng" dirty="0">
                  <a:solidFill>
                    <a:srgbClr val="FF0000"/>
                  </a:solidFill>
                  <a:latin typeface="Tw Cen MT" panose="020B0602020104020603" pitchFamily="34" charset="0"/>
                </a:rPr>
                <a:t>:</a:t>
              </a:r>
            </a:p>
          </p:txBody>
        </p:sp>
        <p:sp>
          <p:nvSpPr>
            <p:cNvPr id="5" name="TextBox 103">
              <a:extLst>
                <a:ext uri="{FF2B5EF4-FFF2-40B4-BE49-F238E27FC236}">
                  <a16:creationId xmlns:a16="http://schemas.microsoft.com/office/drawing/2014/main" id="{4B641E7B-3DD9-F71A-ABE8-94F444946292}"/>
                </a:ext>
              </a:extLst>
            </p:cNvPr>
            <p:cNvSpPr txBox="1"/>
            <p:nvPr/>
          </p:nvSpPr>
          <p:spPr>
            <a:xfrm>
              <a:off x="1435200" y="3703169"/>
              <a:ext cx="2526748" cy="1200329"/>
            </a:xfrm>
            <a:prstGeom prst="rect">
              <a:avLst/>
            </a:prstGeom>
            <a:noFill/>
          </p:spPr>
          <p:txBody>
            <a:bodyPr wrap="square" rtlCol="0">
              <a:spAutoFit/>
            </a:bodyPr>
            <a:lstStyle/>
            <a:p>
              <a:r>
                <a:rPr lang="fr-FR" dirty="0"/>
                <a:t>Ils fonctionnent via les tags NFC*(</a:t>
              </a:r>
              <a:r>
                <a:rPr lang="fr-FR" dirty="0" err="1"/>
                <a:t>cf</a:t>
              </a:r>
              <a:r>
                <a:rPr lang="fr-FR" dirty="0"/>
                <a:t>: annexe sliden°6) sur les iPhones et les smartphones Android.</a:t>
              </a:r>
              <a:endParaRPr lang="en-US" sz="1600" dirty="0">
                <a:solidFill>
                  <a:schemeClr val="tx1">
                    <a:lumMod val="75000"/>
                    <a:lumOff val="25000"/>
                  </a:schemeClr>
                </a:solidFill>
                <a:latin typeface="Tw Cen MT" panose="020B0602020104020603" pitchFamily="34" charset="0"/>
              </a:endParaRPr>
            </a:p>
          </p:txBody>
        </p:sp>
        <p:pic>
          <p:nvPicPr>
            <p:cNvPr id="6" name="Picture 104">
              <a:extLst>
                <a:ext uri="{FF2B5EF4-FFF2-40B4-BE49-F238E27FC236}">
                  <a16:creationId xmlns:a16="http://schemas.microsoft.com/office/drawing/2014/main" id="{9078194B-954A-D22D-E217-151144AE8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spTree>
    <p:extLst>
      <p:ext uri="{BB962C8B-B14F-4D97-AF65-F5344CB8AC3E}">
        <p14:creationId xmlns:p14="http://schemas.microsoft.com/office/powerpoint/2010/main" val="85424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 calcmode="lin" valueType="num">
                                      <p:cBhvr>
                                        <p:cTn id="9" dur="500" fill="hold"/>
                                        <p:tgtEl>
                                          <p:spTgt spid="96"/>
                                        </p:tgtEl>
                                        <p:attrNameLst>
                                          <p:attrName>style.rotation</p:attrName>
                                        </p:attrNameLst>
                                      </p:cBhvr>
                                      <p:tavLst>
                                        <p:tav tm="0">
                                          <p:val>
                                            <p:fltVal val="90"/>
                                          </p:val>
                                        </p:tav>
                                        <p:tav tm="100000">
                                          <p:val>
                                            <p:fltVal val="0"/>
                                          </p:val>
                                        </p:tav>
                                      </p:tavLst>
                                    </p:anim>
                                    <p:animEffect transition="in" filter="fade">
                                      <p:cBhvr>
                                        <p:cTn id="10" dur="500"/>
                                        <p:tgtEl>
                                          <p:spTgt spid="96"/>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01"/>
                                        </p:tgtEl>
                                        <p:attrNameLst>
                                          <p:attrName>style.visibility</p:attrName>
                                        </p:attrNameLst>
                                      </p:cBhvr>
                                      <p:to>
                                        <p:strVal val="visible"/>
                                      </p:to>
                                    </p:set>
                                    <p:anim calcmode="lin" valueType="num">
                                      <p:cBhvr>
                                        <p:cTn id="14" dur="500" fill="hold"/>
                                        <p:tgtEl>
                                          <p:spTgt spid="101"/>
                                        </p:tgtEl>
                                        <p:attrNameLst>
                                          <p:attrName>ppt_w</p:attrName>
                                        </p:attrNameLst>
                                      </p:cBhvr>
                                      <p:tavLst>
                                        <p:tav tm="0">
                                          <p:val>
                                            <p:fltVal val="0"/>
                                          </p:val>
                                        </p:tav>
                                        <p:tav tm="100000">
                                          <p:val>
                                            <p:strVal val="#ppt_w"/>
                                          </p:val>
                                        </p:tav>
                                      </p:tavLst>
                                    </p:anim>
                                    <p:anim calcmode="lin" valueType="num">
                                      <p:cBhvr>
                                        <p:cTn id="15" dur="500" fill="hold"/>
                                        <p:tgtEl>
                                          <p:spTgt spid="101"/>
                                        </p:tgtEl>
                                        <p:attrNameLst>
                                          <p:attrName>ppt_h</p:attrName>
                                        </p:attrNameLst>
                                      </p:cBhvr>
                                      <p:tavLst>
                                        <p:tav tm="0">
                                          <p:val>
                                            <p:fltVal val="0"/>
                                          </p:val>
                                        </p:tav>
                                        <p:tav tm="100000">
                                          <p:val>
                                            <p:strVal val="#ppt_h"/>
                                          </p:val>
                                        </p:tav>
                                      </p:tavLst>
                                    </p:anim>
                                    <p:anim calcmode="lin" valueType="num">
                                      <p:cBhvr>
                                        <p:cTn id="16" dur="500" fill="hold"/>
                                        <p:tgtEl>
                                          <p:spTgt spid="101"/>
                                        </p:tgtEl>
                                        <p:attrNameLst>
                                          <p:attrName>style.rotation</p:attrName>
                                        </p:attrNameLst>
                                      </p:cBhvr>
                                      <p:tavLst>
                                        <p:tav tm="0">
                                          <p:val>
                                            <p:fltVal val="90"/>
                                          </p:val>
                                        </p:tav>
                                        <p:tav tm="100000">
                                          <p:val>
                                            <p:fltVal val="0"/>
                                          </p:val>
                                        </p:tav>
                                      </p:tavLst>
                                    </p:anim>
                                    <p:animEffect transition="in" filter="fade">
                                      <p:cBhvr>
                                        <p:cTn id="17" dur="500"/>
                                        <p:tgtEl>
                                          <p:spTgt spid="101"/>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106"/>
                                        </p:tgtEl>
                                        <p:attrNameLst>
                                          <p:attrName>style.visibility</p:attrName>
                                        </p:attrNameLst>
                                      </p:cBhvr>
                                      <p:to>
                                        <p:strVal val="visible"/>
                                      </p:to>
                                    </p:set>
                                    <p:anim calcmode="lin" valueType="num">
                                      <p:cBhvr>
                                        <p:cTn id="21" dur="500" fill="hold"/>
                                        <p:tgtEl>
                                          <p:spTgt spid="106"/>
                                        </p:tgtEl>
                                        <p:attrNameLst>
                                          <p:attrName>ppt_w</p:attrName>
                                        </p:attrNameLst>
                                      </p:cBhvr>
                                      <p:tavLst>
                                        <p:tav tm="0">
                                          <p:val>
                                            <p:fltVal val="0"/>
                                          </p:val>
                                        </p:tav>
                                        <p:tav tm="100000">
                                          <p:val>
                                            <p:strVal val="#ppt_w"/>
                                          </p:val>
                                        </p:tav>
                                      </p:tavLst>
                                    </p:anim>
                                    <p:anim calcmode="lin" valueType="num">
                                      <p:cBhvr>
                                        <p:cTn id="22" dur="500" fill="hold"/>
                                        <p:tgtEl>
                                          <p:spTgt spid="106"/>
                                        </p:tgtEl>
                                        <p:attrNameLst>
                                          <p:attrName>ppt_h</p:attrName>
                                        </p:attrNameLst>
                                      </p:cBhvr>
                                      <p:tavLst>
                                        <p:tav tm="0">
                                          <p:val>
                                            <p:fltVal val="0"/>
                                          </p:val>
                                        </p:tav>
                                        <p:tav tm="100000">
                                          <p:val>
                                            <p:strVal val="#ppt_h"/>
                                          </p:val>
                                        </p:tav>
                                      </p:tavLst>
                                    </p:anim>
                                    <p:anim calcmode="lin" valueType="num">
                                      <p:cBhvr>
                                        <p:cTn id="23" dur="500" fill="hold"/>
                                        <p:tgtEl>
                                          <p:spTgt spid="106"/>
                                        </p:tgtEl>
                                        <p:attrNameLst>
                                          <p:attrName>style.rotation</p:attrName>
                                        </p:attrNameLst>
                                      </p:cBhvr>
                                      <p:tavLst>
                                        <p:tav tm="0">
                                          <p:val>
                                            <p:fltVal val="90"/>
                                          </p:val>
                                        </p:tav>
                                        <p:tav tm="100000">
                                          <p:val>
                                            <p:fltVal val="0"/>
                                          </p:val>
                                        </p:tav>
                                      </p:tavLst>
                                    </p:anim>
                                    <p:animEffect transition="in" filter="fade">
                                      <p:cBhvr>
                                        <p:cTn id="24" dur="500"/>
                                        <p:tgtEl>
                                          <p:spTgt spid="106"/>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121"/>
                                        </p:tgtEl>
                                        <p:attrNameLst>
                                          <p:attrName>style.visibility</p:attrName>
                                        </p:attrNameLst>
                                      </p:cBhvr>
                                      <p:to>
                                        <p:strVal val="visible"/>
                                      </p:to>
                                    </p:set>
                                    <p:anim calcmode="lin" valueType="num">
                                      <p:cBhvr>
                                        <p:cTn id="28" dur="500" fill="hold"/>
                                        <p:tgtEl>
                                          <p:spTgt spid="121"/>
                                        </p:tgtEl>
                                        <p:attrNameLst>
                                          <p:attrName>ppt_w</p:attrName>
                                        </p:attrNameLst>
                                      </p:cBhvr>
                                      <p:tavLst>
                                        <p:tav tm="0">
                                          <p:val>
                                            <p:fltVal val="0"/>
                                          </p:val>
                                        </p:tav>
                                        <p:tav tm="100000">
                                          <p:val>
                                            <p:strVal val="#ppt_w"/>
                                          </p:val>
                                        </p:tav>
                                      </p:tavLst>
                                    </p:anim>
                                    <p:anim calcmode="lin" valueType="num">
                                      <p:cBhvr>
                                        <p:cTn id="29" dur="500" fill="hold"/>
                                        <p:tgtEl>
                                          <p:spTgt spid="121"/>
                                        </p:tgtEl>
                                        <p:attrNameLst>
                                          <p:attrName>ppt_h</p:attrName>
                                        </p:attrNameLst>
                                      </p:cBhvr>
                                      <p:tavLst>
                                        <p:tav tm="0">
                                          <p:val>
                                            <p:fltVal val="0"/>
                                          </p:val>
                                        </p:tav>
                                        <p:tav tm="100000">
                                          <p:val>
                                            <p:strVal val="#ppt_h"/>
                                          </p:val>
                                        </p:tav>
                                      </p:tavLst>
                                    </p:anim>
                                    <p:anim calcmode="lin" valueType="num">
                                      <p:cBhvr>
                                        <p:cTn id="30" dur="500" fill="hold"/>
                                        <p:tgtEl>
                                          <p:spTgt spid="121"/>
                                        </p:tgtEl>
                                        <p:attrNameLst>
                                          <p:attrName>style.rotation</p:attrName>
                                        </p:attrNameLst>
                                      </p:cBhvr>
                                      <p:tavLst>
                                        <p:tav tm="0">
                                          <p:val>
                                            <p:fltVal val="90"/>
                                          </p:val>
                                        </p:tav>
                                        <p:tav tm="100000">
                                          <p:val>
                                            <p:fltVal val="0"/>
                                          </p:val>
                                        </p:tav>
                                      </p:tavLst>
                                    </p:anim>
                                    <p:animEffect transition="in" filter="fade">
                                      <p:cBhvr>
                                        <p:cTn id="31" dur="500"/>
                                        <p:tgtEl>
                                          <p:spTgt spid="121"/>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111"/>
                                        </p:tgtEl>
                                        <p:attrNameLst>
                                          <p:attrName>style.visibility</p:attrName>
                                        </p:attrNameLst>
                                      </p:cBhvr>
                                      <p:to>
                                        <p:strVal val="visible"/>
                                      </p:to>
                                    </p:set>
                                    <p:anim calcmode="lin" valueType="num">
                                      <p:cBhvr>
                                        <p:cTn id="35" dur="500" fill="hold"/>
                                        <p:tgtEl>
                                          <p:spTgt spid="111"/>
                                        </p:tgtEl>
                                        <p:attrNameLst>
                                          <p:attrName>ppt_w</p:attrName>
                                        </p:attrNameLst>
                                      </p:cBhvr>
                                      <p:tavLst>
                                        <p:tav tm="0">
                                          <p:val>
                                            <p:fltVal val="0"/>
                                          </p:val>
                                        </p:tav>
                                        <p:tav tm="100000">
                                          <p:val>
                                            <p:strVal val="#ppt_w"/>
                                          </p:val>
                                        </p:tav>
                                      </p:tavLst>
                                    </p:anim>
                                    <p:anim calcmode="lin" valueType="num">
                                      <p:cBhvr>
                                        <p:cTn id="36" dur="500" fill="hold"/>
                                        <p:tgtEl>
                                          <p:spTgt spid="111"/>
                                        </p:tgtEl>
                                        <p:attrNameLst>
                                          <p:attrName>ppt_h</p:attrName>
                                        </p:attrNameLst>
                                      </p:cBhvr>
                                      <p:tavLst>
                                        <p:tav tm="0">
                                          <p:val>
                                            <p:fltVal val="0"/>
                                          </p:val>
                                        </p:tav>
                                        <p:tav tm="100000">
                                          <p:val>
                                            <p:strVal val="#ppt_h"/>
                                          </p:val>
                                        </p:tav>
                                      </p:tavLst>
                                    </p:anim>
                                    <p:anim calcmode="lin" valueType="num">
                                      <p:cBhvr>
                                        <p:cTn id="37" dur="500" fill="hold"/>
                                        <p:tgtEl>
                                          <p:spTgt spid="111"/>
                                        </p:tgtEl>
                                        <p:attrNameLst>
                                          <p:attrName>style.rotation</p:attrName>
                                        </p:attrNameLst>
                                      </p:cBhvr>
                                      <p:tavLst>
                                        <p:tav tm="0">
                                          <p:val>
                                            <p:fltVal val="90"/>
                                          </p:val>
                                        </p:tav>
                                        <p:tav tm="100000">
                                          <p:val>
                                            <p:fltVal val="0"/>
                                          </p:val>
                                        </p:tav>
                                      </p:tavLst>
                                    </p:anim>
                                    <p:animEffect transition="in" filter="fade">
                                      <p:cBhvr>
                                        <p:cTn id="38" dur="500"/>
                                        <p:tgtEl>
                                          <p:spTgt spid="111"/>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 calcmode="lin" valueType="num">
                                      <p:cBhvr>
                                        <p:cTn id="44" dur="500" fill="hold"/>
                                        <p:tgtEl>
                                          <p:spTgt spid="2"/>
                                        </p:tgtEl>
                                        <p:attrNameLst>
                                          <p:attrName>style.rotation</p:attrName>
                                        </p:attrNameLst>
                                      </p:cBhvr>
                                      <p:tavLst>
                                        <p:tav tm="0">
                                          <p:val>
                                            <p:fltVal val="90"/>
                                          </p:val>
                                        </p:tav>
                                        <p:tav tm="100000">
                                          <p:val>
                                            <p:fltVal val="0"/>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D0BDD9B-CFEC-489E-B50E-422484600823}"/>
              </a:ext>
            </a:extLst>
          </p:cNvPr>
          <p:cNvGrpSpPr/>
          <p:nvPr/>
        </p:nvGrpSpPr>
        <p:grpSpPr>
          <a:xfrm>
            <a:off x="2035987" y="76018"/>
            <a:ext cx="8514348" cy="1309494"/>
            <a:chOff x="1888597" y="76018"/>
            <a:chExt cx="8514348" cy="1309494"/>
          </a:xfrm>
        </p:grpSpPr>
        <p:sp>
          <p:nvSpPr>
            <p:cNvPr id="34" name="TextBox 33">
              <a:extLst>
                <a:ext uri="{FF2B5EF4-FFF2-40B4-BE49-F238E27FC236}">
                  <a16:creationId xmlns:a16="http://schemas.microsoft.com/office/drawing/2014/main" id="{430CED4E-8099-4464-A91D-B2681C0FB01F}"/>
                </a:ext>
              </a:extLst>
            </p:cNvPr>
            <p:cNvSpPr txBox="1"/>
            <p:nvPr/>
          </p:nvSpPr>
          <p:spPr>
            <a:xfrm>
              <a:off x="1888597" y="76018"/>
              <a:ext cx="8514348" cy="646331"/>
            </a:xfrm>
            <a:prstGeom prst="rect">
              <a:avLst/>
            </a:prstGeom>
            <a:noFill/>
          </p:spPr>
          <p:txBody>
            <a:bodyPr wrap="square" rtlCol="0">
              <a:spAutoFit/>
            </a:bodyPr>
            <a:lstStyle/>
            <a:p>
              <a:pPr algn="ctr"/>
              <a:r>
                <a:rPr lang="en-US" sz="3600" b="1" dirty="0" err="1">
                  <a:solidFill>
                    <a:srgbClr val="FF5969"/>
                  </a:solidFill>
                  <a:latin typeface="Tw Cen MT" panose="020B0602020104020603" pitchFamily="34" charset="0"/>
                </a:rPr>
                <a:t>Pourquoi</a:t>
              </a:r>
              <a:r>
                <a:rPr lang="en-US" sz="3600" b="1" dirty="0">
                  <a:solidFill>
                    <a:srgbClr val="FF5969"/>
                  </a:solidFill>
                  <a:latin typeface="Tw Cen MT" panose="020B0602020104020603" pitchFamily="34" charset="0"/>
                </a:rPr>
                <a:t> </a:t>
              </a:r>
              <a:r>
                <a:rPr lang="en-US" sz="3600" b="1" dirty="0" err="1">
                  <a:solidFill>
                    <a:srgbClr val="FF5969"/>
                  </a:solidFill>
                  <a:latin typeface="Tw Cen MT" panose="020B0602020104020603" pitchFamily="34" charset="0"/>
                </a:rPr>
                <a:t>utiliser</a:t>
              </a:r>
              <a:r>
                <a:rPr lang="en-US" sz="3600" b="1" dirty="0">
                  <a:solidFill>
                    <a:srgbClr val="FF5969"/>
                  </a:solidFill>
                  <a:latin typeface="Tw Cen MT" panose="020B0602020104020603" pitchFamily="34" charset="0"/>
                </a:rPr>
                <a:t> </a:t>
              </a:r>
              <a:r>
                <a:rPr lang="en-US" sz="3600" b="1" dirty="0" err="1">
                  <a:solidFill>
                    <a:srgbClr val="FF5969"/>
                  </a:solidFill>
                  <a:latin typeface="Tw Cen MT" panose="020B0602020104020603" pitchFamily="34" charset="0"/>
                </a:rPr>
                <a:t>l’etiquette</a:t>
              </a:r>
              <a:r>
                <a:rPr lang="en-US" sz="3600" b="1" dirty="0">
                  <a:solidFill>
                    <a:srgbClr val="FF5969"/>
                  </a:solidFill>
                  <a:latin typeface="Tw Cen MT" panose="020B0602020104020603" pitchFamily="34" charset="0"/>
                </a:rPr>
                <a:t> </a:t>
              </a:r>
              <a:r>
                <a:rPr lang="en-US" sz="3600" b="1" dirty="0" err="1">
                  <a:solidFill>
                    <a:srgbClr val="FF5969"/>
                  </a:solidFill>
                  <a:latin typeface="Tw Cen MT" panose="020B0602020104020603" pitchFamily="34" charset="0"/>
                </a:rPr>
                <a:t>électonique</a:t>
              </a:r>
              <a:r>
                <a:rPr lang="en-US" sz="3600" b="1" dirty="0">
                  <a:solidFill>
                    <a:srgbClr val="FF5969"/>
                  </a:solidFill>
                  <a:latin typeface="Tw Cen MT" panose="020B0602020104020603" pitchFamily="34" charset="0"/>
                </a:rPr>
                <a:t>?</a:t>
              </a:r>
            </a:p>
          </p:txBody>
        </p:sp>
        <p:sp>
          <p:nvSpPr>
            <p:cNvPr id="35" name="TextBox 34">
              <a:extLst>
                <a:ext uri="{FF2B5EF4-FFF2-40B4-BE49-F238E27FC236}">
                  <a16:creationId xmlns:a16="http://schemas.microsoft.com/office/drawing/2014/main" id="{57A234C0-63F7-49D8-8C33-54955403EE09}"/>
                </a:ext>
              </a:extLst>
            </p:cNvPr>
            <p:cNvSpPr txBox="1"/>
            <p:nvPr/>
          </p:nvSpPr>
          <p:spPr>
            <a:xfrm>
              <a:off x="3200263" y="800737"/>
              <a:ext cx="5496695" cy="584775"/>
            </a:xfrm>
            <a:prstGeom prst="rect">
              <a:avLst/>
            </a:prstGeom>
            <a:noFill/>
          </p:spPr>
          <p:txBody>
            <a:bodyPr wrap="square" rtlCol="0">
              <a:spAutoFit/>
            </a:bodyPr>
            <a:lstStyle/>
            <a:p>
              <a:pPr algn="ctr"/>
              <a:r>
                <a:rPr lang="en-US" sz="1600" b="1" dirty="0">
                  <a:solidFill>
                    <a:schemeClr val="tx1">
                      <a:lumMod val="75000"/>
                      <a:lumOff val="25000"/>
                    </a:schemeClr>
                  </a:solidFill>
                  <a:latin typeface="Tw Cen MT" panose="020B0602020104020603" pitchFamily="34" charset="0"/>
                </a:rPr>
                <a:t>Les arguments </a:t>
              </a:r>
              <a:r>
                <a:rPr lang="en-US" sz="1600" b="1" dirty="0" err="1">
                  <a:solidFill>
                    <a:schemeClr val="tx1">
                      <a:lumMod val="75000"/>
                      <a:lumOff val="25000"/>
                    </a:schemeClr>
                  </a:solidFill>
                  <a:latin typeface="Tw Cen MT" panose="020B0602020104020603" pitchFamily="34" charset="0"/>
                </a:rPr>
                <a:t>en</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faveur</a:t>
              </a:r>
              <a:r>
                <a:rPr lang="en-US" sz="1600" b="1" dirty="0">
                  <a:solidFill>
                    <a:schemeClr val="tx1">
                      <a:lumMod val="75000"/>
                      <a:lumOff val="25000"/>
                    </a:schemeClr>
                  </a:solidFill>
                  <a:latin typeface="Tw Cen MT" panose="020B0602020104020603" pitchFamily="34" charset="0"/>
                </a:rPr>
                <a:t> e </a:t>
              </a:r>
              <a:r>
                <a:rPr lang="en-US" sz="1600" b="1" dirty="0" err="1">
                  <a:solidFill>
                    <a:schemeClr val="tx1">
                      <a:lumMod val="75000"/>
                      <a:lumOff val="25000"/>
                    </a:schemeClr>
                  </a:solidFill>
                  <a:latin typeface="Tw Cen MT" panose="020B0602020104020603" pitchFamily="34" charset="0"/>
                </a:rPr>
                <a:t>l’utilisation</a:t>
              </a:r>
              <a:r>
                <a:rPr lang="en-US" sz="1600" b="1" dirty="0">
                  <a:solidFill>
                    <a:schemeClr val="tx1">
                      <a:lumMod val="75000"/>
                      <a:lumOff val="25000"/>
                    </a:schemeClr>
                  </a:solidFill>
                  <a:latin typeface="Tw Cen MT" panose="020B0602020104020603" pitchFamily="34" charset="0"/>
                </a:rPr>
                <a:t> de </a:t>
              </a:r>
              <a:r>
                <a:rPr lang="en-US" sz="1600" b="1" dirty="0" err="1">
                  <a:solidFill>
                    <a:schemeClr val="tx1">
                      <a:lumMod val="75000"/>
                      <a:lumOff val="25000"/>
                    </a:schemeClr>
                  </a:solidFill>
                  <a:latin typeface="Tw Cen MT" panose="020B0602020104020603" pitchFamily="34" charset="0"/>
                </a:rPr>
                <a:t>l’étique</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à</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encre</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électronique</a:t>
              </a:r>
              <a:r>
                <a:rPr lang="en-US" sz="1600" b="1" dirty="0">
                  <a:solidFill>
                    <a:schemeClr val="tx1">
                      <a:lumMod val="75000"/>
                      <a:lumOff val="25000"/>
                    </a:schemeClr>
                  </a:solidFill>
                  <a:latin typeface="Tw Cen MT" panose="020B0602020104020603" pitchFamily="34" charset="0"/>
                </a:rPr>
                <a:t>  </a:t>
              </a:r>
              <a:r>
                <a:rPr lang="en-US" sz="1600" b="1" dirty="0" err="1">
                  <a:solidFill>
                    <a:schemeClr val="tx1">
                      <a:lumMod val="75000"/>
                      <a:lumOff val="25000"/>
                    </a:schemeClr>
                  </a:solidFill>
                  <a:latin typeface="Tw Cen MT" panose="020B0602020104020603" pitchFamily="34" charset="0"/>
                </a:rPr>
                <a:t>sont</a:t>
              </a:r>
              <a:r>
                <a:rPr lang="en-US" sz="1600" b="1" dirty="0">
                  <a:solidFill>
                    <a:schemeClr val="tx1">
                      <a:lumMod val="75000"/>
                      <a:lumOff val="25000"/>
                    </a:schemeClr>
                  </a:solidFill>
                  <a:latin typeface="Tw Cen MT" panose="020B0602020104020603" pitchFamily="34" charset="0"/>
                </a:rPr>
                <a:t> multiple et </a:t>
              </a:r>
              <a:r>
                <a:rPr lang="en-US" sz="1600" b="1" dirty="0" err="1">
                  <a:solidFill>
                    <a:schemeClr val="tx1">
                      <a:lumMod val="75000"/>
                      <a:lumOff val="25000"/>
                    </a:schemeClr>
                  </a:solidFill>
                  <a:latin typeface="Tw Cen MT" panose="020B0602020104020603" pitchFamily="34" charset="0"/>
                </a:rPr>
                <a:t>variés</a:t>
              </a:r>
              <a:endParaRPr lang="en-US" sz="1600" b="1" dirty="0">
                <a:solidFill>
                  <a:schemeClr val="tx1">
                    <a:lumMod val="75000"/>
                    <a:lumOff val="25000"/>
                  </a:schemeClr>
                </a:solidFill>
                <a:latin typeface="Tw Cen MT" panose="020B0602020104020603" pitchFamily="34" charset="0"/>
              </a:endParaRPr>
            </a:p>
          </p:txBody>
        </p:sp>
      </p:grpSp>
      <p:grpSp>
        <p:nvGrpSpPr>
          <p:cNvPr id="37" name="Group 36">
            <a:extLst>
              <a:ext uri="{FF2B5EF4-FFF2-40B4-BE49-F238E27FC236}">
                <a16:creationId xmlns:a16="http://schemas.microsoft.com/office/drawing/2014/main" id="{F7B62EA9-421B-4F4B-95AF-BFA1A1EF4166}"/>
              </a:ext>
            </a:extLst>
          </p:cNvPr>
          <p:cNvGrpSpPr/>
          <p:nvPr/>
        </p:nvGrpSpPr>
        <p:grpSpPr>
          <a:xfrm>
            <a:off x="2334655" y="2086355"/>
            <a:ext cx="2017224" cy="2017224"/>
            <a:chOff x="1466851" y="1754971"/>
            <a:chExt cx="2362200" cy="2362200"/>
          </a:xfrm>
        </p:grpSpPr>
        <p:sp>
          <p:nvSpPr>
            <p:cNvPr id="38" name="Oval 37">
              <a:extLst>
                <a:ext uri="{FF2B5EF4-FFF2-40B4-BE49-F238E27FC236}">
                  <a16:creationId xmlns:a16="http://schemas.microsoft.com/office/drawing/2014/main" id="{4E419D82-EA21-4411-802A-8B36650EECA7}"/>
                </a:ext>
              </a:extLst>
            </p:cNvPr>
            <p:cNvSpPr/>
            <p:nvPr/>
          </p:nvSpPr>
          <p:spPr>
            <a:xfrm>
              <a:off x="1466851" y="1754971"/>
              <a:ext cx="2362200" cy="23622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4957CFB7-FFE6-4F71-9A95-53AB15B1EC0D}"/>
                </a:ext>
              </a:extLst>
            </p:cNvPr>
            <p:cNvPicPr>
              <a:picLocks noChangeAspect="1"/>
            </p:cNvPicPr>
            <p:nvPr/>
          </p:nvPicPr>
          <p:blipFill rotWithShape="1">
            <a:blip r:embed="rId2">
              <a:extLst>
                <a:ext uri="{28A0092B-C50C-407E-A947-70E740481C1C}">
                  <a14:useLocalDpi xmlns:a14="http://schemas.microsoft.com/office/drawing/2010/main" val="0"/>
                </a:ext>
              </a:extLst>
            </a:blip>
            <a:srcRect l="26698" r="1156"/>
            <a:stretch/>
          </p:blipFill>
          <p:spPr>
            <a:xfrm>
              <a:off x="1619252" y="1907373"/>
              <a:ext cx="2057398" cy="2057396"/>
            </a:xfrm>
            <a:prstGeom prst="ellipse">
              <a:avLst/>
            </a:prstGeom>
          </p:spPr>
        </p:pic>
      </p:grpSp>
      <p:grpSp>
        <p:nvGrpSpPr>
          <p:cNvPr id="40" name="Group 39">
            <a:extLst>
              <a:ext uri="{FF2B5EF4-FFF2-40B4-BE49-F238E27FC236}">
                <a16:creationId xmlns:a16="http://schemas.microsoft.com/office/drawing/2014/main" id="{2BB2F32C-77FC-4168-8478-62813B72F8E5}"/>
              </a:ext>
            </a:extLst>
          </p:cNvPr>
          <p:cNvGrpSpPr/>
          <p:nvPr/>
        </p:nvGrpSpPr>
        <p:grpSpPr>
          <a:xfrm>
            <a:off x="5032316" y="2057292"/>
            <a:ext cx="2075350" cy="2075350"/>
            <a:chOff x="4388156" y="1754971"/>
            <a:chExt cx="2362200" cy="2362200"/>
          </a:xfrm>
          <a:solidFill>
            <a:srgbClr val="03A1A4"/>
          </a:solidFill>
        </p:grpSpPr>
        <p:sp>
          <p:nvSpPr>
            <p:cNvPr id="41" name="Oval 40">
              <a:extLst>
                <a:ext uri="{FF2B5EF4-FFF2-40B4-BE49-F238E27FC236}">
                  <a16:creationId xmlns:a16="http://schemas.microsoft.com/office/drawing/2014/main" id="{81335C36-9C81-4AA4-B3DD-273877B39015}"/>
                </a:ext>
              </a:extLst>
            </p:cNvPr>
            <p:cNvSpPr/>
            <p:nvPr/>
          </p:nvSpPr>
          <p:spPr>
            <a:xfrm>
              <a:off x="4388156" y="1754971"/>
              <a:ext cx="2362200" cy="23622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5F298673-68D4-493B-9A4B-E2B4C583388D}"/>
                </a:ext>
              </a:extLst>
            </p:cNvPr>
            <p:cNvPicPr>
              <a:picLocks noChangeAspect="1"/>
            </p:cNvPicPr>
            <p:nvPr/>
          </p:nvPicPr>
          <p:blipFill rotWithShape="1">
            <a:blip r:embed="rId3">
              <a:extLst>
                <a:ext uri="{28A0092B-C50C-407E-A947-70E740481C1C}">
                  <a14:useLocalDpi xmlns:a14="http://schemas.microsoft.com/office/drawing/2010/main" val="0"/>
                </a:ext>
              </a:extLst>
            </a:blip>
            <a:srcRect l="36178" t="16519" r="9615" b="1982"/>
            <a:stretch/>
          </p:blipFill>
          <p:spPr>
            <a:xfrm>
              <a:off x="4540558" y="1907373"/>
              <a:ext cx="2057396" cy="2057396"/>
            </a:xfrm>
            <a:prstGeom prst="ellipse">
              <a:avLst/>
            </a:prstGeom>
            <a:grpFill/>
          </p:spPr>
        </p:pic>
      </p:grpSp>
      <p:grpSp>
        <p:nvGrpSpPr>
          <p:cNvPr id="43" name="Group 42">
            <a:extLst>
              <a:ext uri="{FF2B5EF4-FFF2-40B4-BE49-F238E27FC236}">
                <a16:creationId xmlns:a16="http://schemas.microsoft.com/office/drawing/2014/main" id="{00F9FE75-4E23-4F48-BB22-24FA526AA30F}"/>
              </a:ext>
            </a:extLst>
          </p:cNvPr>
          <p:cNvGrpSpPr/>
          <p:nvPr/>
        </p:nvGrpSpPr>
        <p:grpSpPr>
          <a:xfrm>
            <a:off x="7801749" y="2052141"/>
            <a:ext cx="2085652" cy="2085652"/>
            <a:chOff x="7245656" y="1754971"/>
            <a:chExt cx="2362200" cy="2362200"/>
          </a:xfrm>
          <a:solidFill>
            <a:srgbClr val="EE9524"/>
          </a:solidFill>
        </p:grpSpPr>
        <p:sp>
          <p:nvSpPr>
            <p:cNvPr id="44" name="Oval 43">
              <a:extLst>
                <a:ext uri="{FF2B5EF4-FFF2-40B4-BE49-F238E27FC236}">
                  <a16:creationId xmlns:a16="http://schemas.microsoft.com/office/drawing/2014/main" id="{FD934D4A-2716-428E-9DE7-ADEDE132D760}"/>
                </a:ext>
              </a:extLst>
            </p:cNvPr>
            <p:cNvSpPr/>
            <p:nvPr/>
          </p:nvSpPr>
          <p:spPr>
            <a:xfrm>
              <a:off x="7245656" y="1754971"/>
              <a:ext cx="2362200" cy="23622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52B340F2-63F7-45BD-A546-ECE728C60702}"/>
                </a:ext>
              </a:extLst>
            </p:cNvPr>
            <p:cNvPicPr>
              <a:picLocks noChangeAspect="1"/>
            </p:cNvPicPr>
            <p:nvPr/>
          </p:nvPicPr>
          <p:blipFill rotWithShape="1">
            <a:blip r:embed="rId4">
              <a:extLst>
                <a:ext uri="{28A0092B-C50C-407E-A947-70E740481C1C}">
                  <a14:useLocalDpi xmlns:a14="http://schemas.microsoft.com/office/drawing/2010/main" val="0"/>
                </a:ext>
              </a:extLst>
            </a:blip>
            <a:srcRect l="16615" r="16615"/>
            <a:stretch/>
          </p:blipFill>
          <p:spPr>
            <a:xfrm>
              <a:off x="7395187" y="1904502"/>
              <a:ext cx="2063138" cy="2063138"/>
            </a:xfrm>
            <a:prstGeom prst="ellipse">
              <a:avLst/>
            </a:prstGeom>
            <a:grpFill/>
          </p:spPr>
        </p:pic>
      </p:grpSp>
      <p:grpSp>
        <p:nvGrpSpPr>
          <p:cNvPr id="46" name="Group 45">
            <a:extLst>
              <a:ext uri="{FF2B5EF4-FFF2-40B4-BE49-F238E27FC236}">
                <a16:creationId xmlns:a16="http://schemas.microsoft.com/office/drawing/2014/main" id="{6AA5D21F-895F-4387-8E47-E68523517CDC}"/>
              </a:ext>
            </a:extLst>
          </p:cNvPr>
          <p:cNvGrpSpPr/>
          <p:nvPr/>
        </p:nvGrpSpPr>
        <p:grpSpPr>
          <a:xfrm>
            <a:off x="2415742" y="2052141"/>
            <a:ext cx="662608" cy="523220"/>
            <a:chOff x="668600" y="2123782"/>
            <a:chExt cx="662608" cy="523220"/>
          </a:xfrm>
        </p:grpSpPr>
        <p:sp>
          <p:nvSpPr>
            <p:cNvPr id="47" name="Oval 46">
              <a:extLst>
                <a:ext uri="{FF2B5EF4-FFF2-40B4-BE49-F238E27FC236}">
                  <a16:creationId xmlns:a16="http://schemas.microsoft.com/office/drawing/2014/main" id="{1A4223F1-E101-492B-9722-844FE65B75B0}"/>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992DBA30-84AA-43D2-BA4C-80816E379B8E}"/>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49" name="Group 48">
            <a:extLst>
              <a:ext uri="{FF2B5EF4-FFF2-40B4-BE49-F238E27FC236}">
                <a16:creationId xmlns:a16="http://schemas.microsoft.com/office/drawing/2014/main" id="{8AB110F3-9ED9-42E3-9F60-2A0FC810D514}"/>
              </a:ext>
            </a:extLst>
          </p:cNvPr>
          <p:cNvGrpSpPr/>
          <p:nvPr/>
        </p:nvGrpSpPr>
        <p:grpSpPr>
          <a:xfrm>
            <a:off x="5103547" y="2052141"/>
            <a:ext cx="662608" cy="523220"/>
            <a:chOff x="662610" y="2123782"/>
            <a:chExt cx="662608" cy="523220"/>
          </a:xfrm>
        </p:grpSpPr>
        <p:sp>
          <p:nvSpPr>
            <p:cNvPr id="50" name="Oval 49">
              <a:extLst>
                <a:ext uri="{FF2B5EF4-FFF2-40B4-BE49-F238E27FC236}">
                  <a16:creationId xmlns:a16="http://schemas.microsoft.com/office/drawing/2014/main" id="{5C121618-74C4-409A-8707-32F513B2BD75}"/>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D4F6D28-E667-430D-8E06-5DBA876623A6}"/>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nvGrpSpPr>
          <p:cNvPr id="52" name="Group 51">
            <a:extLst>
              <a:ext uri="{FF2B5EF4-FFF2-40B4-BE49-F238E27FC236}">
                <a16:creationId xmlns:a16="http://schemas.microsoft.com/office/drawing/2014/main" id="{EE2F3C21-0532-45CD-B896-1B6FF5CD1CE1}"/>
              </a:ext>
            </a:extLst>
          </p:cNvPr>
          <p:cNvGrpSpPr/>
          <p:nvPr/>
        </p:nvGrpSpPr>
        <p:grpSpPr>
          <a:xfrm>
            <a:off x="7857877" y="2059715"/>
            <a:ext cx="662608" cy="508072"/>
            <a:chOff x="662610" y="2131356"/>
            <a:chExt cx="662608" cy="508072"/>
          </a:xfrm>
        </p:grpSpPr>
        <p:sp>
          <p:nvSpPr>
            <p:cNvPr id="53" name="Oval 52">
              <a:extLst>
                <a:ext uri="{FF2B5EF4-FFF2-40B4-BE49-F238E27FC236}">
                  <a16:creationId xmlns:a16="http://schemas.microsoft.com/office/drawing/2014/main" id="{DD64D81F-6AE3-43AB-8610-3C31C1715E9F}"/>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C22BBCD6-4E47-4CCB-ABC0-4B228B6AF32E}"/>
                </a:ext>
              </a:extLst>
            </p:cNvPr>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nvGrpSpPr>
          <p:cNvPr id="55" name="Group 54">
            <a:extLst>
              <a:ext uri="{FF2B5EF4-FFF2-40B4-BE49-F238E27FC236}">
                <a16:creationId xmlns:a16="http://schemas.microsoft.com/office/drawing/2014/main" id="{048B470A-7129-4729-8F93-85A21AFD7BF1}"/>
              </a:ext>
            </a:extLst>
          </p:cNvPr>
          <p:cNvGrpSpPr/>
          <p:nvPr/>
        </p:nvGrpSpPr>
        <p:grpSpPr>
          <a:xfrm>
            <a:off x="1834302" y="4575032"/>
            <a:ext cx="3048141" cy="1729553"/>
            <a:chOff x="264581" y="4416136"/>
            <a:chExt cx="3048141" cy="1729553"/>
          </a:xfrm>
        </p:grpSpPr>
        <p:sp>
          <p:nvSpPr>
            <p:cNvPr id="56" name="TextBox 55">
              <a:extLst>
                <a:ext uri="{FF2B5EF4-FFF2-40B4-BE49-F238E27FC236}">
                  <a16:creationId xmlns:a16="http://schemas.microsoft.com/office/drawing/2014/main" id="{40FA4544-A295-4E95-BDAB-D76418E7E324}"/>
                </a:ext>
              </a:extLst>
            </p:cNvPr>
            <p:cNvSpPr txBox="1"/>
            <p:nvPr/>
          </p:nvSpPr>
          <p:spPr>
            <a:xfrm>
              <a:off x="466266" y="4416136"/>
              <a:ext cx="2644771" cy="46166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1-Meilleur </a:t>
              </a:r>
              <a:r>
                <a:rPr lang="en-US" sz="2400" dirty="0" err="1">
                  <a:solidFill>
                    <a:srgbClr val="FF5969"/>
                  </a:solidFill>
                  <a:latin typeface="Tw Cen MT" panose="020B0602020104020603" pitchFamily="34" charset="0"/>
                </a:rPr>
                <a:t>suivi</a:t>
              </a:r>
              <a:endParaRPr lang="en-US" sz="2400" dirty="0">
                <a:solidFill>
                  <a:srgbClr val="FF5969"/>
                </a:solidFill>
                <a:latin typeface="Tw Cen MT" panose="020B0602020104020603" pitchFamily="34" charset="0"/>
              </a:endParaRPr>
            </a:p>
          </p:txBody>
        </p:sp>
        <p:sp>
          <p:nvSpPr>
            <p:cNvPr id="58" name="TextBox 57">
              <a:extLst>
                <a:ext uri="{FF2B5EF4-FFF2-40B4-BE49-F238E27FC236}">
                  <a16:creationId xmlns:a16="http://schemas.microsoft.com/office/drawing/2014/main" id="{04B1F17F-4BC7-457E-B974-F2BA6D068587}"/>
                </a:ext>
              </a:extLst>
            </p:cNvPr>
            <p:cNvSpPr txBox="1"/>
            <p:nvPr/>
          </p:nvSpPr>
          <p:spPr>
            <a:xfrm>
              <a:off x="264581" y="5222359"/>
              <a:ext cx="3048141" cy="923330"/>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Le </a:t>
              </a:r>
              <a:r>
                <a:rPr lang="en-US" dirty="0" err="1">
                  <a:solidFill>
                    <a:schemeClr val="bg1">
                      <a:lumMod val="65000"/>
                    </a:schemeClr>
                  </a:solidFill>
                  <a:latin typeface="Tw Cen MT" panose="020B0602020104020603" pitchFamily="34" charset="0"/>
                </a:rPr>
                <a:t>dispositif</a:t>
              </a:r>
              <a:r>
                <a:rPr lang="en-US" dirty="0">
                  <a:solidFill>
                    <a:schemeClr val="bg1">
                      <a:lumMod val="65000"/>
                    </a:schemeClr>
                  </a:solidFill>
                  <a:latin typeface="Tw Cen MT" panose="020B0602020104020603" pitchFamily="34" charset="0"/>
                </a:rPr>
                <a:t> evite les </a:t>
              </a:r>
              <a:r>
                <a:rPr lang="en-US" dirty="0" err="1">
                  <a:solidFill>
                    <a:schemeClr val="bg1">
                      <a:lumMod val="65000"/>
                    </a:schemeClr>
                  </a:solidFill>
                  <a:latin typeface="Tw Cen MT" panose="020B0602020104020603" pitchFamily="34" charset="0"/>
                </a:rPr>
                <a:t>erreurs</a:t>
              </a:r>
              <a:r>
                <a:rPr lang="en-US" dirty="0">
                  <a:solidFill>
                    <a:schemeClr val="bg1">
                      <a:lumMod val="65000"/>
                    </a:schemeClr>
                  </a:solidFill>
                  <a:latin typeface="Tw Cen MT" panose="020B0602020104020603" pitchFamily="34" charset="0"/>
                </a:rPr>
                <a:t> de </a:t>
              </a:r>
              <a:r>
                <a:rPr lang="en-US" dirty="0" err="1">
                  <a:solidFill>
                    <a:schemeClr val="bg1">
                      <a:lumMod val="65000"/>
                    </a:schemeClr>
                  </a:solidFill>
                  <a:latin typeface="Tw Cen MT" panose="020B0602020104020603" pitchFamily="34" charset="0"/>
                </a:rPr>
                <a:t>suivi</a:t>
              </a:r>
              <a:r>
                <a:rPr lang="en-US" dirty="0">
                  <a:solidFill>
                    <a:schemeClr val="bg1">
                      <a:lumMod val="65000"/>
                    </a:schemeClr>
                  </a:solidFill>
                  <a:latin typeface="Tw Cen MT" panose="020B0602020104020603" pitchFamily="34" charset="0"/>
                </a:rPr>
                <a:t> dues aux </a:t>
              </a:r>
              <a:r>
                <a:rPr lang="en-US" dirty="0" err="1">
                  <a:solidFill>
                    <a:schemeClr val="bg1">
                      <a:lumMod val="65000"/>
                    </a:schemeClr>
                  </a:solidFill>
                  <a:latin typeface="Tw Cen MT" panose="020B0602020104020603" pitchFamily="34" charset="0"/>
                </a:rPr>
                <a:t>étiquettes</a:t>
              </a:r>
              <a:r>
                <a:rPr lang="en-US" dirty="0">
                  <a:solidFill>
                    <a:schemeClr val="bg1">
                      <a:lumMod val="65000"/>
                    </a:schemeClr>
                  </a:solidFill>
                  <a:latin typeface="Tw Cen MT" panose="020B0602020104020603" pitchFamily="34" charset="0"/>
                </a:rPr>
                <a:t> papier </a:t>
              </a:r>
              <a:r>
                <a:rPr lang="en-US" dirty="0" err="1">
                  <a:solidFill>
                    <a:schemeClr val="bg1">
                      <a:lumMod val="65000"/>
                    </a:schemeClr>
                  </a:solidFill>
                  <a:latin typeface="Tw Cen MT" panose="020B0602020104020603" pitchFamily="34" charset="0"/>
                </a:rPr>
                <a:t>déchirées</a:t>
              </a:r>
              <a:r>
                <a:rPr lang="en-US" dirty="0">
                  <a:solidFill>
                    <a:schemeClr val="bg1">
                      <a:lumMod val="65000"/>
                    </a:schemeClr>
                  </a:solidFill>
                  <a:latin typeface="Tw Cen MT" panose="020B0602020104020603" pitchFamily="34" charset="0"/>
                </a:rPr>
                <a:t> </a:t>
              </a:r>
              <a:r>
                <a:rPr lang="en-US" dirty="0" err="1">
                  <a:solidFill>
                    <a:schemeClr val="bg1">
                      <a:lumMod val="65000"/>
                    </a:schemeClr>
                  </a:solidFill>
                  <a:latin typeface="Tw Cen MT" panose="020B0602020104020603" pitchFamily="34" charset="0"/>
                </a:rPr>
                <a:t>ou</a:t>
              </a:r>
              <a:r>
                <a:rPr lang="en-US" dirty="0">
                  <a:solidFill>
                    <a:schemeClr val="bg1">
                      <a:lumMod val="65000"/>
                    </a:schemeClr>
                  </a:solidFill>
                  <a:latin typeface="Tw Cen MT" panose="020B0602020104020603" pitchFamily="34" charset="0"/>
                </a:rPr>
                <a:t> </a:t>
              </a:r>
              <a:r>
                <a:rPr lang="en-US" dirty="0" err="1">
                  <a:solidFill>
                    <a:schemeClr val="bg1">
                      <a:lumMod val="65000"/>
                    </a:schemeClr>
                  </a:solidFill>
                  <a:latin typeface="Tw Cen MT" panose="020B0602020104020603" pitchFamily="34" charset="0"/>
                </a:rPr>
                <a:t>ilisibles</a:t>
              </a:r>
              <a:endParaRPr lang="en-US" dirty="0">
                <a:solidFill>
                  <a:schemeClr val="bg1">
                    <a:lumMod val="65000"/>
                  </a:schemeClr>
                </a:solidFill>
                <a:latin typeface="Tw Cen MT" panose="020B0602020104020603" pitchFamily="34" charset="0"/>
              </a:endParaRPr>
            </a:p>
          </p:txBody>
        </p:sp>
      </p:grpSp>
      <p:grpSp>
        <p:nvGrpSpPr>
          <p:cNvPr id="59" name="Group 58">
            <a:extLst>
              <a:ext uri="{FF2B5EF4-FFF2-40B4-BE49-F238E27FC236}">
                <a16:creationId xmlns:a16="http://schemas.microsoft.com/office/drawing/2014/main" id="{75AA0CE1-7B62-477E-951C-09CA180C487F}"/>
              </a:ext>
            </a:extLst>
          </p:cNvPr>
          <p:cNvGrpSpPr/>
          <p:nvPr/>
        </p:nvGrpSpPr>
        <p:grpSpPr>
          <a:xfrm>
            <a:off x="4544657" y="4575032"/>
            <a:ext cx="3048141" cy="2283551"/>
            <a:chOff x="3137096" y="4416136"/>
            <a:chExt cx="3048141" cy="2283551"/>
          </a:xfrm>
        </p:grpSpPr>
        <p:sp>
          <p:nvSpPr>
            <p:cNvPr id="60" name="TextBox 59">
              <a:extLst>
                <a:ext uri="{FF2B5EF4-FFF2-40B4-BE49-F238E27FC236}">
                  <a16:creationId xmlns:a16="http://schemas.microsoft.com/office/drawing/2014/main" id="{A98A6261-2A21-474B-BDA9-AF12248632D9}"/>
                </a:ext>
              </a:extLst>
            </p:cNvPr>
            <p:cNvSpPr txBox="1"/>
            <p:nvPr/>
          </p:nvSpPr>
          <p:spPr>
            <a:xfrm>
              <a:off x="3344736" y="4416136"/>
              <a:ext cx="2644771" cy="461665"/>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2-Plus </a:t>
              </a:r>
              <a:r>
                <a:rPr lang="en-US" sz="2400" dirty="0" err="1">
                  <a:solidFill>
                    <a:srgbClr val="03A1A4"/>
                  </a:solidFill>
                  <a:latin typeface="Tw Cen MT" panose="020B0602020104020603" pitchFamily="34" charset="0"/>
                </a:rPr>
                <a:t>sécurisé</a:t>
              </a:r>
              <a:endParaRPr lang="en-US" sz="2400" dirty="0">
                <a:solidFill>
                  <a:srgbClr val="03A1A4"/>
                </a:solidFill>
                <a:latin typeface="Tw Cen MT" panose="020B0602020104020603" pitchFamily="34" charset="0"/>
              </a:endParaRPr>
            </a:p>
          </p:txBody>
        </p:sp>
        <p:sp>
          <p:nvSpPr>
            <p:cNvPr id="62" name="TextBox 61">
              <a:extLst>
                <a:ext uri="{FF2B5EF4-FFF2-40B4-BE49-F238E27FC236}">
                  <a16:creationId xmlns:a16="http://schemas.microsoft.com/office/drawing/2014/main" id="{5E894AD9-690B-444F-91C7-5430298A6D44}"/>
                </a:ext>
              </a:extLst>
            </p:cNvPr>
            <p:cNvSpPr txBox="1"/>
            <p:nvPr/>
          </p:nvSpPr>
          <p:spPr>
            <a:xfrm>
              <a:off x="3137096" y="5222359"/>
              <a:ext cx="3048141" cy="1477328"/>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0"/>
                </a:rPr>
                <a:t>Avec les futures generation et </a:t>
              </a:r>
              <a:r>
                <a:rPr lang="en-US" dirty="0" err="1">
                  <a:solidFill>
                    <a:schemeClr val="bg1">
                      <a:lumMod val="65000"/>
                    </a:schemeClr>
                  </a:solidFill>
                  <a:latin typeface="Tw Cen MT" panose="020B0602020104020603" pitchFamily="34" charset="0"/>
                </a:rPr>
                <a:t>leur</a:t>
              </a:r>
              <a:r>
                <a:rPr lang="en-US" dirty="0">
                  <a:solidFill>
                    <a:schemeClr val="bg1">
                      <a:lumMod val="65000"/>
                    </a:schemeClr>
                  </a:solidFill>
                  <a:latin typeface="Tw Cen MT" panose="020B0602020104020603" pitchFamily="34" charset="0"/>
                </a:rPr>
                <a:t> </a:t>
              </a:r>
              <a:r>
                <a:rPr lang="en-US" dirty="0" err="1">
                  <a:solidFill>
                    <a:schemeClr val="bg1">
                      <a:lumMod val="65000"/>
                    </a:schemeClr>
                  </a:solidFill>
                  <a:latin typeface="Tw Cen MT" panose="020B0602020104020603" pitchFamily="34" charset="0"/>
                </a:rPr>
                <a:t>balise</a:t>
              </a:r>
              <a:r>
                <a:rPr lang="en-US" dirty="0">
                  <a:solidFill>
                    <a:schemeClr val="bg1">
                      <a:lumMod val="65000"/>
                    </a:schemeClr>
                  </a:solidFill>
                  <a:latin typeface="Tw Cen MT" panose="020B0602020104020603" pitchFamily="34" charset="0"/>
                </a:rPr>
                <a:t> GPS </a:t>
              </a:r>
              <a:r>
                <a:rPr lang="en-US" dirty="0" err="1">
                  <a:solidFill>
                    <a:schemeClr val="bg1">
                      <a:lumMod val="65000"/>
                    </a:schemeClr>
                  </a:solidFill>
                  <a:latin typeface="Tw Cen MT" panose="020B0602020104020603" pitchFamily="34" charset="0"/>
                </a:rPr>
                <a:t>intégrée</a:t>
              </a:r>
              <a:r>
                <a:rPr lang="en-US" dirty="0">
                  <a:solidFill>
                    <a:schemeClr val="bg1">
                      <a:lumMod val="65000"/>
                    </a:schemeClr>
                  </a:solidFill>
                  <a:latin typeface="Tw Cen MT" panose="020B0602020104020603" pitchFamily="34" charset="0"/>
                </a:rPr>
                <a:t> un baggage </a:t>
              </a:r>
              <a:r>
                <a:rPr lang="en-US" dirty="0" err="1">
                  <a:solidFill>
                    <a:schemeClr val="bg1">
                      <a:lumMod val="65000"/>
                    </a:schemeClr>
                  </a:solidFill>
                  <a:latin typeface="Tw Cen MT" panose="020B0602020104020603" pitchFamily="34" charset="0"/>
                </a:rPr>
                <a:t>déclaré</a:t>
              </a:r>
              <a:r>
                <a:rPr lang="en-US" dirty="0">
                  <a:solidFill>
                    <a:schemeClr val="bg1">
                      <a:lumMod val="65000"/>
                    </a:schemeClr>
                  </a:solidFill>
                  <a:latin typeface="Tw Cen MT" panose="020B0602020104020603" pitchFamily="34" charset="0"/>
                </a:rPr>
                <a:t> suspect </a:t>
              </a:r>
              <a:r>
                <a:rPr lang="en-US" dirty="0" err="1">
                  <a:solidFill>
                    <a:schemeClr val="bg1">
                      <a:lumMod val="65000"/>
                    </a:schemeClr>
                  </a:solidFill>
                  <a:latin typeface="Tw Cen MT" panose="020B0602020104020603" pitchFamily="34" charset="0"/>
                </a:rPr>
                <a:t>pourra</a:t>
              </a:r>
              <a:r>
                <a:rPr lang="en-US" dirty="0">
                  <a:solidFill>
                    <a:schemeClr val="bg1">
                      <a:lumMod val="65000"/>
                    </a:schemeClr>
                  </a:solidFill>
                  <a:latin typeface="Tw Cen MT" panose="020B0602020104020603" pitchFamily="34" charset="0"/>
                </a:rPr>
                <a:t> </a:t>
              </a:r>
              <a:r>
                <a:rPr lang="en-US" dirty="0" err="1">
                  <a:solidFill>
                    <a:schemeClr val="bg1">
                      <a:lumMod val="65000"/>
                    </a:schemeClr>
                  </a:solidFill>
                  <a:latin typeface="Tw Cen MT" panose="020B0602020104020603" pitchFamily="34" charset="0"/>
                </a:rPr>
                <a:t>être</a:t>
              </a:r>
              <a:r>
                <a:rPr lang="en-US" dirty="0">
                  <a:solidFill>
                    <a:schemeClr val="bg1">
                      <a:lumMod val="65000"/>
                    </a:schemeClr>
                  </a:solidFill>
                  <a:latin typeface="Tw Cen MT" panose="020B0602020104020603" pitchFamily="34" charset="0"/>
                </a:rPr>
                <a:t> </a:t>
              </a:r>
              <a:r>
                <a:rPr lang="en-US" dirty="0" err="1">
                  <a:solidFill>
                    <a:schemeClr val="bg1">
                      <a:lumMod val="65000"/>
                    </a:schemeClr>
                  </a:solidFill>
                  <a:latin typeface="Tw Cen MT" panose="020B0602020104020603" pitchFamily="34" charset="0"/>
                </a:rPr>
                <a:t>localisé</a:t>
              </a:r>
              <a:r>
                <a:rPr lang="en-US" dirty="0">
                  <a:solidFill>
                    <a:schemeClr val="bg1">
                      <a:lumMod val="65000"/>
                    </a:schemeClr>
                  </a:solidFill>
                  <a:latin typeface="Tw Cen MT" panose="020B0602020104020603" pitchFamily="34" charset="0"/>
                </a:rPr>
                <a:t> </a:t>
              </a:r>
              <a:r>
                <a:rPr lang="en-US" dirty="0" err="1">
                  <a:solidFill>
                    <a:schemeClr val="bg1">
                      <a:lumMod val="65000"/>
                    </a:schemeClr>
                  </a:solidFill>
                  <a:latin typeface="Tw Cen MT" panose="020B0602020104020603" pitchFamily="34" charset="0"/>
                </a:rPr>
                <a:t>rapidement</a:t>
              </a:r>
              <a:r>
                <a:rPr lang="en-US" dirty="0">
                  <a:solidFill>
                    <a:schemeClr val="bg1">
                      <a:lumMod val="65000"/>
                    </a:schemeClr>
                  </a:solidFill>
                  <a:latin typeface="Tw Cen MT" panose="020B0602020104020603" pitchFamily="34" charset="0"/>
                </a:rPr>
                <a:t>.</a:t>
              </a:r>
            </a:p>
          </p:txBody>
        </p:sp>
      </p:grpSp>
      <p:grpSp>
        <p:nvGrpSpPr>
          <p:cNvPr id="63" name="Group 62">
            <a:extLst>
              <a:ext uri="{FF2B5EF4-FFF2-40B4-BE49-F238E27FC236}">
                <a16:creationId xmlns:a16="http://schemas.microsoft.com/office/drawing/2014/main" id="{CF401B19-351A-4837-933B-4C3AD891E775}"/>
              </a:ext>
            </a:extLst>
          </p:cNvPr>
          <p:cNvGrpSpPr/>
          <p:nvPr/>
        </p:nvGrpSpPr>
        <p:grpSpPr>
          <a:xfrm>
            <a:off x="7301436" y="4566037"/>
            <a:ext cx="4207392" cy="2282909"/>
            <a:chOff x="6170109" y="4407141"/>
            <a:chExt cx="4207392" cy="2282909"/>
          </a:xfrm>
        </p:grpSpPr>
        <p:sp>
          <p:nvSpPr>
            <p:cNvPr id="64" name="TextBox 63">
              <a:extLst>
                <a:ext uri="{FF2B5EF4-FFF2-40B4-BE49-F238E27FC236}">
                  <a16:creationId xmlns:a16="http://schemas.microsoft.com/office/drawing/2014/main" id="{68CBC039-98F8-497D-A7B1-649F2271B2EC}"/>
                </a:ext>
              </a:extLst>
            </p:cNvPr>
            <p:cNvSpPr txBox="1"/>
            <p:nvPr/>
          </p:nvSpPr>
          <p:spPr>
            <a:xfrm>
              <a:off x="6170109" y="4407141"/>
              <a:ext cx="4207392" cy="461665"/>
            </a:xfrm>
            <a:prstGeom prst="rect">
              <a:avLst/>
            </a:prstGeom>
            <a:noFill/>
          </p:spPr>
          <p:txBody>
            <a:bodyPr wrap="square" rtlCol="0">
              <a:spAutoFit/>
            </a:bodyPr>
            <a:lstStyle/>
            <a:p>
              <a:pPr algn="ctr"/>
              <a:r>
                <a:rPr lang="en-US" sz="2400" dirty="0">
                  <a:solidFill>
                    <a:srgbClr val="00B050"/>
                  </a:solidFill>
                  <a:latin typeface="Tw Cen MT" panose="020B0602020104020603" pitchFamily="34" charset="0"/>
                </a:rPr>
                <a:t>3-Meilleur pour la </a:t>
              </a:r>
              <a:r>
                <a:rPr lang="en-US" sz="2400" dirty="0" err="1">
                  <a:solidFill>
                    <a:srgbClr val="00B050"/>
                  </a:solidFill>
                  <a:latin typeface="Tw Cen MT" panose="020B0602020104020603" pitchFamily="34" charset="0"/>
                </a:rPr>
                <a:t>planète</a:t>
              </a:r>
              <a:endParaRPr lang="en-US" sz="2400" dirty="0">
                <a:solidFill>
                  <a:srgbClr val="00B050"/>
                </a:solidFill>
                <a:latin typeface="Tw Cen MT" panose="020B0602020104020603" pitchFamily="34" charset="0"/>
              </a:endParaRPr>
            </a:p>
          </p:txBody>
        </p:sp>
        <p:sp>
          <p:nvSpPr>
            <p:cNvPr id="66" name="TextBox 65">
              <a:extLst>
                <a:ext uri="{FF2B5EF4-FFF2-40B4-BE49-F238E27FC236}">
                  <a16:creationId xmlns:a16="http://schemas.microsoft.com/office/drawing/2014/main" id="{0BBD0FFA-0A1A-4B45-8124-D9FB1BA3DA61}"/>
                </a:ext>
              </a:extLst>
            </p:cNvPr>
            <p:cNvSpPr txBox="1"/>
            <p:nvPr/>
          </p:nvSpPr>
          <p:spPr>
            <a:xfrm>
              <a:off x="6370867" y="5212722"/>
              <a:ext cx="3048141" cy="1477328"/>
            </a:xfrm>
            <a:prstGeom prst="rect">
              <a:avLst/>
            </a:prstGeom>
            <a:noFill/>
          </p:spPr>
          <p:txBody>
            <a:bodyPr wrap="square" rtlCol="0">
              <a:spAutoFit/>
            </a:bodyPr>
            <a:lstStyle/>
            <a:p>
              <a:pPr algn="ctr"/>
              <a:r>
                <a:rPr lang="en-US" dirty="0" err="1">
                  <a:solidFill>
                    <a:schemeClr val="bg1">
                      <a:lumMod val="65000"/>
                    </a:schemeClr>
                  </a:solidFill>
                  <a:latin typeface="Tw Cen MT" panose="020B0602020104020603" pitchFamily="34" charset="0"/>
                </a:rPr>
                <a:t>Economie</a:t>
              </a:r>
              <a:r>
                <a:rPr lang="en-US" dirty="0">
                  <a:solidFill>
                    <a:schemeClr val="bg1">
                      <a:lumMod val="65000"/>
                    </a:schemeClr>
                  </a:solidFill>
                  <a:latin typeface="Tw Cen MT" panose="020B0602020104020603" pitchFamily="34" charset="0"/>
                </a:rPr>
                <a:t> de papier </a:t>
              </a:r>
              <a:r>
                <a:rPr lang="en-US" dirty="0" err="1">
                  <a:solidFill>
                    <a:schemeClr val="bg1">
                      <a:lumMod val="65000"/>
                    </a:schemeClr>
                  </a:solidFill>
                  <a:latin typeface="Tw Cen MT" panose="020B0602020104020603" pitchFamily="34" charset="0"/>
                </a:rPr>
                <a:t>ni</a:t>
              </a:r>
              <a:r>
                <a:rPr lang="en-US" dirty="0">
                  <a:solidFill>
                    <a:schemeClr val="bg1">
                      <a:lumMod val="65000"/>
                    </a:schemeClr>
                  </a:solidFill>
                  <a:latin typeface="Tw Cen MT" panose="020B0602020104020603" pitchFamily="34" charset="0"/>
                </a:rPr>
                <a:t> recyclable </a:t>
              </a:r>
              <a:r>
                <a:rPr lang="en-US" dirty="0" err="1">
                  <a:solidFill>
                    <a:schemeClr val="bg1">
                      <a:lumMod val="65000"/>
                    </a:schemeClr>
                  </a:solidFill>
                  <a:latin typeface="Tw Cen MT" panose="020B0602020104020603" pitchFamily="34" charset="0"/>
                </a:rPr>
                <a:t>ni</a:t>
              </a:r>
              <a:r>
                <a:rPr lang="en-US" dirty="0">
                  <a:solidFill>
                    <a:schemeClr val="bg1">
                      <a:lumMod val="65000"/>
                    </a:schemeClr>
                  </a:solidFill>
                  <a:latin typeface="Tw Cen MT" panose="020B0602020104020603" pitchFamily="34" charset="0"/>
                </a:rPr>
                <a:t> compostable (trois milliards </a:t>
              </a:r>
              <a:r>
                <a:rPr lang="en-US" dirty="0" err="1">
                  <a:solidFill>
                    <a:schemeClr val="bg1">
                      <a:lumMod val="65000"/>
                    </a:schemeClr>
                  </a:solidFill>
                  <a:latin typeface="Tw Cen MT" panose="020B0602020104020603" pitchFamily="34" charset="0"/>
                </a:rPr>
                <a:t>d’étiquettes</a:t>
              </a:r>
              <a:r>
                <a:rPr lang="en-US" dirty="0">
                  <a:solidFill>
                    <a:schemeClr val="bg1">
                      <a:lumMod val="65000"/>
                    </a:schemeClr>
                  </a:solidFill>
                  <a:latin typeface="Tw Cen MT" panose="020B0602020104020603" pitchFamily="34" charset="0"/>
                </a:rPr>
                <a:t> par an </a:t>
              </a:r>
              <a:r>
                <a:rPr lang="en-US" dirty="0" err="1">
                  <a:solidFill>
                    <a:schemeClr val="bg1">
                      <a:lumMod val="65000"/>
                    </a:schemeClr>
                  </a:solidFill>
                  <a:latin typeface="Tw Cen MT" panose="020B0602020104020603" pitchFamily="34" charset="0"/>
                </a:rPr>
                <a:t>soit</a:t>
              </a:r>
              <a:r>
                <a:rPr lang="en-US" dirty="0">
                  <a:solidFill>
                    <a:schemeClr val="bg1">
                      <a:lumMod val="65000"/>
                    </a:schemeClr>
                  </a:solidFill>
                  <a:latin typeface="Tw Cen MT" panose="020B0602020104020603" pitchFamily="34" charset="0"/>
                </a:rPr>
                <a:t> trois </a:t>
              </a:r>
              <a:r>
                <a:rPr lang="en-US" dirty="0" err="1">
                  <a:solidFill>
                    <a:schemeClr val="bg1">
                      <a:lumMod val="65000"/>
                    </a:schemeClr>
                  </a:solidFill>
                  <a:latin typeface="Tw Cen MT" panose="020B0602020104020603" pitchFamily="34" charset="0"/>
                </a:rPr>
                <a:t>fis</a:t>
              </a:r>
              <a:r>
                <a:rPr lang="en-US" dirty="0">
                  <a:solidFill>
                    <a:schemeClr val="bg1">
                      <a:lumMod val="65000"/>
                    </a:schemeClr>
                  </a:solidFill>
                  <a:latin typeface="Tw Cen MT" panose="020B0602020104020603" pitchFamily="34" charset="0"/>
                </a:rPr>
                <a:t> le tour de la Terre mises bout </a:t>
              </a:r>
              <a:r>
                <a:rPr lang="en-US" dirty="0" err="1">
                  <a:solidFill>
                    <a:schemeClr val="bg1">
                      <a:lumMod val="65000"/>
                    </a:schemeClr>
                  </a:solidFill>
                  <a:latin typeface="Tw Cen MT" panose="020B0602020104020603" pitchFamily="34" charset="0"/>
                </a:rPr>
                <a:t>à</a:t>
              </a:r>
              <a:r>
                <a:rPr lang="en-US" dirty="0">
                  <a:solidFill>
                    <a:schemeClr val="bg1">
                      <a:lumMod val="65000"/>
                    </a:schemeClr>
                  </a:solidFill>
                  <a:latin typeface="Tw Cen MT" panose="020B0602020104020603" pitchFamily="34" charset="0"/>
                </a:rPr>
                <a:t> bout.</a:t>
              </a:r>
            </a:p>
          </p:txBody>
        </p:sp>
      </p:grpSp>
    </p:spTree>
    <p:extLst>
      <p:ext uri="{BB962C8B-B14F-4D97-AF65-F5344CB8AC3E}">
        <p14:creationId xmlns:p14="http://schemas.microsoft.com/office/powerpoint/2010/main" val="163605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p:cTn id="18" dur="500" fill="hold"/>
                                        <p:tgtEl>
                                          <p:spTgt spid="46"/>
                                        </p:tgtEl>
                                        <p:attrNameLst>
                                          <p:attrName>ppt_w</p:attrName>
                                        </p:attrNameLst>
                                      </p:cBhvr>
                                      <p:tavLst>
                                        <p:tav tm="0">
                                          <p:val>
                                            <p:fltVal val="0"/>
                                          </p:val>
                                        </p:tav>
                                        <p:tav tm="100000">
                                          <p:val>
                                            <p:strVal val="#ppt_w"/>
                                          </p:val>
                                        </p:tav>
                                      </p:tavLst>
                                    </p:anim>
                                    <p:anim calcmode="lin" valueType="num">
                                      <p:cBhvr>
                                        <p:cTn id="19" dur="500" fill="hold"/>
                                        <p:tgtEl>
                                          <p:spTgt spid="46"/>
                                        </p:tgtEl>
                                        <p:attrNameLst>
                                          <p:attrName>ppt_h</p:attrName>
                                        </p:attrNameLst>
                                      </p:cBhvr>
                                      <p:tavLst>
                                        <p:tav tm="0">
                                          <p:val>
                                            <p:fltVal val="0"/>
                                          </p:val>
                                        </p:tav>
                                        <p:tav tm="100000">
                                          <p:val>
                                            <p:strVal val="#ppt_h"/>
                                          </p:val>
                                        </p:tav>
                                      </p:tavLst>
                                    </p:anim>
                                    <p:animEffect transition="in" filter="fade">
                                      <p:cBhvr>
                                        <p:cTn id="20" dur="500"/>
                                        <p:tgtEl>
                                          <p:spTgt spid="46"/>
                                        </p:tgtEl>
                                      </p:cBhvr>
                                    </p:animEffect>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anim calcmode="lin" valueType="num">
                                      <p:cBhvr>
                                        <p:cTn id="25" dur="500" fill="hold"/>
                                        <p:tgtEl>
                                          <p:spTgt spid="55"/>
                                        </p:tgtEl>
                                        <p:attrNameLst>
                                          <p:attrName>ppt_x</p:attrName>
                                        </p:attrNameLst>
                                      </p:cBhvr>
                                      <p:tavLst>
                                        <p:tav tm="0">
                                          <p:val>
                                            <p:strVal val="#ppt_x"/>
                                          </p:val>
                                        </p:tav>
                                        <p:tav tm="100000">
                                          <p:val>
                                            <p:strVal val="#ppt_x"/>
                                          </p:val>
                                        </p:tav>
                                      </p:tavLst>
                                    </p:anim>
                                    <p:anim calcmode="lin" valueType="num">
                                      <p:cBhvr>
                                        <p:cTn id="26" dur="500" fill="hold"/>
                                        <p:tgtEl>
                                          <p:spTgt spid="55"/>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2000"/>
                            </p:stCondLst>
                            <p:childTnLst>
                              <p:par>
                                <p:cTn id="34" presetID="53" presetClass="entr" presetSubtype="16"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childTnLst>
                          </p:cTn>
                        </p:par>
                        <p:par>
                          <p:cTn id="39" fill="hold">
                            <p:stCondLst>
                              <p:cond delay="2500"/>
                            </p:stCondLst>
                            <p:childTnLst>
                              <p:par>
                                <p:cTn id="40" presetID="42" presetClass="entr" presetSubtype="0" fill="hold"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500"/>
                                        <p:tgtEl>
                                          <p:spTgt spid="59"/>
                                        </p:tgtEl>
                                      </p:cBhvr>
                                    </p:animEffect>
                                    <p:anim calcmode="lin" valueType="num">
                                      <p:cBhvr>
                                        <p:cTn id="43" dur="500" fill="hold"/>
                                        <p:tgtEl>
                                          <p:spTgt spid="59"/>
                                        </p:tgtEl>
                                        <p:attrNameLst>
                                          <p:attrName>ppt_x</p:attrName>
                                        </p:attrNameLst>
                                      </p:cBhvr>
                                      <p:tavLst>
                                        <p:tav tm="0">
                                          <p:val>
                                            <p:strVal val="#ppt_x"/>
                                          </p:val>
                                        </p:tav>
                                        <p:tav tm="100000">
                                          <p:val>
                                            <p:strVal val="#ppt_x"/>
                                          </p:val>
                                        </p:tav>
                                      </p:tavLst>
                                    </p:anim>
                                    <p:anim calcmode="lin" valueType="num">
                                      <p:cBhvr>
                                        <p:cTn id="44" dur="500" fill="hold"/>
                                        <p:tgtEl>
                                          <p:spTgt spid="59"/>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53" presetClass="entr" presetSubtype="16"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ppt_w</p:attrName>
                                        </p:attrNameLst>
                                      </p:cBhvr>
                                      <p:tavLst>
                                        <p:tav tm="0">
                                          <p:val>
                                            <p:fltVal val="0"/>
                                          </p:val>
                                        </p:tav>
                                        <p:tav tm="100000">
                                          <p:val>
                                            <p:strVal val="#ppt_w"/>
                                          </p:val>
                                        </p:tav>
                                      </p:tavLst>
                                    </p:anim>
                                    <p:anim calcmode="lin" valueType="num">
                                      <p:cBhvr>
                                        <p:cTn id="49" dur="500" fill="hold"/>
                                        <p:tgtEl>
                                          <p:spTgt spid="43"/>
                                        </p:tgtEl>
                                        <p:attrNameLst>
                                          <p:attrName>ppt_h</p:attrName>
                                        </p:attrNameLst>
                                      </p:cBhvr>
                                      <p:tavLst>
                                        <p:tav tm="0">
                                          <p:val>
                                            <p:fltVal val="0"/>
                                          </p:val>
                                        </p:tav>
                                        <p:tav tm="100000">
                                          <p:val>
                                            <p:strVal val="#ppt_h"/>
                                          </p:val>
                                        </p:tav>
                                      </p:tavLst>
                                    </p:anim>
                                    <p:animEffect transition="in" filter="fade">
                                      <p:cBhvr>
                                        <p:cTn id="50" dur="500"/>
                                        <p:tgtEl>
                                          <p:spTgt spid="43"/>
                                        </p:tgtEl>
                                      </p:cBhvr>
                                    </p:animEffect>
                                  </p:childTnLst>
                                </p:cTn>
                              </p:par>
                            </p:childTnLst>
                          </p:cTn>
                        </p:par>
                        <p:par>
                          <p:cTn id="51" fill="hold">
                            <p:stCondLst>
                              <p:cond delay="3500"/>
                            </p:stCondLst>
                            <p:childTnLst>
                              <p:par>
                                <p:cTn id="52" presetID="53" presetClass="entr" presetSubtype="16" fill="hold" nodeType="afterEffect">
                                  <p:stCondLst>
                                    <p:cond delay="0"/>
                                  </p:stCondLst>
                                  <p:childTnLst>
                                    <p:set>
                                      <p:cBhvr>
                                        <p:cTn id="53" dur="1" fill="hold">
                                          <p:stCondLst>
                                            <p:cond delay="0"/>
                                          </p:stCondLst>
                                        </p:cTn>
                                        <p:tgtEl>
                                          <p:spTgt spid="52"/>
                                        </p:tgtEl>
                                        <p:attrNameLst>
                                          <p:attrName>style.visibility</p:attrName>
                                        </p:attrNameLst>
                                      </p:cBhvr>
                                      <p:to>
                                        <p:strVal val="visible"/>
                                      </p:to>
                                    </p:set>
                                    <p:anim calcmode="lin" valueType="num">
                                      <p:cBhvr>
                                        <p:cTn id="54" dur="500" fill="hold"/>
                                        <p:tgtEl>
                                          <p:spTgt spid="52"/>
                                        </p:tgtEl>
                                        <p:attrNameLst>
                                          <p:attrName>ppt_w</p:attrName>
                                        </p:attrNameLst>
                                      </p:cBhvr>
                                      <p:tavLst>
                                        <p:tav tm="0">
                                          <p:val>
                                            <p:fltVal val="0"/>
                                          </p:val>
                                        </p:tav>
                                        <p:tav tm="100000">
                                          <p:val>
                                            <p:strVal val="#ppt_w"/>
                                          </p:val>
                                        </p:tav>
                                      </p:tavLst>
                                    </p:anim>
                                    <p:anim calcmode="lin" valueType="num">
                                      <p:cBhvr>
                                        <p:cTn id="55" dur="500" fill="hold"/>
                                        <p:tgtEl>
                                          <p:spTgt spid="52"/>
                                        </p:tgtEl>
                                        <p:attrNameLst>
                                          <p:attrName>ppt_h</p:attrName>
                                        </p:attrNameLst>
                                      </p:cBhvr>
                                      <p:tavLst>
                                        <p:tav tm="0">
                                          <p:val>
                                            <p:fltVal val="0"/>
                                          </p:val>
                                        </p:tav>
                                        <p:tav tm="100000">
                                          <p:val>
                                            <p:strVal val="#ppt_h"/>
                                          </p:val>
                                        </p:tav>
                                      </p:tavLst>
                                    </p:anim>
                                    <p:animEffect transition="in" filter="fade">
                                      <p:cBhvr>
                                        <p:cTn id="56" dur="500"/>
                                        <p:tgtEl>
                                          <p:spTgt spid="52"/>
                                        </p:tgtEl>
                                      </p:cBhvr>
                                    </p:animEffect>
                                  </p:childTnLst>
                                </p:cTn>
                              </p:par>
                            </p:childTnLst>
                          </p:cTn>
                        </p:par>
                        <p:par>
                          <p:cTn id="57" fill="hold">
                            <p:stCondLst>
                              <p:cond delay="4000"/>
                            </p:stCondLst>
                            <p:childTnLst>
                              <p:par>
                                <p:cTn id="58" presetID="42" presetClass="entr" presetSubtype="0" fill="hold" nodeType="after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anim calcmode="lin" valueType="num">
                                      <p:cBhvr>
                                        <p:cTn id="61" dur="500" fill="hold"/>
                                        <p:tgtEl>
                                          <p:spTgt spid="63"/>
                                        </p:tgtEl>
                                        <p:attrNameLst>
                                          <p:attrName>ppt_x</p:attrName>
                                        </p:attrNameLst>
                                      </p:cBhvr>
                                      <p:tavLst>
                                        <p:tav tm="0">
                                          <p:val>
                                            <p:strVal val="#ppt_x"/>
                                          </p:val>
                                        </p:tav>
                                        <p:tav tm="100000">
                                          <p:val>
                                            <p:strVal val="#ppt_x"/>
                                          </p:val>
                                        </p:tav>
                                      </p:tavLst>
                                    </p:anim>
                                    <p:anim calcmode="lin" valueType="num">
                                      <p:cBhvr>
                                        <p:cTn id="62" dur="5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30CED4E-8099-4464-A91D-B2681C0FB01F}"/>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A quoi cela ressemble?</a:t>
            </a:r>
          </a:p>
        </p:txBody>
      </p:sp>
      <p:pic>
        <p:nvPicPr>
          <p:cNvPr id="3" name="Image 2" descr="Une image contenant périphérique, mètre&#10;&#10;Description générée automatiquement">
            <a:extLst>
              <a:ext uri="{FF2B5EF4-FFF2-40B4-BE49-F238E27FC236}">
                <a16:creationId xmlns:a16="http://schemas.microsoft.com/office/drawing/2014/main" id="{75A06799-12D0-2EAF-8B28-67507A9DB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976" y="1347093"/>
            <a:ext cx="7969024" cy="4163814"/>
          </a:xfrm>
          <a:prstGeom prst="rect">
            <a:avLst/>
          </a:prstGeom>
        </p:spPr>
      </p:pic>
    </p:spTree>
    <p:extLst>
      <p:ext uri="{BB962C8B-B14F-4D97-AF65-F5344CB8AC3E}">
        <p14:creationId xmlns:p14="http://schemas.microsoft.com/office/powerpoint/2010/main" val="96651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30CED4E-8099-4464-A91D-B2681C0FB01F}"/>
              </a:ext>
            </a:extLst>
          </p:cNvPr>
          <p:cNvSpPr txBox="1"/>
          <p:nvPr/>
        </p:nvSpPr>
        <p:spPr>
          <a:xfrm>
            <a:off x="3677652" y="238883"/>
            <a:ext cx="4836697" cy="646331"/>
          </a:xfrm>
          <a:prstGeom prst="rect">
            <a:avLst/>
          </a:prstGeom>
          <a:noFill/>
        </p:spPr>
        <p:txBody>
          <a:bodyPr wrap="square" rtlCol="0">
            <a:spAutoFit/>
          </a:bodyPr>
          <a:lstStyle/>
          <a:p>
            <a:pPr algn="ctr"/>
            <a:r>
              <a:rPr lang="en-US" sz="3600" b="1" dirty="0" err="1">
                <a:solidFill>
                  <a:srgbClr val="FF5969"/>
                </a:solidFill>
                <a:latin typeface="Tw Cen MT" panose="020B0602020104020603" pitchFamily="34" charset="0"/>
              </a:rPr>
              <a:t>Annexe</a:t>
            </a:r>
            <a:endParaRPr lang="en-US" sz="3600" b="1" dirty="0">
              <a:solidFill>
                <a:srgbClr val="FF5969"/>
              </a:solidFill>
              <a:latin typeface="Tw Cen MT" panose="020B0602020104020603" pitchFamily="34" charset="0"/>
            </a:endParaRPr>
          </a:p>
        </p:txBody>
      </p:sp>
      <p:sp>
        <p:nvSpPr>
          <p:cNvPr id="40" name="TextBox 39">
            <a:extLst>
              <a:ext uri="{FF2B5EF4-FFF2-40B4-BE49-F238E27FC236}">
                <a16:creationId xmlns:a16="http://schemas.microsoft.com/office/drawing/2014/main" id="{6E21CE42-19A6-4FCC-8701-7ACC70659719}"/>
              </a:ext>
            </a:extLst>
          </p:cNvPr>
          <p:cNvSpPr txBox="1"/>
          <p:nvPr/>
        </p:nvSpPr>
        <p:spPr>
          <a:xfrm>
            <a:off x="8142577" y="2385684"/>
            <a:ext cx="894432" cy="1015663"/>
          </a:xfrm>
          <a:prstGeom prst="rect">
            <a:avLst/>
          </a:prstGeom>
          <a:noFill/>
        </p:spPr>
        <p:txBody>
          <a:bodyPr wrap="square" rtlCol="0">
            <a:spAutoFit/>
          </a:bodyPr>
          <a:lstStyle/>
          <a:p>
            <a:pPr algn="ctr"/>
            <a:r>
              <a:rPr lang="en-US" sz="6000" b="1" dirty="0">
                <a:solidFill>
                  <a:srgbClr val="F2F2F2"/>
                </a:solidFill>
                <a:latin typeface="Tw Cen MT" panose="020B0602020104020603" pitchFamily="34" charset="0"/>
              </a:rPr>
              <a:t>3</a:t>
            </a:r>
          </a:p>
        </p:txBody>
      </p:sp>
      <p:sp>
        <p:nvSpPr>
          <p:cNvPr id="50" name="Freeform: Shape 49">
            <a:extLst>
              <a:ext uri="{FF2B5EF4-FFF2-40B4-BE49-F238E27FC236}">
                <a16:creationId xmlns:a16="http://schemas.microsoft.com/office/drawing/2014/main" id="{DA171A0C-530A-4C9F-A958-068CCD8366F2}"/>
              </a:ext>
            </a:extLst>
          </p:cNvPr>
          <p:cNvSpPr/>
          <p:nvPr/>
        </p:nvSpPr>
        <p:spPr>
          <a:xfrm flipV="1">
            <a:off x="5229345" y="212629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06AFD2F8-15A6-4B69-92DC-09A6EC18A13E}"/>
              </a:ext>
            </a:extLst>
          </p:cNvPr>
          <p:cNvGrpSpPr/>
          <p:nvPr/>
        </p:nvGrpSpPr>
        <p:grpSpPr>
          <a:xfrm>
            <a:off x="5166557" y="2753819"/>
            <a:ext cx="1654370" cy="1269708"/>
            <a:chOff x="3865819" y="3562118"/>
            <a:chExt cx="1654370" cy="1269708"/>
          </a:xfrm>
        </p:grpSpPr>
        <p:sp>
          <p:nvSpPr>
            <p:cNvPr id="56" name="TextBox 55">
              <a:extLst>
                <a:ext uri="{FF2B5EF4-FFF2-40B4-BE49-F238E27FC236}">
                  <a16:creationId xmlns:a16="http://schemas.microsoft.com/office/drawing/2014/main" id="{8824FFFA-6F87-4632-9259-7ABC40DE8181}"/>
                </a:ext>
              </a:extLst>
            </p:cNvPr>
            <p:cNvSpPr txBox="1"/>
            <p:nvPr/>
          </p:nvSpPr>
          <p:spPr>
            <a:xfrm>
              <a:off x="3865819" y="3562118"/>
              <a:ext cx="1591582" cy="830997"/>
            </a:xfrm>
            <a:prstGeom prst="rect">
              <a:avLst/>
            </a:prstGeom>
            <a:noFill/>
          </p:spPr>
          <p:txBody>
            <a:bodyPr wrap="square" rtlCol="0">
              <a:spAutoFit/>
            </a:bodyPr>
            <a:lstStyle/>
            <a:p>
              <a:pPr algn="ctr"/>
              <a:r>
                <a:rPr lang="en-US" sz="2400" b="1" dirty="0" err="1">
                  <a:solidFill>
                    <a:srgbClr val="52CBBE"/>
                  </a:solidFill>
                  <a:latin typeface="Tw Cen MT" panose="020B0602020104020603" pitchFamily="34" charset="0"/>
                </a:rPr>
                <a:t>Recherches</a:t>
              </a:r>
              <a:r>
                <a:rPr lang="en-US" sz="2400" b="1" dirty="0">
                  <a:solidFill>
                    <a:srgbClr val="52CBBE"/>
                  </a:solidFill>
                  <a:latin typeface="Tw Cen MT" panose="020B0602020104020603" pitchFamily="34" charset="0"/>
                </a:rPr>
                <a:t> et sources</a:t>
              </a:r>
            </a:p>
          </p:txBody>
        </p:sp>
        <p:sp>
          <p:nvSpPr>
            <p:cNvPr id="57" name="TextBox 56">
              <a:extLst>
                <a:ext uri="{FF2B5EF4-FFF2-40B4-BE49-F238E27FC236}">
                  <a16:creationId xmlns:a16="http://schemas.microsoft.com/office/drawing/2014/main" id="{43B96DD7-5DD2-4C3C-B8C7-4A1B41721DFF}"/>
                </a:ext>
              </a:extLst>
            </p:cNvPr>
            <p:cNvSpPr txBox="1"/>
            <p:nvPr/>
          </p:nvSpPr>
          <p:spPr>
            <a:xfrm>
              <a:off x="3928607" y="4308606"/>
              <a:ext cx="1591582" cy="523220"/>
            </a:xfrm>
            <a:prstGeom prst="rect">
              <a:avLst/>
            </a:prstGeom>
            <a:noFill/>
          </p:spPr>
          <p:txBody>
            <a:bodyPr wrap="square" rtlCol="0">
              <a:spAutoFit/>
            </a:bodyPr>
            <a:lstStyle/>
            <a:p>
              <a:pPr algn="ctr"/>
              <a:r>
                <a:rPr lang="en-US" sz="1400" b="1" dirty="0">
                  <a:latin typeface="Tw Cen MT" panose="020B0602020104020603" pitchFamily="34" charset="0"/>
                </a:rPr>
                <a:t>Page internet de </a:t>
              </a:r>
              <a:r>
                <a:rPr lang="en-US" sz="1400" b="1" dirty="0" err="1">
                  <a:latin typeface="Tw Cen MT" panose="020B0602020104020603" pitchFamily="34" charset="0"/>
                </a:rPr>
                <a:t>Netcost</a:t>
              </a:r>
              <a:r>
                <a:rPr lang="en-US" sz="1400" b="1" dirty="0">
                  <a:latin typeface="Tw Cen MT" panose="020B0602020104020603" pitchFamily="34" charset="0"/>
                </a:rPr>
                <a:t>-security.</a:t>
              </a:r>
            </a:p>
          </p:txBody>
        </p:sp>
      </p:grpSp>
      <p:pic>
        <p:nvPicPr>
          <p:cNvPr id="6" name="Picture 114">
            <a:extLst>
              <a:ext uri="{FF2B5EF4-FFF2-40B4-BE49-F238E27FC236}">
                <a16:creationId xmlns:a16="http://schemas.microsoft.com/office/drawing/2014/main" id="{667FAB8F-4AB9-8121-CDF6-76B760613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204" y="947323"/>
            <a:ext cx="1200274" cy="1200274"/>
          </a:xfrm>
          <a:prstGeom prst="rect">
            <a:avLst/>
          </a:prstGeom>
        </p:spPr>
      </p:pic>
      <p:sp>
        <p:nvSpPr>
          <p:cNvPr id="10" name="Freeform: Shape 49">
            <a:extLst>
              <a:ext uri="{FF2B5EF4-FFF2-40B4-BE49-F238E27FC236}">
                <a16:creationId xmlns:a16="http://schemas.microsoft.com/office/drawing/2014/main" id="{4B4ED70B-3150-B718-F09C-12B3242137C2}"/>
              </a:ext>
            </a:extLst>
          </p:cNvPr>
          <p:cNvSpPr/>
          <p:nvPr/>
        </p:nvSpPr>
        <p:spPr>
          <a:xfrm flipV="1">
            <a:off x="2747790" y="2160188"/>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AFC24FA1-3361-4300-B142-27AF7D7A9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499" y="1148259"/>
            <a:ext cx="894354" cy="894352"/>
          </a:xfrm>
          <a:prstGeom prst="rect">
            <a:avLst/>
          </a:prstGeom>
        </p:spPr>
      </p:pic>
      <p:grpSp>
        <p:nvGrpSpPr>
          <p:cNvPr id="52" name="Group 51">
            <a:extLst>
              <a:ext uri="{FF2B5EF4-FFF2-40B4-BE49-F238E27FC236}">
                <a16:creationId xmlns:a16="http://schemas.microsoft.com/office/drawing/2014/main" id="{CC1DEBF6-14B2-4415-B03F-93345A74C2A9}"/>
              </a:ext>
            </a:extLst>
          </p:cNvPr>
          <p:cNvGrpSpPr/>
          <p:nvPr/>
        </p:nvGrpSpPr>
        <p:grpSpPr>
          <a:xfrm>
            <a:off x="2568139" y="1959555"/>
            <a:ext cx="1842734" cy="2997149"/>
            <a:chOff x="1442679" y="3761047"/>
            <a:chExt cx="1842734" cy="2997149"/>
          </a:xfrm>
        </p:grpSpPr>
        <p:sp>
          <p:nvSpPr>
            <p:cNvPr id="53" name="TextBox 52">
              <a:extLst>
                <a:ext uri="{FF2B5EF4-FFF2-40B4-BE49-F238E27FC236}">
                  <a16:creationId xmlns:a16="http://schemas.microsoft.com/office/drawing/2014/main" id="{C102B8C7-B1D2-4216-BBC7-6DB5E6AB6653}"/>
                </a:ext>
              </a:extLst>
            </p:cNvPr>
            <p:cNvSpPr txBox="1"/>
            <p:nvPr/>
          </p:nvSpPr>
          <p:spPr>
            <a:xfrm>
              <a:off x="1568255" y="3761047"/>
              <a:ext cx="1591582" cy="461665"/>
            </a:xfrm>
            <a:prstGeom prst="rect">
              <a:avLst/>
            </a:prstGeom>
            <a:noFill/>
          </p:spPr>
          <p:txBody>
            <a:bodyPr wrap="square" rtlCol="0">
              <a:spAutoFit/>
            </a:bodyPr>
            <a:lstStyle/>
            <a:p>
              <a:pPr algn="ctr"/>
              <a:r>
                <a:rPr lang="en-US" sz="2400" b="1" dirty="0">
                  <a:solidFill>
                    <a:srgbClr val="FF5969"/>
                  </a:solidFill>
                  <a:latin typeface="Tw Cen MT" panose="020B0602020104020603" pitchFamily="34" charset="0"/>
                </a:rPr>
                <a:t>Idée</a:t>
              </a:r>
            </a:p>
          </p:txBody>
        </p:sp>
        <p:sp>
          <p:nvSpPr>
            <p:cNvPr id="54" name="TextBox 53">
              <a:extLst>
                <a:ext uri="{FF2B5EF4-FFF2-40B4-BE49-F238E27FC236}">
                  <a16:creationId xmlns:a16="http://schemas.microsoft.com/office/drawing/2014/main" id="{D10B783E-F63E-4988-A9FA-CA74FC26D83B}"/>
                </a:ext>
              </a:extLst>
            </p:cNvPr>
            <p:cNvSpPr txBox="1"/>
            <p:nvPr/>
          </p:nvSpPr>
          <p:spPr>
            <a:xfrm>
              <a:off x="1442679" y="4449872"/>
              <a:ext cx="1842734" cy="2308324"/>
            </a:xfrm>
            <a:prstGeom prst="rect">
              <a:avLst/>
            </a:prstGeom>
            <a:noFill/>
          </p:spPr>
          <p:txBody>
            <a:bodyPr wrap="square" rtlCol="0">
              <a:spAutoFit/>
            </a:bodyPr>
            <a:lstStyle/>
            <a:p>
              <a:pPr algn="ctr"/>
              <a:r>
                <a:rPr lang="en-US" sz="1600" b="1" dirty="0">
                  <a:latin typeface="Tw Cen MT" panose="020B0602020104020603" pitchFamily="34" charset="0"/>
                </a:rPr>
                <a:t>Idée de </a:t>
              </a:r>
              <a:r>
                <a:rPr lang="en-US" sz="1600" b="1" dirty="0" err="1">
                  <a:latin typeface="Tw Cen MT" panose="020B0602020104020603" pitchFamily="34" charset="0"/>
                </a:rPr>
                <a:t>sujet</a:t>
              </a:r>
              <a:r>
                <a:rPr lang="en-US" sz="1600" b="1" dirty="0">
                  <a:latin typeface="Tw Cen MT" panose="020B0602020104020603" pitchFamily="34" charset="0"/>
                </a:rPr>
                <a:t> après </a:t>
              </a:r>
              <a:r>
                <a:rPr lang="en-US" sz="1600" b="1" dirty="0" err="1">
                  <a:latin typeface="Tw Cen MT" panose="020B0602020104020603" pitchFamily="34" charset="0"/>
                </a:rPr>
                <a:t>avoir</a:t>
              </a:r>
              <a:r>
                <a:rPr lang="en-US" sz="1600" b="1" dirty="0">
                  <a:latin typeface="Tw Cen MT" panose="020B0602020104020603" pitchFamily="34" charset="0"/>
                </a:rPr>
                <a:t> vu la </a:t>
              </a:r>
              <a:r>
                <a:rPr lang="en-US" sz="1600" b="1" dirty="0" err="1">
                  <a:latin typeface="Tw Cen MT" panose="020B0602020104020603" pitchFamily="34" charset="0"/>
                </a:rPr>
                <a:t>chronique</a:t>
              </a:r>
              <a:r>
                <a:rPr lang="en-US" sz="1600" b="1" dirty="0">
                  <a:latin typeface="Tw Cen MT" panose="020B0602020104020603" pitchFamily="34" charset="0"/>
                </a:rPr>
                <a:t> des Nouvelles </a:t>
              </a:r>
              <a:r>
                <a:rPr lang="en-US" sz="1600" b="1" dirty="0" err="1">
                  <a:latin typeface="Tw Cen MT" panose="020B0602020104020603" pitchFamily="34" charset="0"/>
                </a:rPr>
                <a:t>technologie</a:t>
              </a:r>
              <a:r>
                <a:rPr lang="en-US" sz="1600" b="1" dirty="0">
                  <a:latin typeface="Tw Cen MT" panose="020B0602020104020603" pitchFamily="34" charset="0"/>
                </a:rPr>
                <a:t> </a:t>
              </a:r>
              <a:r>
                <a:rPr lang="en-US" sz="1600" b="1" dirty="0" err="1">
                  <a:latin typeface="Tw Cen MT" panose="020B0602020104020603" pitchFamily="34" charset="0"/>
                </a:rPr>
                <a:t>d’Anicet</a:t>
              </a:r>
              <a:r>
                <a:rPr lang="en-US" sz="1600" b="1" dirty="0">
                  <a:latin typeface="Tw Cen MT" panose="020B0602020104020603" pitchFamily="34" charset="0"/>
                </a:rPr>
                <a:t> </a:t>
              </a:r>
              <a:r>
                <a:rPr lang="en-US" sz="1600" b="1" dirty="0" err="1">
                  <a:latin typeface="Tw Cen MT" panose="020B0602020104020603" pitchFamily="34" charset="0"/>
                </a:rPr>
                <a:t>Mbida</a:t>
              </a:r>
              <a:r>
                <a:rPr lang="en-US" sz="1600" b="1" dirty="0">
                  <a:latin typeface="Tw Cen MT" panose="020B0602020104020603" pitchFamily="34" charset="0"/>
                </a:rPr>
                <a:t> dans </a:t>
              </a:r>
              <a:r>
                <a:rPr lang="en-US" sz="1600" b="1" dirty="0" err="1">
                  <a:latin typeface="Tw Cen MT" panose="020B0602020104020603" pitchFamily="34" charset="0"/>
                </a:rPr>
                <a:t>l’émission</a:t>
              </a:r>
              <a:r>
                <a:rPr lang="en-US" sz="1600" b="1" dirty="0">
                  <a:latin typeface="Tw Cen MT" panose="020B0602020104020603" pitchFamily="34" charset="0"/>
                </a:rPr>
                <a:t> </a:t>
              </a:r>
              <a:r>
                <a:rPr lang="en-US" sz="1600" b="1" dirty="0" err="1">
                  <a:latin typeface="Tw Cen MT" panose="020B0602020104020603" pitchFamily="34" charset="0"/>
                </a:rPr>
                <a:t>télématin</a:t>
              </a:r>
              <a:r>
                <a:rPr lang="en-US" sz="1600" b="1" dirty="0">
                  <a:latin typeface="Tw Cen MT" panose="020B0602020104020603" pitchFamily="34" charset="0"/>
                </a:rPr>
                <a:t> du 7 </a:t>
              </a:r>
              <a:r>
                <a:rPr lang="en-US" sz="1600" b="1" dirty="0" err="1">
                  <a:latin typeface="Tw Cen MT" panose="020B0602020104020603" pitchFamily="34" charset="0"/>
                </a:rPr>
                <a:t>septembre</a:t>
              </a:r>
              <a:r>
                <a:rPr lang="en-US" sz="1600" b="1" dirty="0">
                  <a:latin typeface="Tw Cen MT" panose="020B0602020104020603" pitchFamily="34" charset="0"/>
                </a:rPr>
                <a:t> 2022.</a:t>
              </a:r>
            </a:p>
          </p:txBody>
        </p:sp>
      </p:grpSp>
      <p:sp>
        <p:nvSpPr>
          <p:cNvPr id="13" name="ZoneTexte 12">
            <a:extLst>
              <a:ext uri="{FF2B5EF4-FFF2-40B4-BE49-F238E27FC236}">
                <a16:creationId xmlns:a16="http://schemas.microsoft.com/office/drawing/2014/main" id="{3991EC29-F201-B130-EAC5-193A9EE395FA}"/>
              </a:ext>
            </a:extLst>
          </p:cNvPr>
          <p:cNvSpPr txBox="1"/>
          <p:nvPr/>
        </p:nvSpPr>
        <p:spPr>
          <a:xfrm>
            <a:off x="8711699" y="2720862"/>
            <a:ext cx="1567543" cy="646331"/>
          </a:xfrm>
          <a:prstGeom prst="rect">
            <a:avLst/>
          </a:prstGeom>
          <a:noFill/>
        </p:spPr>
        <p:txBody>
          <a:bodyPr wrap="square" rtlCol="0">
            <a:spAutoFit/>
          </a:bodyPr>
          <a:lstStyle/>
          <a:p>
            <a:r>
              <a:rPr lang="fr-FR" b="1" u="sng" dirty="0"/>
              <a:t>*Technologie des Tag NFC:</a:t>
            </a:r>
          </a:p>
        </p:txBody>
      </p:sp>
      <p:sp>
        <p:nvSpPr>
          <p:cNvPr id="14" name="ZoneTexte 13">
            <a:extLst>
              <a:ext uri="{FF2B5EF4-FFF2-40B4-BE49-F238E27FC236}">
                <a16:creationId xmlns:a16="http://schemas.microsoft.com/office/drawing/2014/main" id="{9220058F-F920-F34E-E768-7AFB8F3BE19A}"/>
              </a:ext>
            </a:extLst>
          </p:cNvPr>
          <p:cNvSpPr txBox="1"/>
          <p:nvPr/>
        </p:nvSpPr>
        <p:spPr>
          <a:xfrm>
            <a:off x="8073307" y="3475413"/>
            <a:ext cx="3762103" cy="1477328"/>
          </a:xfrm>
          <a:prstGeom prst="rect">
            <a:avLst/>
          </a:prstGeom>
          <a:noFill/>
        </p:spPr>
        <p:txBody>
          <a:bodyPr wrap="square" rtlCol="0">
            <a:spAutoFit/>
          </a:bodyPr>
          <a:lstStyle/>
          <a:p>
            <a:r>
              <a:rPr lang="fr-FR" dirty="0"/>
              <a:t>Le NFC, ou </a:t>
            </a:r>
            <a:r>
              <a:rPr lang="fr-FR" i="1" dirty="0"/>
              <a:t>Near Field Communication</a:t>
            </a:r>
            <a:r>
              <a:rPr lang="fr-FR" dirty="0"/>
              <a:t>, est une technologie permettant d’échanger des données entre un lecteur et n’importe quel terminal mobile compatible.</a:t>
            </a:r>
          </a:p>
        </p:txBody>
      </p:sp>
      <p:pic>
        <p:nvPicPr>
          <p:cNvPr id="16" name="Image 15">
            <a:extLst>
              <a:ext uri="{FF2B5EF4-FFF2-40B4-BE49-F238E27FC236}">
                <a16:creationId xmlns:a16="http://schemas.microsoft.com/office/drawing/2014/main" id="{C37D1688-E6FE-8949-B367-E47C45D5E1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589" y="5144210"/>
            <a:ext cx="5794426" cy="1673680"/>
          </a:xfrm>
          <a:prstGeom prst="rect">
            <a:avLst/>
          </a:prstGeom>
        </p:spPr>
      </p:pic>
      <p:sp>
        <p:nvSpPr>
          <p:cNvPr id="17" name="ZoneTexte 16">
            <a:extLst>
              <a:ext uri="{FF2B5EF4-FFF2-40B4-BE49-F238E27FC236}">
                <a16:creationId xmlns:a16="http://schemas.microsoft.com/office/drawing/2014/main" id="{444B4072-501F-ABD6-FBBA-356DC5D014EF}"/>
              </a:ext>
            </a:extLst>
          </p:cNvPr>
          <p:cNvSpPr txBox="1"/>
          <p:nvPr/>
        </p:nvSpPr>
        <p:spPr>
          <a:xfrm>
            <a:off x="21985" y="5183865"/>
            <a:ext cx="6065389" cy="1754326"/>
          </a:xfrm>
          <a:prstGeom prst="rect">
            <a:avLst/>
          </a:prstGeom>
          <a:noFill/>
        </p:spPr>
        <p:txBody>
          <a:bodyPr wrap="square" rtlCol="0">
            <a:spAutoFit/>
          </a:bodyPr>
          <a:lstStyle/>
          <a:p>
            <a:r>
              <a:rPr lang="fr-FR" dirty="0"/>
              <a:t>Contrairement aux techniques d'affichage classiques qui nécessitent un </a:t>
            </a:r>
            <a:r>
              <a:rPr lang="fr-FR" dirty="0">
                <a:hlinkClick r:id="rId5" tooltip="Rétroéclairage"/>
              </a:rPr>
              <a:t>rétroéclairage</a:t>
            </a:r>
            <a:r>
              <a:rPr lang="fr-FR" dirty="0"/>
              <a:t> ou l'émission de </a:t>
            </a:r>
            <a:r>
              <a:rPr lang="fr-FR" dirty="0">
                <a:hlinkClick r:id="rId6" tooltip="Photon"/>
              </a:rPr>
              <a:t>photons</a:t>
            </a:r>
            <a:r>
              <a:rPr lang="fr-FR" dirty="0"/>
              <a:t>, le papier électronique est purement réflectif et utilise la lumière ambiante de la même manière que le papier classique. Un papier électronique doit pouvoir afficher du texte et des images indéfiniment, sans consommer d'énergie.</a:t>
            </a:r>
          </a:p>
        </p:txBody>
      </p:sp>
      <p:sp>
        <p:nvSpPr>
          <p:cNvPr id="18" name="ZoneTexte 17">
            <a:extLst>
              <a:ext uri="{FF2B5EF4-FFF2-40B4-BE49-F238E27FC236}">
                <a16:creationId xmlns:a16="http://schemas.microsoft.com/office/drawing/2014/main" id="{0E57B260-F80B-2740-DB24-8F73C13F660E}"/>
              </a:ext>
            </a:extLst>
          </p:cNvPr>
          <p:cNvSpPr txBox="1"/>
          <p:nvPr/>
        </p:nvSpPr>
        <p:spPr>
          <a:xfrm>
            <a:off x="171943" y="4629575"/>
            <a:ext cx="2287632" cy="646331"/>
          </a:xfrm>
          <a:prstGeom prst="rect">
            <a:avLst/>
          </a:prstGeom>
          <a:noFill/>
        </p:spPr>
        <p:txBody>
          <a:bodyPr wrap="square" rtlCol="0">
            <a:spAutoFit/>
          </a:bodyPr>
          <a:lstStyle/>
          <a:p>
            <a:r>
              <a:rPr lang="fr-FR" b="1" u="sng" dirty="0"/>
              <a:t>Technologie papier électronique:</a:t>
            </a:r>
          </a:p>
        </p:txBody>
      </p:sp>
    </p:spTree>
    <p:extLst>
      <p:ext uri="{BB962C8B-B14F-4D97-AF65-F5344CB8AC3E}">
        <p14:creationId xmlns:p14="http://schemas.microsoft.com/office/powerpoint/2010/main" val="64424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par>
                                <p:cTn id="10" presetID="53" presetClass="entr" presetSubtype="16"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 calcmode="lin" valueType="num">
                                      <p:cBhvr>
                                        <p:cTn id="12" dur="500" fill="hold"/>
                                        <p:tgtEl>
                                          <p:spTgt spid="61"/>
                                        </p:tgtEl>
                                        <p:attrNameLst>
                                          <p:attrName>ppt_w</p:attrName>
                                        </p:attrNameLst>
                                      </p:cBhvr>
                                      <p:tavLst>
                                        <p:tav tm="0">
                                          <p:val>
                                            <p:fltVal val="0"/>
                                          </p:val>
                                        </p:tav>
                                        <p:tav tm="100000">
                                          <p:val>
                                            <p:strVal val="#ppt_w"/>
                                          </p:val>
                                        </p:tav>
                                      </p:tavLst>
                                    </p:anim>
                                    <p:anim calcmode="lin" valueType="num">
                                      <p:cBhvr>
                                        <p:cTn id="13" dur="500" fill="hold"/>
                                        <p:tgtEl>
                                          <p:spTgt spid="61"/>
                                        </p:tgtEl>
                                        <p:attrNameLst>
                                          <p:attrName>ppt_h</p:attrName>
                                        </p:attrNameLst>
                                      </p:cBhvr>
                                      <p:tavLst>
                                        <p:tav tm="0">
                                          <p:val>
                                            <p:fltVal val="0"/>
                                          </p:val>
                                        </p:tav>
                                        <p:tav tm="100000">
                                          <p:val>
                                            <p:strVal val="#ppt_h"/>
                                          </p:val>
                                        </p:tav>
                                      </p:tavLst>
                                    </p:anim>
                                    <p:animEffect transition="in" filter="fade">
                                      <p:cBhvr>
                                        <p:cTn id="14" dur="500"/>
                                        <p:tgtEl>
                                          <p:spTgt spid="61"/>
                                        </p:tgtEl>
                                      </p:cBhvr>
                                    </p:animEffect>
                                  </p:childTnLst>
                                </p:cTn>
                              </p:par>
                            </p:childTnLst>
                          </p:cTn>
                        </p:par>
                        <p:par>
                          <p:cTn id="15" fill="hold">
                            <p:stCondLst>
                              <p:cond delay="500"/>
                            </p:stCondLst>
                            <p:childTnLst>
                              <p:par>
                                <p:cTn id="16" presetID="42" presetClass="entr" presetSubtype="0" fill="hold" grpId="0" nodeType="afterEffect">
                                  <p:stCondLst>
                                    <p:cond delay="25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anim calcmode="lin" valueType="num">
                                      <p:cBhvr>
                                        <p:cTn id="19" dur="500" fill="hold"/>
                                        <p:tgtEl>
                                          <p:spTgt spid="50"/>
                                        </p:tgtEl>
                                        <p:attrNameLst>
                                          <p:attrName>ppt_x</p:attrName>
                                        </p:attrNameLst>
                                      </p:cBhvr>
                                      <p:tavLst>
                                        <p:tav tm="0">
                                          <p:val>
                                            <p:strVal val="#ppt_x"/>
                                          </p:val>
                                        </p:tav>
                                        <p:tav tm="100000">
                                          <p:val>
                                            <p:strVal val="#ppt_x"/>
                                          </p:val>
                                        </p:tav>
                                      </p:tavLst>
                                    </p:anim>
                                    <p:anim calcmode="lin" valueType="num">
                                      <p:cBhvr>
                                        <p:cTn id="20" dur="500" fill="hold"/>
                                        <p:tgtEl>
                                          <p:spTgt spid="50"/>
                                        </p:tgtEl>
                                        <p:attrNameLst>
                                          <p:attrName>ppt_y</p:attrName>
                                        </p:attrNameLst>
                                      </p:cBhvr>
                                      <p:tavLst>
                                        <p:tav tm="0">
                                          <p:val>
                                            <p:strVal val="#ppt_y+.1"/>
                                          </p:val>
                                        </p:tav>
                                        <p:tav tm="100000">
                                          <p:val>
                                            <p:strVal val="#ppt_y"/>
                                          </p:val>
                                        </p:tav>
                                      </p:tavLst>
                                    </p:anim>
                                  </p:childTnLst>
                                </p:cTn>
                              </p:par>
                            </p:childTnLst>
                          </p:cTn>
                        </p:par>
                        <p:par>
                          <p:cTn id="21" fill="hold">
                            <p:stCondLst>
                              <p:cond delay="1250"/>
                            </p:stCondLst>
                            <p:childTnLst>
                              <p:par>
                                <p:cTn id="22" presetID="53" presetClass="entr" presetSubtype="16"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p:cTn id="24" dur="500" fill="hold"/>
                                        <p:tgtEl>
                                          <p:spTgt spid="55"/>
                                        </p:tgtEl>
                                        <p:attrNameLst>
                                          <p:attrName>ppt_w</p:attrName>
                                        </p:attrNameLst>
                                      </p:cBhvr>
                                      <p:tavLst>
                                        <p:tav tm="0">
                                          <p:val>
                                            <p:fltVal val="0"/>
                                          </p:val>
                                        </p:tav>
                                        <p:tav tm="100000">
                                          <p:val>
                                            <p:strVal val="#ppt_w"/>
                                          </p:val>
                                        </p:tav>
                                      </p:tavLst>
                                    </p:anim>
                                    <p:anim calcmode="lin" valueType="num">
                                      <p:cBhvr>
                                        <p:cTn id="25" dur="500" fill="hold"/>
                                        <p:tgtEl>
                                          <p:spTgt spid="55"/>
                                        </p:tgtEl>
                                        <p:attrNameLst>
                                          <p:attrName>ppt_h</p:attrName>
                                        </p:attrNameLst>
                                      </p:cBhvr>
                                      <p:tavLst>
                                        <p:tav tm="0">
                                          <p:val>
                                            <p:fltVal val="0"/>
                                          </p:val>
                                        </p:tav>
                                        <p:tav tm="100000">
                                          <p:val>
                                            <p:strVal val="#ppt_h"/>
                                          </p:val>
                                        </p:tav>
                                      </p:tavLst>
                                    </p:anim>
                                    <p:animEffect transition="in" filter="fade">
                                      <p:cBhvr>
                                        <p:cTn id="26" dur="500"/>
                                        <p:tgtEl>
                                          <p:spTgt spid="55"/>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B0C9E84-B7A2-4283-8BB0-8E114906E398}"/>
              </a:ext>
            </a:extLst>
          </p:cNvPr>
          <p:cNvGrpSpPr/>
          <p:nvPr/>
        </p:nvGrpSpPr>
        <p:grpSpPr>
          <a:xfrm>
            <a:off x="5759631" y="2105561"/>
            <a:ext cx="4408966" cy="2646878"/>
            <a:chOff x="4136103" y="2121039"/>
            <a:chExt cx="4408966" cy="2646878"/>
          </a:xfrm>
        </p:grpSpPr>
        <p:sp>
          <p:nvSpPr>
            <p:cNvPr id="3" name="TextBox 2">
              <a:extLst>
                <a:ext uri="{FF2B5EF4-FFF2-40B4-BE49-F238E27FC236}">
                  <a16:creationId xmlns:a16="http://schemas.microsoft.com/office/drawing/2014/main" id="{B05E9610-264D-4451-A712-C7C2E83D9C85}"/>
                </a:ext>
              </a:extLst>
            </p:cNvPr>
            <p:cNvSpPr txBox="1"/>
            <p:nvPr/>
          </p:nvSpPr>
          <p:spPr>
            <a:xfrm>
              <a:off x="4136103" y="2121039"/>
              <a:ext cx="4408966" cy="1938992"/>
            </a:xfrm>
            <a:prstGeom prst="rect">
              <a:avLst/>
            </a:prstGeom>
            <a:noFill/>
          </p:spPr>
          <p:txBody>
            <a:bodyPr wrap="square" rtlCol="0">
              <a:spAutoFit/>
            </a:bodyPr>
            <a:lstStyle/>
            <a:p>
              <a:r>
                <a:rPr lang="en-US" sz="4000" b="1" dirty="0">
                  <a:solidFill>
                    <a:schemeClr val="tx1">
                      <a:lumMod val="65000"/>
                      <a:lumOff val="35000"/>
                    </a:schemeClr>
                  </a:solidFill>
                  <a:latin typeface="Tw Cen MT" panose="020B0602020104020603" pitchFamily="34" charset="0"/>
                </a:rPr>
                <a:t>Merci de </a:t>
              </a:r>
              <a:r>
                <a:rPr lang="en-US" sz="4000" b="1" dirty="0" err="1">
                  <a:solidFill>
                    <a:schemeClr val="tx1">
                      <a:lumMod val="65000"/>
                      <a:lumOff val="35000"/>
                    </a:schemeClr>
                  </a:solidFill>
                  <a:latin typeface="Tw Cen MT" panose="020B0602020104020603" pitchFamily="34" charset="0"/>
                </a:rPr>
                <a:t>m’avoir</a:t>
              </a:r>
              <a:r>
                <a:rPr lang="en-US" sz="4000" b="1" dirty="0">
                  <a:solidFill>
                    <a:schemeClr val="tx1">
                      <a:lumMod val="65000"/>
                      <a:lumOff val="35000"/>
                    </a:schemeClr>
                  </a:solidFill>
                  <a:latin typeface="Tw Cen MT" panose="020B0602020104020603" pitchFamily="34" charset="0"/>
                </a:rPr>
                <a:t> </a:t>
              </a:r>
              <a:r>
                <a:rPr lang="en-US" sz="4000" b="1" dirty="0" err="1">
                  <a:solidFill>
                    <a:schemeClr val="tx1">
                      <a:lumMod val="65000"/>
                      <a:lumOff val="35000"/>
                    </a:schemeClr>
                  </a:solidFill>
                  <a:latin typeface="Tw Cen MT" panose="020B0602020104020603" pitchFamily="34" charset="0"/>
                </a:rPr>
                <a:t>écouté</a:t>
              </a:r>
              <a:r>
                <a:rPr lang="en-US" sz="4000" b="1" dirty="0">
                  <a:solidFill>
                    <a:schemeClr val="tx1">
                      <a:lumMod val="65000"/>
                      <a:lumOff val="35000"/>
                    </a:schemeClr>
                  </a:solidFill>
                  <a:latin typeface="Tw Cen MT" panose="020B0602020104020603" pitchFamily="34" charset="0"/>
                </a:rPr>
                <a:t> avec attention.</a:t>
              </a:r>
            </a:p>
          </p:txBody>
        </p:sp>
        <p:sp>
          <p:nvSpPr>
            <p:cNvPr id="4" name="TextBox 3">
              <a:extLst>
                <a:ext uri="{FF2B5EF4-FFF2-40B4-BE49-F238E27FC236}">
                  <a16:creationId xmlns:a16="http://schemas.microsoft.com/office/drawing/2014/main" id="{56E4CA4D-7BF0-40A9-9D65-6D058496089D}"/>
                </a:ext>
              </a:extLst>
            </p:cNvPr>
            <p:cNvSpPr txBox="1"/>
            <p:nvPr/>
          </p:nvSpPr>
          <p:spPr>
            <a:xfrm>
              <a:off x="4136103" y="4060031"/>
              <a:ext cx="4408966" cy="707886"/>
            </a:xfrm>
            <a:prstGeom prst="rect">
              <a:avLst/>
            </a:prstGeom>
            <a:noFill/>
          </p:spPr>
          <p:txBody>
            <a:bodyPr wrap="square" rtlCol="0">
              <a:spAutoFit/>
            </a:bodyPr>
            <a:lstStyle/>
            <a:p>
              <a:r>
                <a:rPr lang="en-US" sz="2000" b="1" dirty="0">
                  <a:solidFill>
                    <a:schemeClr val="tx1">
                      <a:lumMod val="65000"/>
                      <a:lumOff val="35000"/>
                    </a:schemeClr>
                  </a:solidFill>
                  <a:latin typeface="Tw Cen MT" panose="020B0602020104020603" pitchFamily="34" charset="0"/>
                </a:rPr>
                <a:t>Here You can Add Some Brief Text That will Explain Your Subtitle</a:t>
              </a:r>
            </a:p>
          </p:txBody>
        </p:sp>
      </p:grpSp>
      <p:sp>
        <p:nvSpPr>
          <p:cNvPr id="5" name="Oval 4">
            <a:extLst>
              <a:ext uri="{FF2B5EF4-FFF2-40B4-BE49-F238E27FC236}">
                <a16:creationId xmlns:a16="http://schemas.microsoft.com/office/drawing/2014/main" id="{E7D60E91-209D-4CBF-8DF6-B3DF8FCDF71C}"/>
              </a:ext>
            </a:extLst>
          </p:cNvPr>
          <p:cNvSpPr/>
          <p:nvPr/>
        </p:nvSpPr>
        <p:spPr>
          <a:xfrm>
            <a:off x="2351556" y="1854584"/>
            <a:ext cx="3117876" cy="3117876"/>
          </a:xfrm>
          <a:prstGeom prst="ellipse">
            <a:avLst/>
          </a:prstGeom>
          <a:solidFill>
            <a:schemeClr val="bg1">
              <a:lumMod val="95000"/>
            </a:schemeClr>
          </a:solidFill>
          <a:ln>
            <a:no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D40EED6-8763-41F4-BE96-42FF881BFC09}"/>
              </a:ext>
            </a:extLst>
          </p:cNvPr>
          <p:cNvSpPr/>
          <p:nvPr/>
        </p:nvSpPr>
        <p:spPr>
          <a:xfrm>
            <a:off x="2690517" y="2193545"/>
            <a:ext cx="2439954" cy="243995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2D71FFA-1603-40C8-A30C-B1D85CA8BC6C}"/>
              </a:ext>
            </a:extLst>
          </p:cNvPr>
          <p:cNvSpPr/>
          <p:nvPr/>
        </p:nvSpPr>
        <p:spPr>
          <a:xfrm>
            <a:off x="2906682" y="2409710"/>
            <a:ext cx="2007624" cy="2007624"/>
          </a:xfrm>
          <a:prstGeom prst="ellipse">
            <a:avLst/>
          </a:prstGeom>
          <a:solidFill>
            <a:srgbClr val="F0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024FB86-6B1E-463D-B166-E89774306D61}"/>
              </a:ext>
            </a:extLst>
          </p:cNvPr>
          <p:cNvGrpSpPr/>
          <p:nvPr/>
        </p:nvGrpSpPr>
        <p:grpSpPr>
          <a:xfrm>
            <a:off x="3257009" y="2760036"/>
            <a:ext cx="1306970" cy="1306970"/>
            <a:chOff x="4995674" y="4044712"/>
            <a:chExt cx="848364" cy="848364"/>
          </a:xfrm>
          <a:solidFill>
            <a:srgbClr val="FF5969"/>
          </a:solidFill>
        </p:grpSpPr>
        <p:grpSp>
          <p:nvGrpSpPr>
            <p:cNvPr id="9" name="Group 8">
              <a:extLst>
                <a:ext uri="{FF2B5EF4-FFF2-40B4-BE49-F238E27FC236}">
                  <a16:creationId xmlns:a16="http://schemas.microsoft.com/office/drawing/2014/main" id="{6E9B77B7-3F5E-484A-A697-8F531BDD20A1}"/>
                </a:ext>
              </a:extLst>
            </p:cNvPr>
            <p:cNvGrpSpPr/>
            <p:nvPr/>
          </p:nvGrpSpPr>
          <p:grpSpPr>
            <a:xfrm>
              <a:off x="5011823" y="4060861"/>
              <a:ext cx="816066" cy="816066"/>
              <a:chOff x="3205163" y="1762126"/>
              <a:chExt cx="601662" cy="601662"/>
            </a:xfrm>
            <a:grpFill/>
          </p:grpSpPr>
          <p:sp>
            <p:nvSpPr>
              <p:cNvPr id="14" name="Freeform 176">
                <a:extLst>
                  <a:ext uri="{FF2B5EF4-FFF2-40B4-BE49-F238E27FC236}">
                    <a16:creationId xmlns:a16="http://schemas.microsoft.com/office/drawing/2014/main" id="{7C7BEFD9-73F0-4B38-9BF6-48651AF557CA}"/>
                  </a:ext>
                </a:extLst>
              </p:cNvPr>
              <p:cNvSpPr>
                <a:spLocks/>
              </p:cNvSpPr>
              <p:nvPr/>
            </p:nvSpPr>
            <p:spPr bwMode="auto">
              <a:xfrm>
                <a:off x="3494088" y="1762126"/>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77">
                <a:extLst>
                  <a:ext uri="{FF2B5EF4-FFF2-40B4-BE49-F238E27FC236}">
                    <a16:creationId xmlns:a16="http://schemas.microsoft.com/office/drawing/2014/main" id="{30414753-D679-4727-A2BD-899E4A2543B2}"/>
                  </a:ext>
                </a:extLst>
              </p:cNvPr>
              <p:cNvSpPr>
                <a:spLocks/>
              </p:cNvSpPr>
              <p:nvPr/>
            </p:nvSpPr>
            <p:spPr bwMode="auto">
              <a:xfrm>
                <a:off x="3613150" y="1800226"/>
                <a:ext cx="50800" cy="66675"/>
              </a:xfrm>
              <a:custGeom>
                <a:avLst/>
                <a:gdLst>
                  <a:gd name="T0" fmla="*/ 17 w 67"/>
                  <a:gd name="T1" fmla="*/ 88 h 88"/>
                  <a:gd name="T2" fmla="*/ 10 w 67"/>
                  <a:gd name="T3" fmla="*/ 86 h 88"/>
                  <a:gd name="T4" fmla="*/ 4 w 67"/>
                  <a:gd name="T5" fmla="*/ 66 h 88"/>
                  <a:gd name="T6" fmla="*/ 37 w 67"/>
                  <a:gd name="T7" fmla="*/ 9 h 88"/>
                  <a:gd name="T8" fmla="*/ 57 w 67"/>
                  <a:gd name="T9" fmla="*/ 4 h 88"/>
                  <a:gd name="T10" fmla="*/ 63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5" y="88"/>
                      <a:pt x="12" y="88"/>
                      <a:pt x="10" y="86"/>
                    </a:cubicBezTo>
                    <a:cubicBezTo>
                      <a:pt x="3" y="82"/>
                      <a:pt x="0" y="73"/>
                      <a:pt x="4" y="66"/>
                    </a:cubicBezTo>
                    <a:lnTo>
                      <a:pt x="37" y="9"/>
                    </a:lnTo>
                    <a:cubicBezTo>
                      <a:pt x="41" y="2"/>
                      <a:pt x="50" y="0"/>
                      <a:pt x="57" y="4"/>
                    </a:cubicBezTo>
                    <a:cubicBezTo>
                      <a:pt x="65" y="8"/>
                      <a:pt x="67" y="17"/>
                      <a:pt x="63" y="24"/>
                    </a:cubicBezTo>
                    <a:lnTo>
                      <a:pt x="30" y="81"/>
                    </a:lnTo>
                    <a:cubicBezTo>
                      <a:pt x="28" y="85"/>
                      <a:pt x="23"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8">
                <a:extLst>
                  <a:ext uri="{FF2B5EF4-FFF2-40B4-BE49-F238E27FC236}">
                    <a16:creationId xmlns:a16="http://schemas.microsoft.com/office/drawing/2014/main" id="{6C1D87C7-737B-4EA5-B411-A1A1D9F4282C}"/>
                  </a:ext>
                </a:extLst>
              </p:cNvPr>
              <p:cNvSpPr>
                <a:spLocks/>
              </p:cNvSpPr>
              <p:nvPr/>
            </p:nvSpPr>
            <p:spPr bwMode="auto">
              <a:xfrm>
                <a:off x="3700463" y="1905001"/>
                <a:ext cx="69850" cy="49213"/>
              </a:xfrm>
              <a:custGeom>
                <a:avLst/>
                <a:gdLst>
                  <a:gd name="T0" fmla="*/ 17 w 91"/>
                  <a:gd name="T1" fmla="*/ 65 h 65"/>
                  <a:gd name="T2" fmla="*/ 4 w 91"/>
                  <a:gd name="T3" fmla="*/ 58 h 65"/>
                  <a:gd name="T4" fmla="*/ 10 w 91"/>
                  <a:gd name="T5" fmla="*/ 37 h 65"/>
                  <a:gd name="T6" fmla="*/ 66 w 91"/>
                  <a:gd name="T7" fmla="*/ 5 h 65"/>
                  <a:gd name="T8" fmla="*/ 87 w 91"/>
                  <a:gd name="T9" fmla="*/ 10 h 65"/>
                  <a:gd name="T10" fmla="*/ 81 w 91"/>
                  <a:gd name="T11" fmla="*/ 31 h 65"/>
                  <a:gd name="T12" fmla="*/ 25 w 91"/>
                  <a:gd name="T13" fmla="*/ 63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8"/>
                    </a:cubicBezTo>
                    <a:cubicBezTo>
                      <a:pt x="0" y="50"/>
                      <a:pt x="3" y="41"/>
                      <a:pt x="10" y="37"/>
                    </a:cubicBezTo>
                    <a:lnTo>
                      <a:pt x="66" y="5"/>
                    </a:lnTo>
                    <a:cubicBezTo>
                      <a:pt x="73" y="0"/>
                      <a:pt x="82" y="3"/>
                      <a:pt x="87" y="10"/>
                    </a:cubicBezTo>
                    <a:cubicBezTo>
                      <a:pt x="91" y="17"/>
                      <a:pt x="88" y="26"/>
                      <a:pt x="81" y="31"/>
                    </a:cubicBezTo>
                    <a:lnTo>
                      <a:pt x="25" y="63"/>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9">
                <a:extLst>
                  <a:ext uri="{FF2B5EF4-FFF2-40B4-BE49-F238E27FC236}">
                    <a16:creationId xmlns:a16="http://schemas.microsoft.com/office/drawing/2014/main" id="{E0301570-1380-4656-BAF8-2DDCE254E2E6}"/>
                  </a:ext>
                </a:extLst>
              </p:cNvPr>
              <p:cNvSpPr>
                <a:spLocks/>
              </p:cNvSpPr>
              <p:nvPr/>
            </p:nvSpPr>
            <p:spPr bwMode="auto">
              <a:xfrm>
                <a:off x="3733800" y="2051051"/>
                <a:ext cx="73025" cy="23813"/>
              </a:xfrm>
              <a:custGeom>
                <a:avLst/>
                <a:gdLst>
                  <a:gd name="T0" fmla="*/ 80 w 95"/>
                  <a:gd name="T1" fmla="*/ 30 h 30"/>
                  <a:gd name="T2" fmla="*/ 15 w 95"/>
                  <a:gd name="T3" fmla="*/ 30 h 30"/>
                  <a:gd name="T4" fmla="*/ 0 w 95"/>
                  <a:gd name="T5" fmla="*/ 15 h 30"/>
                  <a:gd name="T6" fmla="*/ 15 w 95"/>
                  <a:gd name="T7" fmla="*/ 0 h 30"/>
                  <a:gd name="T8" fmla="*/ 80 w 95"/>
                  <a:gd name="T9" fmla="*/ 0 h 30"/>
                  <a:gd name="T10" fmla="*/ 95 w 95"/>
                  <a:gd name="T11" fmla="*/ 15 h 30"/>
                  <a:gd name="T12" fmla="*/ 80 w 95"/>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5" h="30">
                    <a:moveTo>
                      <a:pt x="80" y="30"/>
                    </a:moveTo>
                    <a:lnTo>
                      <a:pt x="15" y="30"/>
                    </a:lnTo>
                    <a:cubicBezTo>
                      <a:pt x="7" y="30"/>
                      <a:pt x="0" y="23"/>
                      <a:pt x="0" y="15"/>
                    </a:cubicBezTo>
                    <a:cubicBezTo>
                      <a:pt x="0" y="7"/>
                      <a:pt x="7" y="0"/>
                      <a:pt x="15" y="0"/>
                    </a:cubicBezTo>
                    <a:lnTo>
                      <a:pt x="80" y="0"/>
                    </a:lnTo>
                    <a:cubicBezTo>
                      <a:pt x="89" y="0"/>
                      <a:pt x="95" y="7"/>
                      <a:pt x="95" y="15"/>
                    </a:cubicBezTo>
                    <a:cubicBezTo>
                      <a:pt x="95"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0">
                <a:extLst>
                  <a:ext uri="{FF2B5EF4-FFF2-40B4-BE49-F238E27FC236}">
                    <a16:creationId xmlns:a16="http://schemas.microsoft.com/office/drawing/2014/main" id="{89E702EA-9772-4331-BDFC-BB4EA5E42DC8}"/>
                  </a:ext>
                </a:extLst>
              </p:cNvPr>
              <p:cNvSpPr>
                <a:spLocks/>
              </p:cNvSpPr>
              <p:nvPr/>
            </p:nvSpPr>
            <p:spPr bwMode="auto">
              <a:xfrm>
                <a:off x="3700463" y="2170113"/>
                <a:ext cx="69850" cy="49213"/>
              </a:xfrm>
              <a:custGeom>
                <a:avLst/>
                <a:gdLst>
                  <a:gd name="T0" fmla="*/ 73 w 91"/>
                  <a:gd name="T1" fmla="*/ 65 h 65"/>
                  <a:gd name="T2" fmla="*/ 66 w 91"/>
                  <a:gd name="T3" fmla="*/ 62 h 65"/>
                  <a:gd name="T4" fmla="*/ 10 w 91"/>
                  <a:gd name="T5" fmla="*/ 30 h 65"/>
                  <a:gd name="T6" fmla="*/ 4 w 91"/>
                  <a:gd name="T7" fmla="*/ 9 h 65"/>
                  <a:gd name="T8" fmla="*/ 25 w 91"/>
                  <a:gd name="T9" fmla="*/ 4 h 65"/>
                  <a:gd name="T10" fmla="*/ 81 w 91"/>
                  <a:gd name="T11" fmla="*/ 36 h 65"/>
                  <a:gd name="T12" fmla="*/ 87 w 91"/>
                  <a:gd name="T13" fmla="*/ 57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2"/>
                    </a:cubicBezTo>
                    <a:lnTo>
                      <a:pt x="10" y="30"/>
                    </a:lnTo>
                    <a:cubicBezTo>
                      <a:pt x="3" y="26"/>
                      <a:pt x="0" y="17"/>
                      <a:pt x="4" y="9"/>
                    </a:cubicBezTo>
                    <a:cubicBezTo>
                      <a:pt x="8" y="2"/>
                      <a:pt x="18" y="0"/>
                      <a:pt x="25" y="4"/>
                    </a:cubicBezTo>
                    <a:lnTo>
                      <a:pt x="81" y="36"/>
                    </a:lnTo>
                    <a:cubicBezTo>
                      <a:pt x="88" y="41"/>
                      <a:pt x="91" y="50"/>
                      <a:pt x="87" y="57"/>
                    </a:cubicBezTo>
                    <a:cubicBezTo>
                      <a:pt x="84" y="62"/>
                      <a:pt x="79" y="65"/>
                      <a:pt x="73"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1">
                <a:extLst>
                  <a:ext uri="{FF2B5EF4-FFF2-40B4-BE49-F238E27FC236}">
                    <a16:creationId xmlns:a16="http://schemas.microsoft.com/office/drawing/2014/main" id="{7754D6B6-3A8A-4867-B93C-DBCF8532B833}"/>
                  </a:ext>
                </a:extLst>
              </p:cNvPr>
              <p:cNvSpPr>
                <a:spLocks/>
              </p:cNvSpPr>
              <p:nvPr/>
            </p:nvSpPr>
            <p:spPr bwMode="auto">
              <a:xfrm>
                <a:off x="3613150" y="2257426"/>
                <a:ext cx="50800" cy="66675"/>
              </a:xfrm>
              <a:custGeom>
                <a:avLst/>
                <a:gdLst>
                  <a:gd name="T0" fmla="*/ 50 w 67"/>
                  <a:gd name="T1" fmla="*/ 88 h 88"/>
                  <a:gd name="T2" fmla="*/ 37 w 67"/>
                  <a:gd name="T3" fmla="*/ 81 h 88"/>
                  <a:gd name="T4" fmla="*/ 4 w 67"/>
                  <a:gd name="T5" fmla="*/ 24 h 88"/>
                  <a:gd name="T6" fmla="*/ 10 w 67"/>
                  <a:gd name="T7" fmla="*/ 4 h 88"/>
                  <a:gd name="T8" fmla="*/ 30 w 67"/>
                  <a:gd name="T9" fmla="*/ 9 h 88"/>
                  <a:gd name="T10" fmla="*/ 63 w 67"/>
                  <a:gd name="T11" fmla="*/ 66 h 88"/>
                  <a:gd name="T12" fmla="*/ 57 w 67"/>
                  <a:gd name="T13" fmla="*/ 86 h 88"/>
                  <a:gd name="T14" fmla="*/ 50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50" y="88"/>
                    </a:moveTo>
                    <a:cubicBezTo>
                      <a:pt x="45" y="88"/>
                      <a:pt x="40" y="85"/>
                      <a:pt x="37" y="81"/>
                    </a:cubicBezTo>
                    <a:lnTo>
                      <a:pt x="4" y="24"/>
                    </a:lnTo>
                    <a:cubicBezTo>
                      <a:pt x="0" y="17"/>
                      <a:pt x="3" y="8"/>
                      <a:pt x="10" y="4"/>
                    </a:cubicBezTo>
                    <a:cubicBezTo>
                      <a:pt x="17" y="0"/>
                      <a:pt x="26" y="2"/>
                      <a:pt x="30" y="9"/>
                    </a:cubicBezTo>
                    <a:lnTo>
                      <a:pt x="63" y="66"/>
                    </a:lnTo>
                    <a:cubicBezTo>
                      <a:pt x="67" y="73"/>
                      <a:pt x="65" y="82"/>
                      <a:pt x="57" y="86"/>
                    </a:cubicBezTo>
                    <a:cubicBezTo>
                      <a:pt x="55" y="88"/>
                      <a:pt x="52" y="88"/>
                      <a:pt x="5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2">
                <a:extLst>
                  <a:ext uri="{FF2B5EF4-FFF2-40B4-BE49-F238E27FC236}">
                    <a16:creationId xmlns:a16="http://schemas.microsoft.com/office/drawing/2014/main" id="{034EB82A-5905-4EBF-995E-0B1E73E19BE5}"/>
                  </a:ext>
                </a:extLst>
              </p:cNvPr>
              <p:cNvSpPr>
                <a:spLocks/>
              </p:cNvSpPr>
              <p:nvPr/>
            </p:nvSpPr>
            <p:spPr bwMode="auto">
              <a:xfrm>
                <a:off x="3494088" y="2290763"/>
                <a:ext cx="23813" cy="73025"/>
              </a:xfrm>
              <a:custGeom>
                <a:avLst/>
                <a:gdLst>
                  <a:gd name="T0" fmla="*/ 15 w 30"/>
                  <a:gd name="T1" fmla="*/ 95 h 95"/>
                  <a:gd name="T2" fmla="*/ 0 w 30"/>
                  <a:gd name="T3" fmla="*/ 80 h 95"/>
                  <a:gd name="T4" fmla="*/ 0 w 30"/>
                  <a:gd name="T5" fmla="*/ 15 h 95"/>
                  <a:gd name="T6" fmla="*/ 15 w 30"/>
                  <a:gd name="T7" fmla="*/ 0 h 95"/>
                  <a:gd name="T8" fmla="*/ 30 w 30"/>
                  <a:gd name="T9" fmla="*/ 15 h 95"/>
                  <a:gd name="T10" fmla="*/ 30 w 30"/>
                  <a:gd name="T11" fmla="*/ 80 h 95"/>
                  <a:gd name="T12" fmla="*/ 15 w 30"/>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30" h="95">
                    <a:moveTo>
                      <a:pt x="15" y="95"/>
                    </a:moveTo>
                    <a:cubicBezTo>
                      <a:pt x="7" y="95"/>
                      <a:pt x="0" y="88"/>
                      <a:pt x="0" y="80"/>
                    </a:cubicBezTo>
                    <a:lnTo>
                      <a:pt x="0" y="15"/>
                    </a:lnTo>
                    <a:cubicBezTo>
                      <a:pt x="0" y="7"/>
                      <a:pt x="7" y="0"/>
                      <a:pt x="15" y="0"/>
                    </a:cubicBezTo>
                    <a:cubicBezTo>
                      <a:pt x="24" y="0"/>
                      <a:pt x="30" y="7"/>
                      <a:pt x="30" y="15"/>
                    </a:cubicBezTo>
                    <a:lnTo>
                      <a:pt x="30" y="80"/>
                    </a:lnTo>
                    <a:cubicBezTo>
                      <a:pt x="30" y="88"/>
                      <a:pt x="24" y="95"/>
                      <a:pt x="1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3">
                <a:extLst>
                  <a:ext uri="{FF2B5EF4-FFF2-40B4-BE49-F238E27FC236}">
                    <a16:creationId xmlns:a16="http://schemas.microsoft.com/office/drawing/2014/main" id="{EE052770-E1B2-4D52-AA16-5E85BB97E145}"/>
                  </a:ext>
                </a:extLst>
              </p:cNvPr>
              <p:cNvSpPr>
                <a:spLocks/>
              </p:cNvSpPr>
              <p:nvPr/>
            </p:nvSpPr>
            <p:spPr bwMode="auto">
              <a:xfrm>
                <a:off x="3349625" y="2257426"/>
                <a:ext cx="50800" cy="66675"/>
              </a:xfrm>
              <a:custGeom>
                <a:avLst/>
                <a:gdLst>
                  <a:gd name="T0" fmla="*/ 17 w 67"/>
                  <a:gd name="T1" fmla="*/ 88 h 88"/>
                  <a:gd name="T2" fmla="*/ 9 w 67"/>
                  <a:gd name="T3" fmla="*/ 86 h 88"/>
                  <a:gd name="T4" fmla="*/ 4 w 67"/>
                  <a:gd name="T5" fmla="*/ 66 h 88"/>
                  <a:gd name="T6" fmla="*/ 36 w 67"/>
                  <a:gd name="T7" fmla="*/ 9 h 88"/>
                  <a:gd name="T8" fmla="*/ 57 w 67"/>
                  <a:gd name="T9" fmla="*/ 4 h 88"/>
                  <a:gd name="T10" fmla="*/ 62 w 67"/>
                  <a:gd name="T11" fmla="*/ 24 h 88"/>
                  <a:gd name="T12" fmla="*/ 30 w 67"/>
                  <a:gd name="T13" fmla="*/ 81 h 88"/>
                  <a:gd name="T14" fmla="*/ 17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17" y="88"/>
                    </a:moveTo>
                    <a:cubicBezTo>
                      <a:pt x="14" y="88"/>
                      <a:pt x="12" y="88"/>
                      <a:pt x="9" y="86"/>
                    </a:cubicBezTo>
                    <a:cubicBezTo>
                      <a:pt x="2" y="82"/>
                      <a:pt x="0" y="73"/>
                      <a:pt x="4" y="66"/>
                    </a:cubicBezTo>
                    <a:lnTo>
                      <a:pt x="36" y="9"/>
                    </a:lnTo>
                    <a:cubicBezTo>
                      <a:pt x="41" y="2"/>
                      <a:pt x="50" y="0"/>
                      <a:pt x="57" y="4"/>
                    </a:cubicBezTo>
                    <a:cubicBezTo>
                      <a:pt x="64" y="8"/>
                      <a:pt x="67" y="17"/>
                      <a:pt x="62" y="24"/>
                    </a:cubicBezTo>
                    <a:lnTo>
                      <a:pt x="30" y="81"/>
                    </a:lnTo>
                    <a:cubicBezTo>
                      <a:pt x="27" y="85"/>
                      <a:pt x="22" y="88"/>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4">
                <a:extLst>
                  <a:ext uri="{FF2B5EF4-FFF2-40B4-BE49-F238E27FC236}">
                    <a16:creationId xmlns:a16="http://schemas.microsoft.com/office/drawing/2014/main" id="{05223539-5AF5-442F-97FC-3F27E41D6C60}"/>
                  </a:ext>
                </a:extLst>
              </p:cNvPr>
              <p:cNvSpPr>
                <a:spLocks/>
              </p:cNvSpPr>
              <p:nvPr/>
            </p:nvSpPr>
            <p:spPr bwMode="auto">
              <a:xfrm>
                <a:off x="3243263" y="2170113"/>
                <a:ext cx="69850" cy="49213"/>
              </a:xfrm>
              <a:custGeom>
                <a:avLst/>
                <a:gdLst>
                  <a:gd name="T0" fmla="*/ 17 w 91"/>
                  <a:gd name="T1" fmla="*/ 65 h 65"/>
                  <a:gd name="T2" fmla="*/ 4 w 91"/>
                  <a:gd name="T3" fmla="*/ 57 h 65"/>
                  <a:gd name="T4" fmla="*/ 10 w 91"/>
                  <a:gd name="T5" fmla="*/ 36 h 65"/>
                  <a:gd name="T6" fmla="*/ 66 w 91"/>
                  <a:gd name="T7" fmla="*/ 4 h 65"/>
                  <a:gd name="T8" fmla="*/ 87 w 91"/>
                  <a:gd name="T9" fmla="*/ 9 h 65"/>
                  <a:gd name="T10" fmla="*/ 81 w 91"/>
                  <a:gd name="T11" fmla="*/ 30 h 65"/>
                  <a:gd name="T12" fmla="*/ 25 w 91"/>
                  <a:gd name="T13" fmla="*/ 62 h 65"/>
                  <a:gd name="T14" fmla="*/ 17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17" y="65"/>
                    </a:moveTo>
                    <a:cubicBezTo>
                      <a:pt x="12" y="65"/>
                      <a:pt x="7" y="62"/>
                      <a:pt x="4" y="57"/>
                    </a:cubicBezTo>
                    <a:cubicBezTo>
                      <a:pt x="0" y="50"/>
                      <a:pt x="3" y="41"/>
                      <a:pt x="10" y="36"/>
                    </a:cubicBezTo>
                    <a:lnTo>
                      <a:pt x="66" y="4"/>
                    </a:lnTo>
                    <a:cubicBezTo>
                      <a:pt x="73" y="0"/>
                      <a:pt x="82" y="2"/>
                      <a:pt x="87" y="9"/>
                    </a:cubicBezTo>
                    <a:cubicBezTo>
                      <a:pt x="91" y="17"/>
                      <a:pt x="88" y="26"/>
                      <a:pt x="81" y="30"/>
                    </a:cubicBezTo>
                    <a:lnTo>
                      <a:pt x="25" y="62"/>
                    </a:lnTo>
                    <a:cubicBezTo>
                      <a:pt x="22" y="64"/>
                      <a:pt x="20" y="65"/>
                      <a:pt x="1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5">
                <a:extLst>
                  <a:ext uri="{FF2B5EF4-FFF2-40B4-BE49-F238E27FC236}">
                    <a16:creationId xmlns:a16="http://schemas.microsoft.com/office/drawing/2014/main" id="{D3EAC41E-59F0-446A-8706-3E938FEE48DC}"/>
                  </a:ext>
                </a:extLst>
              </p:cNvPr>
              <p:cNvSpPr>
                <a:spLocks/>
              </p:cNvSpPr>
              <p:nvPr/>
            </p:nvSpPr>
            <p:spPr bwMode="auto">
              <a:xfrm>
                <a:off x="3205163" y="2051051"/>
                <a:ext cx="73025" cy="23813"/>
              </a:xfrm>
              <a:custGeom>
                <a:avLst/>
                <a:gdLst>
                  <a:gd name="T0" fmla="*/ 80 w 96"/>
                  <a:gd name="T1" fmla="*/ 30 h 30"/>
                  <a:gd name="T2" fmla="*/ 16 w 96"/>
                  <a:gd name="T3" fmla="*/ 30 h 30"/>
                  <a:gd name="T4" fmla="*/ 0 w 96"/>
                  <a:gd name="T5" fmla="*/ 15 h 30"/>
                  <a:gd name="T6" fmla="*/ 16 w 96"/>
                  <a:gd name="T7" fmla="*/ 0 h 30"/>
                  <a:gd name="T8" fmla="*/ 80 w 96"/>
                  <a:gd name="T9" fmla="*/ 0 h 30"/>
                  <a:gd name="T10" fmla="*/ 96 w 96"/>
                  <a:gd name="T11" fmla="*/ 15 h 30"/>
                  <a:gd name="T12" fmla="*/ 80 w 9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96" h="30">
                    <a:moveTo>
                      <a:pt x="80" y="30"/>
                    </a:moveTo>
                    <a:lnTo>
                      <a:pt x="16" y="30"/>
                    </a:lnTo>
                    <a:cubicBezTo>
                      <a:pt x="7" y="30"/>
                      <a:pt x="0" y="23"/>
                      <a:pt x="0" y="15"/>
                    </a:cubicBezTo>
                    <a:cubicBezTo>
                      <a:pt x="0" y="7"/>
                      <a:pt x="7" y="0"/>
                      <a:pt x="16" y="0"/>
                    </a:cubicBezTo>
                    <a:lnTo>
                      <a:pt x="80" y="0"/>
                    </a:lnTo>
                    <a:cubicBezTo>
                      <a:pt x="89" y="0"/>
                      <a:pt x="96" y="7"/>
                      <a:pt x="96" y="15"/>
                    </a:cubicBezTo>
                    <a:cubicBezTo>
                      <a:pt x="96" y="23"/>
                      <a:pt x="89" y="30"/>
                      <a:pt x="8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6">
                <a:extLst>
                  <a:ext uri="{FF2B5EF4-FFF2-40B4-BE49-F238E27FC236}">
                    <a16:creationId xmlns:a16="http://schemas.microsoft.com/office/drawing/2014/main" id="{61D8F673-2194-4498-BA6D-50F7CCED85BC}"/>
                  </a:ext>
                </a:extLst>
              </p:cNvPr>
              <p:cNvSpPr>
                <a:spLocks/>
              </p:cNvSpPr>
              <p:nvPr/>
            </p:nvSpPr>
            <p:spPr bwMode="auto">
              <a:xfrm>
                <a:off x="3243263" y="1905001"/>
                <a:ext cx="69850" cy="49213"/>
              </a:xfrm>
              <a:custGeom>
                <a:avLst/>
                <a:gdLst>
                  <a:gd name="T0" fmla="*/ 73 w 91"/>
                  <a:gd name="T1" fmla="*/ 65 h 65"/>
                  <a:gd name="T2" fmla="*/ 66 w 91"/>
                  <a:gd name="T3" fmla="*/ 63 h 65"/>
                  <a:gd name="T4" fmla="*/ 10 w 91"/>
                  <a:gd name="T5" fmla="*/ 31 h 65"/>
                  <a:gd name="T6" fmla="*/ 4 w 91"/>
                  <a:gd name="T7" fmla="*/ 10 h 65"/>
                  <a:gd name="T8" fmla="*/ 25 w 91"/>
                  <a:gd name="T9" fmla="*/ 5 h 65"/>
                  <a:gd name="T10" fmla="*/ 81 w 91"/>
                  <a:gd name="T11" fmla="*/ 37 h 65"/>
                  <a:gd name="T12" fmla="*/ 87 w 91"/>
                  <a:gd name="T13" fmla="*/ 58 h 65"/>
                  <a:gd name="T14" fmla="*/ 73 w 91"/>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5">
                    <a:moveTo>
                      <a:pt x="73" y="65"/>
                    </a:moveTo>
                    <a:cubicBezTo>
                      <a:pt x="71" y="65"/>
                      <a:pt x="68" y="64"/>
                      <a:pt x="66" y="63"/>
                    </a:cubicBezTo>
                    <a:lnTo>
                      <a:pt x="10" y="31"/>
                    </a:lnTo>
                    <a:cubicBezTo>
                      <a:pt x="3" y="26"/>
                      <a:pt x="0" y="17"/>
                      <a:pt x="4" y="10"/>
                    </a:cubicBezTo>
                    <a:cubicBezTo>
                      <a:pt x="8" y="3"/>
                      <a:pt x="18" y="0"/>
                      <a:pt x="25" y="5"/>
                    </a:cubicBezTo>
                    <a:lnTo>
                      <a:pt x="81" y="37"/>
                    </a:lnTo>
                    <a:cubicBezTo>
                      <a:pt x="88" y="41"/>
                      <a:pt x="91" y="50"/>
                      <a:pt x="87" y="58"/>
                    </a:cubicBezTo>
                    <a:cubicBezTo>
                      <a:pt x="84" y="62"/>
                      <a:pt x="79" y="65"/>
                      <a:pt x="73"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7">
                <a:extLst>
                  <a:ext uri="{FF2B5EF4-FFF2-40B4-BE49-F238E27FC236}">
                    <a16:creationId xmlns:a16="http://schemas.microsoft.com/office/drawing/2014/main" id="{B37DB4C1-D3CD-405D-9ACD-46321D4B0FBC}"/>
                  </a:ext>
                </a:extLst>
              </p:cNvPr>
              <p:cNvSpPr>
                <a:spLocks/>
              </p:cNvSpPr>
              <p:nvPr/>
            </p:nvSpPr>
            <p:spPr bwMode="auto">
              <a:xfrm>
                <a:off x="3349625" y="1800226"/>
                <a:ext cx="50800" cy="66675"/>
              </a:xfrm>
              <a:custGeom>
                <a:avLst/>
                <a:gdLst>
                  <a:gd name="T0" fmla="*/ 49 w 67"/>
                  <a:gd name="T1" fmla="*/ 88 h 88"/>
                  <a:gd name="T2" fmla="*/ 36 w 67"/>
                  <a:gd name="T3" fmla="*/ 81 h 88"/>
                  <a:gd name="T4" fmla="*/ 4 w 67"/>
                  <a:gd name="T5" fmla="*/ 24 h 88"/>
                  <a:gd name="T6" fmla="*/ 9 w 67"/>
                  <a:gd name="T7" fmla="*/ 4 h 88"/>
                  <a:gd name="T8" fmla="*/ 30 w 67"/>
                  <a:gd name="T9" fmla="*/ 9 h 88"/>
                  <a:gd name="T10" fmla="*/ 62 w 67"/>
                  <a:gd name="T11" fmla="*/ 66 h 88"/>
                  <a:gd name="T12" fmla="*/ 57 w 67"/>
                  <a:gd name="T13" fmla="*/ 86 h 88"/>
                  <a:gd name="T14" fmla="*/ 49 w 67"/>
                  <a:gd name="T15" fmla="*/ 88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8">
                    <a:moveTo>
                      <a:pt x="49" y="88"/>
                    </a:moveTo>
                    <a:cubicBezTo>
                      <a:pt x="44" y="88"/>
                      <a:pt x="39" y="85"/>
                      <a:pt x="36" y="81"/>
                    </a:cubicBezTo>
                    <a:lnTo>
                      <a:pt x="4" y="24"/>
                    </a:lnTo>
                    <a:cubicBezTo>
                      <a:pt x="0" y="17"/>
                      <a:pt x="2" y="8"/>
                      <a:pt x="9" y="4"/>
                    </a:cubicBezTo>
                    <a:cubicBezTo>
                      <a:pt x="17" y="0"/>
                      <a:pt x="26" y="2"/>
                      <a:pt x="30" y="9"/>
                    </a:cubicBezTo>
                    <a:lnTo>
                      <a:pt x="62" y="66"/>
                    </a:lnTo>
                    <a:cubicBezTo>
                      <a:pt x="67" y="73"/>
                      <a:pt x="64" y="82"/>
                      <a:pt x="57" y="86"/>
                    </a:cubicBezTo>
                    <a:cubicBezTo>
                      <a:pt x="55" y="88"/>
                      <a:pt x="52" y="88"/>
                      <a:pt x="4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Circle: Hollow 9">
              <a:extLst>
                <a:ext uri="{FF2B5EF4-FFF2-40B4-BE49-F238E27FC236}">
                  <a16:creationId xmlns:a16="http://schemas.microsoft.com/office/drawing/2014/main" id="{79C764B2-3377-4639-A7EB-005C69D9BB5F}"/>
                </a:ext>
              </a:extLst>
            </p:cNvPr>
            <p:cNvSpPr/>
            <p:nvPr/>
          </p:nvSpPr>
          <p:spPr>
            <a:xfrm>
              <a:off x="4995674" y="4044712"/>
              <a:ext cx="848364" cy="848364"/>
            </a:xfrm>
            <a:prstGeom prst="donut">
              <a:avLst>
                <a:gd name="adj" fmla="val 394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Circle: Hollow 10">
              <a:extLst>
                <a:ext uri="{FF2B5EF4-FFF2-40B4-BE49-F238E27FC236}">
                  <a16:creationId xmlns:a16="http://schemas.microsoft.com/office/drawing/2014/main" id="{5A46154B-9A3A-4F83-A8CA-33A5DE09885C}"/>
                </a:ext>
              </a:extLst>
            </p:cNvPr>
            <p:cNvSpPr/>
            <p:nvPr/>
          </p:nvSpPr>
          <p:spPr>
            <a:xfrm>
              <a:off x="5348489" y="4397528"/>
              <a:ext cx="142736" cy="142734"/>
            </a:xfrm>
            <a:prstGeom prst="donut">
              <a:avLst>
                <a:gd name="adj" fmla="val 226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Top Corners Rounded 11">
              <a:extLst>
                <a:ext uri="{FF2B5EF4-FFF2-40B4-BE49-F238E27FC236}">
                  <a16:creationId xmlns:a16="http://schemas.microsoft.com/office/drawing/2014/main" id="{F9FD4C3E-8B5F-4896-BA7A-E3A4F195054C}"/>
                </a:ext>
              </a:extLst>
            </p:cNvPr>
            <p:cNvSpPr/>
            <p:nvPr/>
          </p:nvSpPr>
          <p:spPr>
            <a:xfrm rot="14339270">
              <a:off x="5285405" y="4456369"/>
              <a:ext cx="36576" cy="173654"/>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12A8577C-9ADA-4735-849A-F5C9660CB24C}"/>
                </a:ext>
              </a:extLst>
            </p:cNvPr>
            <p:cNvSpPr/>
            <p:nvPr/>
          </p:nvSpPr>
          <p:spPr>
            <a:xfrm>
              <a:off x="5400584" y="4207394"/>
              <a:ext cx="36576" cy="20441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388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75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461</Words>
  <Application>Microsoft Macintosh PowerPoint</Application>
  <PresentationFormat>Grand écran</PresentationFormat>
  <Paragraphs>45</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Tw Cen MT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jérémy Sabadie</cp:lastModifiedBy>
  <cp:revision>21</cp:revision>
  <dcterms:created xsi:type="dcterms:W3CDTF">2020-09-29T11:03:18Z</dcterms:created>
  <dcterms:modified xsi:type="dcterms:W3CDTF">2022-09-09T15:56:19Z</dcterms:modified>
</cp:coreProperties>
</file>