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Didact Gothic" panose="00000500000000000000" pitchFamily="2" charset="0"/>
      <p:regular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Inter" panose="020B0604020202020204" charset="0"/>
      <p:regular r:id="rId28"/>
      <p:bold r:id="rId29"/>
      <p:italic r:id="rId30"/>
      <p:boldItalic r:id="rId31"/>
    </p:embeddedFont>
    <p:embeddedFont>
      <p:font typeface="Londrina Solid" panose="020B0604020202020204" charset="0"/>
      <p:regular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Montserrat SemiBold" panose="000007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0d57032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0d570323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revenue DOES include cancelled bookings (Some cancelled bookings were not fully refunded).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DOES NOT not include cancelled bookings.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44cebd9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44cebd9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44cebd9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44cebd9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45479cf3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45479cf3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45479cf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45479cf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45479cf3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45479cf3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690347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690347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80032d1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80032d1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0d57032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0d57032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a7c31e12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a7c31e12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44cebd9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44cebd9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45479cf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45479cf3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Revenues DO NOT not include cancelled bookings.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3bf3093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3bf3093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DOES NOT not include cancelled bookings.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a7c31e1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a7c31e1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 hasCustomPrompt="1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 hasCustomPrompt="1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 idx="5" hasCustomPrompt="1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Take It Outdoors </a:t>
            </a:r>
            <a:r>
              <a:rPr lang="en">
                <a:solidFill>
                  <a:schemeClr val="dk2"/>
                </a:solidFill>
              </a:rPr>
              <a:t>2024 Review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>
            <a:off x="0" y="-43050"/>
            <a:ext cx="3423900" cy="5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Google Shape;2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325" y="689075"/>
            <a:ext cx="4614200" cy="4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>
            <a:spLocks noGrp="1"/>
          </p:cNvSpPr>
          <p:nvPr>
            <p:ph type="subTitle" idx="1"/>
          </p:nvPr>
        </p:nvSpPr>
        <p:spPr>
          <a:xfrm>
            <a:off x="499525" y="7697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4 Mile</a:t>
            </a:r>
            <a:endParaRPr sz="1900"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2"/>
          </p:nvPr>
        </p:nvSpPr>
        <p:spPr>
          <a:xfrm>
            <a:off x="361825" y="1097675"/>
            <a:ext cx="253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Net Revenue: $15,104.93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3"/>
          </p:nvPr>
        </p:nvSpPr>
        <p:spPr>
          <a:xfrm>
            <a:off x="499525" y="191023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8 Mile</a:t>
            </a:r>
            <a:endParaRPr sz="1900"/>
          </a:p>
        </p:txBody>
      </p:sp>
      <p:sp>
        <p:nvSpPr>
          <p:cNvPr id="276" name="Google Shape;276;p37"/>
          <p:cNvSpPr txBox="1">
            <a:spLocks noGrp="1"/>
          </p:cNvSpPr>
          <p:nvPr>
            <p:ph type="subTitle" idx="4"/>
          </p:nvPr>
        </p:nvSpPr>
        <p:spPr>
          <a:xfrm>
            <a:off x="361825" y="2231225"/>
            <a:ext cx="2537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Net Revenue: $18,671.67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5"/>
          </p:nvPr>
        </p:nvSpPr>
        <p:spPr>
          <a:xfrm>
            <a:off x="499525" y="2981425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12 Mile</a:t>
            </a:r>
            <a:endParaRPr sz="1900"/>
          </a:p>
        </p:txBody>
      </p:sp>
      <p:sp>
        <p:nvSpPr>
          <p:cNvPr id="278" name="Google Shape;278;p37"/>
          <p:cNvSpPr txBox="1">
            <a:spLocks noGrp="1"/>
          </p:cNvSpPr>
          <p:nvPr>
            <p:ph type="subTitle" idx="6"/>
          </p:nvPr>
        </p:nvSpPr>
        <p:spPr>
          <a:xfrm>
            <a:off x="499525" y="33648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Net Revenue: $255.13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79" name="Google Shape;279;p37"/>
          <p:cNvSpPr txBox="1">
            <a:spLocks noGrp="1"/>
          </p:cNvSpPr>
          <p:nvPr>
            <p:ph type="title"/>
          </p:nvPr>
        </p:nvSpPr>
        <p:spPr>
          <a:xfrm>
            <a:off x="3982275" y="116375"/>
            <a:ext cx="46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Rental Breakdown by Trip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0" y="-12"/>
            <a:ext cx="3423900" cy="5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3423900" y="86150"/>
            <a:ext cx="5720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Rental Breakdown by Boat Type</a:t>
            </a:r>
            <a:endParaRPr sz="2500"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4294967295"/>
          </p:nvPr>
        </p:nvSpPr>
        <p:spPr>
          <a:xfrm>
            <a:off x="4856550" y="516100"/>
            <a:ext cx="2854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Excludes Canceled Bookings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4294967295"/>
          </p:nvPr>
        </p:nvSpPr>
        <p:spPr>
          <a:xfrm>
            <a:off x="284550" y="229925"/>
            <a:ext cx="2854800" cy="448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Key Takeaways </a:t>
            </a:r>
            <a:endParaRPr sz="1900" b="1">
              <a:solidFill>
                <a:schemeClr val="accen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Single Kayaks are easily most popular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SUPs are least popular, despite same price as a single kayak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Can we market the SUPs better?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488" y="959500"/>
            <a:ext cx="4174925" cy="41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/>
          <p:nvPr/>
        </p:nvSpPr>
        <p:spPr>
          <a:xfrm>
            <a:off x="0" y="-12"/>
            <a:ext cx="3423900" cy="5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3810150" y="0"/>
            <a:ext cx="5164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by Time Slot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625" y="825175"/>
            <a:ext cx="5590474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/>
          <p:nvPr/>
        </p:nvSpPr>
        <p:spPr>
          <a:xfrm>
            <a:off x="0" y="-43050"/>
            <a:ext cx="3274200" cy="5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4294967295"/>
          </p:nvPr>
        </p:nvSpPr>
        <p:spPr>
          <a:xfrm>
            <a:off x="284550" y="240025"/>
            <a:ext cx="2854800" cy="448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Key Takeaways </a:t>
            </a:r>
            <a:endParaRPr sz="1900" b="1">
              <a:solidFill>
                <a:schemeClr val="accen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Earlier times are generally more popular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Bookings generally decrease as the day progresses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</a:endParaRPr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4294967295"/>
          </p:nvPr>
        </p:nvSpPr>
        <p:spPr>
          <a:xfrm>
            <a:off x="4206750" y="492900"/>
            <a:ext cx="4767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Excludes Canceled Bookings and Walk-ups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/>
          <p:nvPr/>
        </p:nvSpPr>
        <p:spPr>
          <a:xfrm>
            <a:off x="0" y="-12"/>
            <a:ext cx="3423900" cy="5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423900" y="132950"/>
            <a:ext cx="57201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Average Bookings by Day and Time</a:t>
            </a:r>
            <a:endParaRPr sz="2300"/>
          </a:p>
        </p:txBody>
      </p:sp>
      <p:sp>
        <p:nvSpPr>
          <p:cNvPr id="305" name="Google Shape;305;p40"/>
          <p:cNvSpPr txBox="1">
            <a:spLocks noGrp="1"/>
          </p:cNvSpPr>
          <p:nvPr>
            <p:ph type="subTitle" idx="1"/>
          </p:nvPr>
        </p:nvSpPr>
        <p:spPr>
          <a:xfrm>
            <a:off x="324300" y="245975"/>
            <a:ext cx="2775300" cy="448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Key Takeaways </a:t>
            </a:r>
            <a:endParaRPr sz="1900" b="1">
              <a:solidFill>
                <a:schemeClr val="accen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11:00 is peak time on weekends</a:t>
            </a:r>
            <a:endParaRPr sz="19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2:00 is the least popular time overall, even on weekends</a:t>
            </a:r>
            <a:endParaRPr sz="19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Consider replacing 2:00 with an 8:00?</a:t>
            </a:r>
            <a:endParaRPr sz="1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</a:endParaRPr>
          </a:p>
        </p:txBody>
      </p:sp>
      <p:sp>
        <p:nvSpPr>
          <p:cNvPr id="306" name="Google Shape;306;p40"/>
          <p:cNvSpPr txBox="1">
            <a:spLocks noGrp="1"/>
          </p:cNvSpPr>
          <p:nvPr>
            <p:ph type="subTitle" idx="1"/>
          </p:nvPr>
        </p:nvSpPr>
        <p:spPr>
          <a:xfrm>
            <a:off x="3783138" y="543325"/>
            <a:ext cx="5001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Excludes Canceled Bookings and Walk-ups</a:t>
            </a:r>
            <a:endParaRPr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675" y="986725"/>
            <a:ext cx="5644575" cy="38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/>
          <p:nvPr/>
        </p:nvSpPr>
        <p:spPr>
          <a:xfrm>
            <a:off x="4556125" y="-43050"/>
            <a:ext cx="4587900" cy="485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1"/>
          <p:cNvSpPr txBox="1">
            <a:spLocks noGrp="1"/>
          </p:cNvSpPr>
          <p:nvPr>
            <p:ph type="title"/>
          </p:nvPr>
        </p:nvSpPr>
        <p:spPr>
          <a:xfrm>
            <a:off x="360625" y="291125"/>
            <a:ext cx="37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Memberships</a:t>
            </a:r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subTitle" idx="1"/>
          </p:nvPr>
        </p:nvSpPr>
        <p:spPr>
          <a:xfrm>
            <a:off x="1102975" y="110483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Teri Kropp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1"/>
          <p:cNvSpPr txBox="1">
            <a:spLocks noGrp="1"/>
          </p:cNvSpPr>
          <p:nvPr>
            <p:ph type="subTitle" idx="2"/>
          </p:nvPr>
        </p:nvSpPr>
        <p:spPr>
          <a:xfrm>
            <a:off x="1102975" y="148028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$2170 Discounted</a:t>
            </a:r>
            <a:endParaRPr sz="1700"/>
          </a:p>
        </p:txBody>
      </p:sp>
      <p:sp>
        <p:nvSpPr>
          <p:cNvPr id="316" name="Google Shape;316;p41"/>
          <p:cNvSpPr txBox="1">
            <a:spLocks noGrp="1"/>
          </p:cNvSpPr>
          <p:nvPr>
            <p:ph type="subTitle" idx="3"/>
          </p:nvPr>
        </p:nvSpPr>
        <p:spPr>
          <a:xfrm>
            <a:off x="1102975" y="2072888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Kristina Eady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4"/>
          </p:nvPr>
        </p:nvSpPr>
        <p:spPr>
          <a:xfrm>
            <a:off x="1102975" y="244833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$2590 Discounted</a:t>
            </a:r>
            <a:endParaRPr sz="1700"/>
          </a:p>
        </p:txBody>
      </p:sp>
      <p:sp>
        <p:nvSpPr>
          <p:cNvPr id="318" name="Google Shape;318;p41"/>
          <p:cNvSpPr txBox="1">
            <a:spLocks noGrp="1"/>
          </p:cNvSpPr>
          <p:nvPr>
            <p:ph type="subTitle" idx="5"/>
          </p:nvPr>
        </p:nvSpPr>
        <p:spPr>
          <a:xfrm>
            <a:off x="939175" y="3040938"/>
            <a:ext cx="25893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Linda Vondercrone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9" name="Google Shape;319;p41"/>
          <p:cNvSpPr txBox="1">
            <a:spLocks noGrp="1"/>
          </p:cNvSpPr>
          <p:nvPr>
            <p:ph type="subTitle" idx="6"/>
          </p:nvPr>
        </p:nvSpPr>
        <p:spPr>
          <a:xfrm>
            <a:off x="1102975" y="3416388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$860 Discounted</a:t>
            </a:r>
            <a:endParaRPr sz="17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1"/>
          </p:nvPr>
        </p:nvSpPr>
        <p:spPr>
          <a:xfrm>
            <a:off x="4818025" y="291125"/>
            <a:ext cx="4064100" cy="44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Key Takeaways 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0">
                <a:solidFill>
                  <a:schemeClr val="dk1"/>
                </a:solidFill>
              </a:rPr>
              <a:t>Should we charge more for a membership?</a:t>
            </a:r>
            <a:endParaRPr sz="1900" b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0">
                <a:solidFill>
                  <a:schemeClr val="dk1"/>
                </a:solidFill>
              </a:rPr>
              <a:t>Offer multiple membership options with different limitations</a:t>
            </a:r>
            <a:endParaRPr sz="1900" b="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b="0">
                <a:solidFill>
                  <a:schemeClr val="dk1"/>
                </a:solidFill>
              </a:rPr>
              <a:t>Maximum number of bookings</a:t>
            </a:r>
            <a:endParaRPr sz="1900" b="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b="0">
                <a:solidFill>
                  <a:schemeClr val="dk1"/>
                </a:solidFill>
              </a:rPr>
              <a:t>Specified date range/weekdays only</a:t>
            </a:r>
            <a:endParaRPr sz="1900" b="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 b="0">
                <a:solidFill>
                  <a:schemeClr val="dk1"/>
                </a:solidFill>
              </a:rPr>
              <a:t>Unlimited</a:t>
            </a:r>
            <a:endParaRPr sz="1900" b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/>
          <p:nvPr/>
        </p:nvSpPr>
        <p:spPr>
          <a:xfrm>
            <a:off x="4556125" y="-43050"/>
            <a:ext cx="4587900" cy="485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xfrm>
            <a:off x="360625" y="291125"/>
            <a:ext cx="37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Discount</a:t>
            </a:r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subTitle" idx="2"/>
          </p:nvPr>
        </p:nvSpPr>
        <p:spPr>
          <a:xfrm>
            <a:off x="1226725" y="1258650"/>
            <a:ext cx="27864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Bookings used GROUP discount in 2024</a:t>
            </a:r>
            <a:endParaRPr sz="1700"/>
          </a:p>
        </p:txBody>
      </p:sp>
      <p:sp>
        <p:nvSpPr>
          <p:cNvPr id="328" name="Google Shape;328;p42"/>
          <p:cNvSpPr txBox="1">
            <a:spLocks noGrp="1"/>
          </p:cNvSpPr>
          <p:nvPr>
            <p:ph type="subTitle" idx="4"/>
          </p:nvPr>
        </p:nvSpPr>
        <p:spPr>
          <a:xfrm>
            <a:off x="1226725" y="2327850"/>
            <a:ext cx="31038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Bookings were eligible to use GROUP but did not</a:t>
            </a:r>
            <a:endParaRPr sz="1700"/>
          </a:p>
        </p:txBody>
      </p:sp>
      <p:sp>
        <p:nvSpPr>
          <p:cNvPr id="329" name="Google Shape;329;p42"/>
          <p:cNvSpPr txBox="1">
            <a:spLocks noGrp="1"/>
          </p:cNvSpPr>
          <p:nvPr>
            <p:ph type="subTitle" idx="6"/>
          </p:nvPr>
        </p:nvSpPr>
        <p:spPr>
          <a:xfrm>
            <a:off x="2413075" y="3358650"/>
            <a:ext cx="19314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Discounted by GROUP</a:t>
            </a:r>
            <a:endParaRPr sz="1700"/>
          </a:p>
        </p:txBody>
      </p:sp>
      <p:sp>
        <p:nvSpPr>
          <p:cNvPr id="330" name="Google Shape;330;p42"/>
          <p:cNvSpPr txBox="1">
            <a:spLocks noGrp="1"/>
          </p:cNvSpPr>
          <p:nvPr>
            <p:ph type="subTitle" idx="1"/>
          </p:nvPr>
        </p:nvSpPr>
        <p:spPr>
          <a:xfrm>
            <a:off x="4818025" y="431550"/>
            <a:ext cx="4064100" cy="44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Key Takeaways 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0">
                <a:solidFill>
                  <a:schemeClr val="dk1"/>
                </a:solidFill>
              </a:rPr>
              <a:t>Is GROUP discount even worth having?</a:t>
            </a:r>
            <a:endParaRPr sz="1900" b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0">
                <a:solidFill>
                  <a:schemeClr val="dk1"/>
                </a:solidFill>
              </a:rPr>
              <a:t>If we decide to keep it, it must be made more well-known</a:t>
            </a:r>
            <a:endParaRPr sz="1900" b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</a:endParaRPr>
          </a:p>
        </p:txBody>
      </p:sp>
      <p:sp>
        <p:nvSpPr>
          <p:cNvPr id="331" name="Google Shape;331;p42"/>
          <p:cNvSpPr txBox="1">
            <a:spLocks noGrp="1"/>
          </p:cNvSpPr>
          <p:nvPr>
            <p:ph type="title" idx="4294967295"/>
          </p:nvPr>
        </p:nvSpPr>
        <p:spPr>
          <a:xfrm>
            <a:off x="123175" y="977988"/>
            <a:ext cx="12546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</a:rPr>
              <a:t>22</a:t>
            </a:r>
            <a:endParaRPr sz="1700"/>
          </a:p>
        </p:txBody>
      </p:sp>
      <p:sp>
        <p:nvSpPr>
          <p:cNvPr id="332" name="Google Shape;332;p42"/>
          <p:cNvSpPr txBox="1">
            <a:spLocks noGrp="1"/>
          </p:cNvSpPr>
          <p:nvPr>
            <p:ph type="title" idx="4294967295"/>
          </p:nvPr>
        </p:nvSpPr>
        <p:spPr>
          <a:xfrm>
            <a:off x="123175" y="2087338"/>
            <a:ext cx="12546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</a:rPr>
              <a:t>65</a:t>
            </a:r>
            <a:endParaRPr sz="1700"/>
          </a:p>
        </p:txBody>
      </p:sp>
      <p:sp>
        <p:nvSpPr>
          <p:cNvPr id="333" name="Google Shape;333;p42"/>
          <p:cNvSpPr txBox="1">
            <a:spLocks noGrp="1"/>
          </p:cNvSpPr>
          <p:nvPr>
            <p:ph type="title" idx="4294967295"/>
          </p:nvPr>
        </p:nvSpPr>
        <p:spPr>
          <a:xfrm>
            <a:off x="206575" y="3320250"/>
            <a:ext cx="23652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$349.24</a:t>
            </a:r>
            <a:endParaRPr sz="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"/>
          <p:cNvSpPr/>
          <p:nvPr/>
        </p:nvSpPr>
        <p:spPr>
          <a:xfrm>
            <a:off x="4556125" y="-43050"/>
            <a:ext cx="4587900" cy="485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360625" y="291125"/>
            <a:ext cx="37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Night Paddles</a:t>
            </a: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2"/>
          </p:nvPr>
        </p:nvSpPr>
        <p:spPr>
          <a:xfrm>
            <a:off x="1229975" y="1480300"/>
            <a:ext cx="27864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Wednesday Night Paddles</a:t>
            </a:r>
            <a:endParaRPr sz="1600"/>
          </a:p>
        </p:txBody>
      </p:sp>
      <p:sp>
        <p:nvSpPr>
          <p:cNvPr id="341" name="Google Shape;341;p43"/>
          <p:cNvSpPr txBox="1">
            <a:spLocks noGrp="1"/>
          </p:cNvSpPr>
          <p:nvPr>
            <p:ph type="subTitle" idx="4"/>
          </p:nvPr>
        </p:nvSpPr>
        <p:spPr>
          <a:xfrm>
            <a:off x="1229975" y="3163850"/>
            <a:ext cx="33264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Unique individuals participated in a Wednesday Night Paddle</a:t>
            </a:r>
            <a:endParaRPr sz="1600"/>
          </a:p>
        </p:txBody>
      </p:sp>
      <p:sp>
        <p:nvSpPr>
          <p:cNvPr id="342" name="Google Shape;342;p43"/>
          <p:cNvSpPr txBox="1">
            <a:spLocks noGrp="1"/>
          </p:cNvSpPr>
          <p:nvPr>
            <p:ph type="subTitle" idx="6"/>
          </p:nvPr>
        </p:nvSpPr>
        <p:spPr>
          <a:xfrm>
            <a:off x="1463225" y="2324638"/>
            <a:ext cx="23199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Wednesday Night Paddle spots filled</a:t>
            </a:r>
            <a:endParaRPr sz="1600"/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1"/>
          </p:nvPr>
        </p:nvSpPr>
        <p:spPr>
          <a:xfrm>
            <a:off x="4818025" y="493500"/>
            <a:ext cx="4064100" cy="415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Key Takeaways 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0">
                <a:solidFill>
                  <a:schemeClr val="dk1"/>
                </a:solidFill>
              </a:rPr>
              <a:t>Many paddlers are Wednesday night regulars</a:t>
            </a:r>
            <a:endParaRPr sz="1900" b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0">
                <a:solidFill>
                  <a:schemeClr val="dk1"/>
                </a:solidFill>
              </a:rPr>
              <a:t>Raising the cost by a few dollars is a possibility because of the regulars and the demand</a:t>
            </a:r>
            <a:endParaRPr sz="1900" b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</a:endParaRPr>
          </a:p>
        </p:txBody>
      </p:sp>
      <p:sp>
        <p:nvSpPr>
          <p:cNvPr id="344" name="Google Shape;344;p43"/>
          <p:cNvSpPr txBox="1">
            <a:spLocks noGrp="1"/>
          </p:cNvSpPr>
          <p:nvPr>
            <p:ph type="title" idx="4294967295"/>
          </p:nvPr>
        </p:nvSpPr>
        <p:spPr>
          <a:xfrm>
            <a:off x="126425" y="1199638"/>
            <a:ext cx="12546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2"/>
                </a:solidFill>
              </a:rPr>
              <a:t>14</a:t>
            </a:r>
            <a:endParaRPr sz="1600"/>
          </a:p>
        </p:txBody>
      </p:sp>
      <p:sp>
        <p:nvSpPr>
          <p:cNvPr id="345" name="Google Shape;345;p43"/>
          <p:cNvSpPr txBox="1">
            <a:spLocks noGrp="1"/>
          </p:cNvSpPr>
          <p:nvPr>
            <p:ph type="title" idx="4294967295"/>
          </p:nvPr>
        </p:nvSpPr>
        <p:spPr>
          <a:xfrm>
            <a:off x="126425" y="3030938"/>
            <a:ext cx="12546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2"/>
                </a:solidFill>
              </a:rPr>
              <a:t>71</a:t>
            </a:r>
            <a:endParaRPr sz="1600"/>
          </a:p>
        </p:txBody>
      </p:sp>
      <p:sp>
        <p:nvSpPr>
          <p:cNvPr id="346" name="Google Shape;346;p43"/>
          <p:cNvSpPr txBox="1">
            <a:spLocks noGrp="1"/>
          </p:cNvSpPr>
          <p:nvPr>
            <p:ph type="title" idx="4294967295"/>
          </p:nvPr>
        </p:nvSpPr>
        <p:spPr>
          <a:xfrm>
            <a:off x="-9325" y="2209788"/>
            <a:ext cx="1526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</a:rPr>
              <a:t>235 </a:t>
            </a:r>
            <a:endParaRPr sz="1300"/>
          </a:p>
        </p:txBody>
      </p:sp>
      <p:sp>
        <p:nvSpPr>
          <p:cNvPr id="347" name="Google Shape;347;p43"/>
          <p:cNvSpPr txBox="1">
            <a:spLocks noGrp="1"/>
          </p:cNvSpPr>
          <p:nvPr>
            <p:ph type="title" idx="4294967295"/>
          </p:nvPr>
        </p:nvSpPr>
        <p:spPr>
          <a:xfrm>
            <a:off x="-9325" y="4041100"/>
            <a:ext cx="2519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$2287.08</a:t>
            </a:r>
            <a:endParaRPr sz="3700"/>
          </a:p>
        </p:txBody>
      </p:sp>
      <p:sp>
        <p:nvSpPr>
          <p:cNvPr id="348" name="Google Shape;348;p43"/>
          <p:cNvSpPr txBox="1">
            <a:spLocks noGrp="1"/>
          </p:cNvSpPr>
          <p:nvPr>
            <p:ph type="subTitle" idx="4"/>
          </p:nvPr>
        </p:nvSpPr>
        <p:spPr>
          <a:xfrm>
            <a:off x="2510375" y="4185700"/>
            <a:ext cx="17838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Net Revenue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17900" y="1610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ctrTitle" idx="2"/>
          </p:nvPr>
        </p:nvSpPr>
        <p:spPr>
          <a:xfrm>
            <a:off x="2231675" y="73376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3"/>
          </p:nvPr>
        </p:nvSpPr>
        <p:spPr>
          <a:xfrm>
            <a:off x="639125" y="73377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1"/>
          </p:nvPr>
        </p:nvSpPr>
        <p:spPr>
          <a:xfrm>
            <a:off x="2231675" y="1071625"/>
            <a:ext cx="21504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money was made from each trip length and day of week?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ctrTitle" idx="4"/>
          </p:nvPr>
        </p:nvSpPr>
        <p:spPr>
          <a:xfrm>
            <a:off x="6197125" y="73376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5"/>
          </p:nvPr>
        </p:nvSpPr>
        <p:spPr>
          <a:xfrm>
            <a:off x="4607725" y="733775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6"/>
          </p:nvPr>
        </p:nvSpPr>
        <p:spPr>
          <a:xfrm>
            <a:off x="6197125" y="1071624"/>
            <a:ext cx="21504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trips, boats, days, and time slots were most popular this year?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ctrTitle" idx="7"/>
          </p:nvPr>
        </p:nvSpPr>
        <p:spPr>
          <a:xfrm>
            <a:off x="2231675" y="208152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8"/>
          </p:nvPr>
        </p:nvSpPr>
        <p:spPr>
          <a:xfrm>
            <a:off x="639125" y="217320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9"/>
          </p:nvPr>
        </p:nvSpPr>
        <p:spPr>
          <a:xfrm>
            <a:off x="2231675" y="25110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paddlers make the most of their memberships?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ctrTitle" idx="13"/>
          </p:nvPr>
        </p:nvSpPr>
        <p:spPr>
          <a:xfrm>
            <a:off x="6196975" y="2081525"/>
            <a:ext cx="23079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Discount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14"/>
          </p:nvPr>
        </p:nvSpPr>
        <p:spPr>
          <a:xfrm>
            <a:off x="4607725" y="217320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15"/>
          </p:nvPr>
        </p:nvSpPr>
        <p:spPr>
          <a:xfrm>
            <a:off x="6197125" y="25110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Should we make changes to the GROUP discount?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ctrTitle" idx="7"/>
          </p:nvPr>
        </p:nvSpPr>
        <p:spPr>
          <a:xfrm>
            <a:off x="3876775" y="3324325"/>
            <a:ext cx="26325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 Nights</a:t>
            </a: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title" idx="8"/>
          </p:nvPr>
        </p:nvSpPr>
        <p:spPr>
          <a:xfrm>
            <a:off x="2284225" y="3416000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9"/>
          </p:nvPr>
        </p:nvSpPr>
        <p:spPr>
          <a:xfrm>
            <a:off x="3876775" y="3753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numbers stand out from Wednesday Night Paddles?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553975" y="332900"/>
            <a:ext cx="41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Customers Served</a:t>
            </a:r>
            <a:endParaRPr sz="3100"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832417" y="2213218"/>
            <a:ext cx="33006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unique individuals participated in a TIO paddle this year.</a:t>
            </a:r>
            <a:endParaRPr sz="2600"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4"/>
          </p:nvPr>
        </p:nvSpPr>
        <p:spPr>
          <a:xfrm>
            <a:off x="5645675" y="728425"/>
            <a:ext cx="3283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Frequent Paddlers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4294967295"/>
          </p:nvPr>
        </p:nvSpPr>
        <p:spPr>
          <a:xfrm>
            <a:off x="713250" y="1324875"/>
            <a:ext cx="35388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dk2"/>
                </a:solidFill>
              </a:rPr>
              <a:t>524</a:t>
            </a:r>
            <a:endParaRPr sz="2500"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850" y="1103353"/>
            <a:ext cx="4405325" cy="404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713225" y="384050"/>
            <a:ext cx="77175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Net Revenue</a:t>
            </a:r>
            <a:endParaRPr sz="3500"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3390100" y="1326163"/>
            <a:ext cx="40995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$52,067.93</a:t>
            </a:r>
            <a:endParaRPr sz="4800">
              <a:solidFill>
                <a:srgbClr val="FF99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2"/>
          </p:nvPr>
        </p:nvSpPr>
        <p:spPr>
          <a:xfrm>
            <a:off x="3645700" y="2873825"/>
            <a:ext cx="3588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$45,669.24</a:t>
            </a:r>
            <a:endParaRPr sz="48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3"/>
          </p:nvPr>
        </p:nvSpPr>
        <p:spPr>
          <a:xfrm>
            <a:off x="458800" y="1533925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Items/Activities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4"/>
          </p:nvPr>
        </p:nvSpPr>
        <p:spPr>
          <a:xfrm>
            <a:off x="514600" y="2947325"/>
            <a:ext cx="2875500" cy="8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Activities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(Paddling Excursions)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subTitle" idx="3"/>
          </p:nvPr>
        </p:nvSpPr>
        <p:spPr>
          <a:xfrm>
            <a:off x="3946300" y="2212075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2023: </a:t>
            </a:r>
            <a:r>
              <a:rPr lang="en" sz="1900" b="0">
                <a:solidFill>
                  <a:schemeClr val="dk1"/>
                </a:solidFill>
              </a:rPr>
              <a:t>$57,556.99</a:t>
            </a:r>
            <a:endParaRPr sz="1900" b="0">
              <a:solidFill>
                <a:schemeClr val="dk1"/>
              </a:solidFill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4294967295"/>
          </p:nvPr>
        </p:nvSpPr>
        <p:spPr>
          <a:xfrm>
            <a:off x="214175" y="4532275"/>
            <a:ext cx="28755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 Date Range: 1/1 - 9/13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ubTitle" idx="3"/>
          </p:nvPr>
        </p:nvSpPr>
        <p:spPr>
          <a:xfrm>
            <a:off x="3946300" y="3697975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2023:</a:t>
            </a:r>
            <a:r>
              <a:rPr lang="en" sz="1900" b="0">
                <a:solidFill>
                  <a:schemeClr val="dk1"/>
                </a:solidFill>
              </a:rPr>
              <a:t> $56,574.98</a:t>
            </a:r>
            <a:endParaRPr sz="200"/>
          </a:p>
        </p:txBody>
      </p:sp>
      <p:sp>
        <p:nvSpPr>
          <p:cNvPr id="223" name="Google Shape;223;p31"/>
          <p:cNvSpPr txBox="1">
            <a:spLocks noGrp="1"/>
          </p:cNvSpPr>
          <p:nvPr>
            <p:ph type="subTitle" idx="4294967295"/>
          </p:nvPr>
        </p:nvSpPr>
        <p:spPr>
          <a:xfrm>
            <a:off x="713225" y="1906550"/>
            <a:ext cx="23766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Excludes Used Gear and Kayak Sale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51900" y="162300"/>
            <a:ext cx="4197000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4294967295"/>
          </p:nvPr>
        </p:nvSpPr>
        <p:spPr>
          <a:xfrm>
            <a:off x="506150" y="788325"/>
            <a:ext cx="6088500" cy="4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Decrease in Revenue may be due to: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Sojourn rentals not appearing in peek in 2024 ($4,856.33 in 2023)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Worse weather/more washouts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Net revenue from 4, 8, 12 mile trips stayed consistent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Other events are what caused the discrepancy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3810150" y="0"/>
            <a:ext cx="5164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by Month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0" y="-43050"/>
            <a:ext cx="3274200" cy="5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4294967295"/>
          </p:nvPr>
        </p:nvSpPr>
        <p:spPr>
          <a:xfrm>
            <a:off x="209700" y="215700"/>
            <a:ext cx="2854800" cy="448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Key Takeaways </a:t>
            </a:r>
            <a:endParaRPr sz="1900" b="1">
              <a:solidFill>
                <a:schemeClr val="accen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July is the busiest month, followed by August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4294967295"/>
          </p:nvPr>
        </p:nvSpPr>
        <p:spPr>
          <a:xfrm>
            <a:off x="4376400" y="431375"/>
            <a:ext cx="47676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Excludes Canceled Bookings and Walk-ups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600" y="787200"/>
            <a:ext cx="5547751" cy="4276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0" y="-43050"/>
            <a:ext cx="3274200" cy="52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subTitle" idx="1"/>
          </p:nvPr>
        </p:nvSpPr>
        <p:spPr>
          <a:xfrm>
            <a:off x="499525" y="866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Sat/Sun</a:t>
            </a:r>
            <a:endParaRPr sz="1900"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2"/>
          </p:nvPr>
        </p:nvSpPr>
        <p:spPr>
          <a:xfrm>
            <a:off x="209875" y="2016400"/>
            <a:ext cx="2841000" cy="7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of Revenue</a:t>
            </a:r>
            <a:endParaRPr sz="1500"/>
          </a:p>
        </p:txBody>
      </p:sp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253250" y="0"/>
            <a:ext cx="46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Day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4253250" y="422900"/>
            <a:ext cx="4842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</a:rPr>
              <a:t>Only includes 4, 8, 12 mile trips. Excludes walk-ups.</a:t>
            </a:r>
            <a:endParaRPr sz="1400" b="0">
              <a:solidFill>
                <a:schemeClr val="dk1"/>
              </a:solidFill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200" y="735400"/>
            <a:ext cx="5821350" cy="4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>
            <a:spLocks noGrp="1"/>
          </p:cNvSpPr>
          <p:nvPr>
            <p:ph type="title" idx="4294967295"/>
          </p:nvPr>
        </p:nvSpPr>
        <p:spPr>
          <a:xfrm>
            <a:off x="110550" y="1122273"/>
            <a:ext cx="32028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</a:rPr>
              <a:t>77.25%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-61525" y="-73825"/>
            <a:ext cx="3335700" cy="526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5"/>
          <p:cNvSpPr txBox="1">
            <a:spLocks noGrp="1"/>
          </p:cNvSpPr>
          <p:nvPr>
            <p:ph type="subTitle" idx="1"/>
          </p:nvPr>
        </p:nvSpPr>
        <p:spPr>
          <a:xfrm>
            <a:off x="511825" y="879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Sat/Sun</a:t>
            </a:r>
            <a:endParaRPr sz="1900"/>
          </a:p>
        </p:txBody>
      </p:sp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4225225" y="0"/>
            <a:ext cx="46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by Day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175" y="747795"/>
            <a:ext cx="5793351" cy="443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>
            <a:spLocks noGrp="1"/>
          </p:cNvSpPr>
          <p:nvPr>
            <p:ph type="title" idx="4294967295"/>
          </p:nvPr>
        </p:nvSpPr>
        <p:spPr>
          <a:xfrm>
            <a:off x="122850" y="1135325"/>
            <a:ext cx="3202800" cy="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</a:rPr>
              <a:t>75.48%</a:t>
            </a:r>
            <a:endParaRPr sz="1700"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374125" y="1981575"/>
            <a:ext cx="2537100" cy="3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of Bookings</a:t>
            </a:r>
            <a:endParaRPr sz="1500"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1"/>
          </p:nvPr>
        </p:nvSpPr>
        <p:spPr>
          <a:xfrm>
            <a:off x="4225225" y="436000"/>
            <a:ext cx="48423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</a:rPr>
              <a:t>Only includes 4, 8, 12 mile trips. Excludes walk-ups.</a:t>
            </a:r>
            <a:endParaRPr sz="1400" b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1258050" y="444675"/>
            <a:ext cx="4197000" cy="5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4294967295"/>
          </p:nvPr>
        </p:nvSpPr>
        <p:spPr>
          <a:xfrm>
            <a:off x="727800" y="849325"/>
            <a:ext cx="5257500" cy="3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Weekdays are rarely busy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Should we try lowering prices or creating programs for weekdays to see if it increases popularity?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Offer weekly events on Thursday/Friday, similar to Wednesday Night Paddle?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On-screen Show (16:9)</PresentationFormat>
  <Paragraphs>135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Londrina Solid</vt:lpstr>
      <vt:lpstr>Fira Sans Extra Condensed Medium</vt:lpstr>
      <vt:lpstr>Montserrat SemiBold</vt:lpstr>
      <vt:lpstr>Montserrat</vt:lpstr>
      <vt:lpstr>Barlow</vt:lpstr>
      <vt:lpstr>Quicksand Medium</vt:lpstr>
      <vt:lpstr>Inter</vt:lpstr>
      <vt:lpstr>Didact Gothic</vt:lpstr>
      <vt:lpstr>Arial</vt:lpstr>
      <vt:lpstr>Management Consulting Toolkit by Slidesgo</vt:lpstr>
      <vt:lpstr>Take It Outdoors 2024 Review</vt:lpstr>
      <vt:lpstr>Contents</vt:lpstr>
      <vt:lpstr>Customers Served</vt:lpstr>
      <vt:lpstr>Net Revenue</vt:lpstr>
      <vt:lpstr>Takeaways</vt:lpstr>
      <vt:lpstr>Bookings by Month</vt:lpstr>
      <vt:lpstr>Revenue by Day</vt:lpstr>
      <vt:lpstr>Bookings by Day</vt:lpstr>
      <vt:lpstr>Takeaways</vt:lpstr>
      <vt:lpstr>Rental Breakdown by Trip</vt:lpstr>
      <vt:lpstr>Rental Breakdown by Boat Type</vt:lpstr>
      <vt:lpstr>Bookings by Time Slot</vt:lpstr>
      <vt:lpstr>Average Bookings by Day and Time</vt:lpstr>
      <vt:lpstr>Memberships</vt:lpstr>
      <vt:lpstr>GROUP Discount</vt:lpstr>
      <vt:lpstr>Wednesday Night Paddles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Jeremy Thompson</cp:lastModifiedBy>
  <cp:revision>1</cp:revision>
  <dcterms:modified xsi:type="dcterms:W3CDTF">2024-11-13T00:15:23Z</dcterms:modified>
</cp:coreProperties>
</file>