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40273-D74A-7B46-A02D-823A587F23F0}" type="datetimeFigureOut">
              <a:rPr lang="fr-FR" smtClean="0"/>
              <a:t>27/01/2020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3481-3493-7D4F-B791-73EFFCBF9C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48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3481-3493-7D4F-B791-73EFFCBF9CE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1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3481-3493-7D4F-B791-73EFFCBF9CE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30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287F7-EFF2-BD4D-991E-F33610DB5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75A06B-DFDF-5F43-9B01-A56136008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5176-496F-4447-BCBB-CBA19C4E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57230-341A-2242-A0D3-48DFE945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F97B4-50B4-424F-A4AB-9ACFE2F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7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E8716-CBBF-5341-9C29-D8BA2068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830FD3-E76C-DC44-843D-B32DE6DB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7B4C8-11B3-2048-B344-833E4BB8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5C970-0C7D-A94D-B0CC-0F6615EA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2D33C-D10A-9943-94C0-3301DB96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9AAA6D-C85D-8349-81F4-43D2E30D8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B3FBB9-430F-3C46-ACA8-210ECB99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EE234-4EE4-864E-801E-15525554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25FF5A-4C8B-A947-8EDD-58AFBCBD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DEE5C5-9DC1-3045-B648-94AD5451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CB813-FBE3-824B-88D0-6377D44A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D2D87-E60D-984B-94F5-4F389BAB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67B64-8ED9-514B-AF02-842BE26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CBE4C-E948-E347-BBA2-2DFA5A26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0F05C-A4BA-194F-9833-54D22993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E4B4F-0988-C24F-A40A-D59917B7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454AE-1DE8-FA47-89AA-B67143B8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0457C-80F5-BA47-A02A-B35FB476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58D38-D9EB-AB46-9324-7F1B4B86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5F73A-3B34-204A-A311-72029000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F223F-52CE-FE46-8807-BB95527B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0F320-4E11-7E40-8943-BCD3664B6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04D8F-2073-D94B-8479-4E9972A6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0550BF-4078-DF49-91D7-C2916339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0B69B1-EFC5-7B4C-8784-25F80D1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55452-66A1-744E-AF98-8EBBAB1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AF8F3-E27D-514C-9896-B652E7A2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F3D991-62A2-DF42-AB69-21975BF9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40B493-F1F6-3740-AEF5-37F6B65A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8CD77-9E78-1C47-AB99-6EFE82340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836C2B-988D-E949-BE5E-A32E6309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2A15E6-7702-DF4B-9793-EC285DD3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88C1F5-5961-AB45-89C0-7DEC052D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B71961-C886-A541-B89E-D5DB30FF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DE487-093B-FE44-A36A-BB9E4224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A11B09-AA43-8742-831C-2F398E1F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AB6BE-B280-5E48-BF8C-3692F425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866746-E3D1-F04D-A0A2-054B3ABB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C6B238-6476-D741-82D5-323BEA81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86BF1A-82F4-1E40-86C0-3415BC66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3E64B-657B-0942-8486-4091B6F1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0BB1A-4C4C-4847-AA3F-D9C8AA4A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EF238-F131-7443-ACA5-DC9CCA8C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952D09-4A1B-E345-9B40-899197066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8C0BDD-D6DA-1E40-8CD6-DFCA0CB8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23C15-C78E-454B-8343-E0A13437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67BC8A-41A5-9440-A1AC-34DF75C2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E4AAE-20EB-8044-A17A-B9C0A7FA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6C0218-1EC0-BA4F-A65B-77089322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0BE83A-AB0E-0243-8665-80653DEB6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3E5E4-B99F-DF45-B46C-C1E9F4A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A989C4-3E6D-014F-B0EF-493CB72A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6B28AD-A608-C54D-BBE2-3AC6140F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A6BD27-5046-9C44-A5AA-A1E587A1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46F492-CF44-2045-A20C-CF599483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3E889-7D53-334A-B0E3-C4EEB4DF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39610-DB89-C844-A90D-5CCA464B5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6CC35-CC9D-D841-91CA-2505720FE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054AA2A-9C45-B144-84E5-56671022D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8" r="23268" b="1"/>
          <a:stretch/>
        </p:blipFill>
        <p:spPr>
          <a:xfrm>
            <a:off x="4767943" y="10"/>
            <a:ext cx="7424057" cy="6857990"/>
          </a:xfrm>
          <a:prstGeom prst="rect">
            <a:avLst/>
          </a:prstGeom>
        </p:spPr>
      </p:pic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87A9A6A7-E39F-4FDE-84E7-DF614CAD5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1EFB6BDD-6CEB-4245-A31D-D56E4BEB0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349AB88-9B90-4C47-A1EC-8FD665943260}"/>
              </a:ext>
            </a:extLst>
          </p:cNvPr>
          <p:cNvSpPr txBox="1">
            <a:spLocks/>
          </p:cNvSpPr>
          <p:nvPr/>
        </p:nvSpPr>
        <p:spPr>
          <a:xfrm>
            <a:off x="-626224" y="356955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Résolution par CSP avec AIMA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F2786280-5022-4344-AC86-BA57D62C7203}"/>
              </a:ext>
            </a:extLst>
          </p:cNvPr>
          <p:cNvSpPr txBox="1">
            <a:spLocks/>
          </p:cNvSpPr>
          <p:nvPr/>
        </p:nvSpPr>
        <p:spPr>
          <a:xfrm>
            <a:off x="-113607" y="4615260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TP1 : Résolution du Sudoku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1E892A-BE1D-544C-9E58-B16CFB8AA07C}"/>
              </a:ext>
            </a:extLst>
          </p:cNvPr>
          <p:cNvSpPr txBox="1"/>
          <p:nvPr/>
        </p:nvSpPr>
        <p:spPr>
          <a:xfrm>
            <a:off x="106326" y="101793"/>
            <a:ext cx="2902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Célia </a:t>
            </a:r>
            <a:r>
              <a:rPr lang="fr-FR" sz="1400" dirty="0" err="1"/>
              <a:t>Benmerad</a:t>
            </a:r>
            <a:endParaRPr lang="fr-FR" sz="1400" dirty="0"/>
          </a:p>
          <a:p>
            <a:r>
              <a:rPr lang="fr-FR" sz="1400" dirty="0" err="1"/>
              <a:t>Danush</a:t>
            </a:r>
            <a:endParaRPr lang="fr-FR" sz="1400" dirty="0"/>
          </a:p>
          <a:p>
            <a:r>
              <a:rPr lang="fr-FR" sz="1400" dirty="0"/>
              <a:t>Axel </a:t>
            </a:r>
            <a:r>
              <a:rPr lang="fr-FR" sz="1400" dirty="0" err="1"/>
              <a:t>Tchamkam</a:t>
            </a:r>
            <a:endParaRPr lang="fr-FR" sz="1400" dirty="0"/>
          </a:p>
          <a:p>
            <a:r>
              <a:rPr lang="fr-FR" sz="1400" dirty="0"/>
              <a:t>Laura Caspar</a:t>
            </a:r>
          </a:p>
        </p:txBody>
      </p:sp>
    </p:spTree>
    <p:extLst>
      <p:ext uri="{BB962C8B-B14F-4D97-AF65-F5344CB8AC3E}">
        <p14:creationId xmlns:p14="http://schemas.microsoft.com/office/powerpoint/2010/main" val="3509896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intérieur, ordinateur, assis, noir&#10;&#10;Description générée automatiquement">
            <a:extLst>
              <a:ext uri="{FF2B5EF4-FFF2-40B4-BE49-F238E27FC236}">
                <a16:creationId xmlns:a16="http://schemas.microsoft.com/office/drawing/2014/main" id="{260BBFE1-0FFA-E940-AFD7-451128844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4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9427B8-4D04-499B-ADC4-C02F51AE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4758F-AE3C-4CC9-B58A-FF0B12987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263317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E8219F-4ACD-1243-84FA-286388706019}"/>
              </a:ext>
            </a:extLst>
          </p:cNvPr>
          <p:cNvSpPr txBox="1"/>
          <p:nvPr/>
        </p:nvSpPr>
        <p:spPr>
          <a:xfrm>
            <a:off x="1584431" y="628653"/>
            <a:ext cx="6038236" cy="5665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C16D18C-05D2-A248-80BB-9232EC156C10}"/>
              </a:ext>
            </a:extLst>
          </p:cNvPr>
          <p:cNvSpPr txBox="1">
            <a:spLocks/>
          </p:cNvSpPr>
          <p:nvPr/>
        </p:nvSpPr>
        <p:spPr>
          <a:xfrm>
            <a:off x="641102" y="830624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solidFill>
                  <a:schemeClr val="bg1"/>
                </a:solidFill>
              </a:rPr>
              <a:t>SOMMAIRE :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2BEB255B-398A-B34D-A1E8-878FD150D7C4}"/>
              </a:ext>
            </a:extLst>
          </p:cNvPr>
          <p:cNvSpPr txBox="1">
            <a:spLocks/>
          </p:cNvSpPr>
          <p:nvPr/>
        </p:nvSpPr>
        <p:spPr>
          <a:xfrm>
            <a:off x="1921574" y="2321376"/>
            <a:ext cx="7985759" cy="2648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Peter </a:t>
            </a:r>
            <a:r>
              <a:rPr lang="fr-FR" sz="2800" dirty="0" err="1">
                <a:solidFill>
                  <a:schemeClr val="bg1"/>
                </a:solidFill>
              </a:rPr>
              <a:t>Norvig</a:t>
            </a:r>
            <a:r>
              <a:rPr lang="fr-FR" sz="2800" dirty="0">
                <a:solidFill>
                  <a:schemeClr val="bg1"/>
                </a:solidFill>
              </a:rPr>
              <a:t> &amp; Résolution par CSP</a:t>
            </a:r>
          </a:p>
          <a:p>
            <a:pPr marL="514350" indent="-514350">
              <a:buAutoNum type="romanUcPeriod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Librairie AIMA</a:t>
            </a:r>
          </a:p>
          <a:p>
            <a:pPr marL="514350" indent="-514350">
              <a:buAutoNum type="romanUcPeriod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CSP </a:t>
            </a:r>
            <a:r>
              <a:rPr lang="fr-FR" sz="2800" dirty="0" err="1">
                <a:solidFill>
                  <a:schemeClr val="bg1"/>
                </a:solidFill>
              </a:rPr>
              <a:t>Solver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AutoNum type="romanUcPeriod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Le Bridge </a:t>
            </a:r>
          </a:p>
        </p:txBody>
      </p:sp>
    </p:spTree>
    <p:extLst>
      <p:ext uri="{BB962C8B-B14F-4D97-AF65-F5344CB8AC3E}">
        <p14:creationId xmlns:p14="http://schemas.microsoft.com/office/powerpoint/2010/main" val="258704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CF0BF9-8E74-074C-A86C-8964CBF1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2" y="-3324"/>
            <a:ext cx="5968074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Peter </a:t>
            </a:r>
            <a:r>
              <a:rPr lang="fr-FR" dirty="0" err="1">
                <a:solidFill>
                  <a:srgbClr val="FFFFFF"/>
                </a:solidFill>
              </a:rPr>
              <a:t>Norvig</a:t>
            </a:r>
            <a:r>
              <a:rPr lang="fr-F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C10740-A392-8A45-911F-8D7FFF81C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/>
          <a:stretch/>
        </p:blipFill>
        <p:spPr>
          <a:xfrm>
            <a:off x="7850251" y="1837218"/>
            <a:ext cx="3540341" cy="3361897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16EAAE1F-6DF0-8745-9B78-3628F8FD884F}"/>
              </a:ext>
            </a:extLst>
          </p:cNvPr>
          <p:cNvSpPr txBox="1">
            <a:spLocks/>
          </p:cNvSpPr>
          <p:nvPr/>
        </p:nvSpPr>
        <p:spPr>
          <a:xfrm>
            <a:off x="811802" y="2120460"/>
            <a:ext cx="7059896" cy="14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FFFFFF"/>
                </a:solidFill>
                <a:latin typeface="+mn-lt"/>
              </a:rPr>
              <a:t>Chercheur en informatique américain – 12 mai 1956</a:t>
            </a:r>
          </a:p>
          <a:p>
            <a:endParaRPr lang="fr-FR" sz="4000" dirty="0">
              <a:solidFill>
                <a:srgbClr val="FFFFFF"/>
              </a:solidFill>
              <a:latin typeface="+mn-lt"/>
            </a:endParaRPr>
          </a:p>
          <a:p>
            <a:endParaRPr lang="fr-FR" sz="4000" dirty="0">
              <a:solidFill>
                <a:srgbClr val="FFFFFF"/>
              </a:solidFill>
              <a:latin typeface="+mn-lt"/>
            </a:endParaRPr>
          </a:p>
          <a:p>
            <a:r>
              <a:rPr lang="fr-FR" sz="4000" dirty="0" err="1">
                <a:solidFill>
                  <a:srgbClr val="FFFFFF"/>
                </a:solidFill>
                <a:latin typeface="+mn-lt"/>
              </a:rPr>
              <a:t>Diplomé</a:t>
            </a:r>
            <a:r>
              <a:rPr lang="fr-FR" sz="4000" dirty="0">
                <a:solidFill>
                  <a:srgbClr val="FFFFFF"/>
                </a:solidFill>
                <a:latin typeface="+mn-lt"/>
              </a:rPr>
              <a:t> de Brown (Mathématiques) et Berkeley (Informatique) </a:t>
            </a:r>
          </a:p>
          <a:p>
            <a:endParaRPr lang="fr-FR" sz="4000" dirty="0">
              <a:solidFill>
                <a:srgbClr val="FFFFFF"/>
              </a:solidFill>
            </a:endParaRPr>
          </a:p>
          <a:p>
            <a:r>
              <a:rPr lang="fr-FR" sz="4000" i="1" dirty="0">
                <a:solidFill>
                  <a:srgbClr val="FFFFFF"/>
                </a:solidFill>
              </a:rPr>
              <a:t>	</a:t>
            </a:r>
          </a:p>
          <a:p>
            <a:endParaRPr lang="fr-FR" sz="4000" i="1" dirty="0">
              <a:solidFill>
                <a:srgbClr val="FFFFFF"/>
              </a:solidFill>
            </a:endParaRPr>
          </a:p>
          <a:p>
            <a:endParaRPr lang="fr-FR" sz="4000" i="1" dirty="0">
              <a:solidFill>
                <a:srgbClr val="FFFFFF"/>
              </a:solidFill>
            </a:endParaRPr>
          </a:p>
          <a:p>
            <a:endParaRPr lang="fr-FR" sz="4000" i="1" dirty="0">
              <a:solidFill>
                <a:srgbClr val="FFFFFF"/>
              </a:solidFill>
            </a:endParaRPr>
          </a:p>
          <a:p>
            <a:endParaRPr lang="fr-FR" sz="2400" i="1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C12F5E-B61D-434A-B1FE-1AA413E01D96}"/>
              </a:ext>
            </a:extLst>
          </p:cNvPr>
          <p:cNvSpPr/>
          <p:nvPr/>
        </p:nvSpPr>
        <p:spPr>
          <a:xfrm>
            <a:off x="761889" y="3081102"/>
            <a:ext cx="8076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FFFFFF"/>
                </a:solidFill>
              </a:rPr>
              <a:t>Nombreux articles scientifiques : </a:t>
            </a:r>
          </a:p>
          <a:p>
            <a:r>
              <a:rPr lang="fr-FR" i="1" dirty="0">
                <a:solidFill>
                  <a:srgbClr val="FFFFFF"/>
                </a:solidFill>
              </a:rPr>
              <a:t>	- </a:t>
            </a:r>
            <a:r>
              <a:rPr lang="fr-FR" i="1" dirty="0" err="1">
                <a:solidFill>
                  <a:srgbClr val="FFFFFF"/>
                </a:solidFill>
              </a:rPr>
              <a:t>Artificial</a:t>
            </a:r>
            <a:r>
              <a:rPr lang="fr-FR" i="1" dirty="0">
                <a:solidFill>
                  <a:srgbClr val="FFFFFF"/>
                </a:solidFill>
              </a:rPr>
              <a:t> Intelligence : A </a:t>
            </a:r>
            <a:r>
              <a:rPr lang="fr-FR" i="1" dirty="0" err="1">
                <a:solidFill>
                  <a:srgbClr val="FFFFFF"/>
                </a:solidFill>
              </a:rPr>
              <a:t>mordern</a:t>
            </a:r>
            <a:r>
              <a:rPr lang="fr-FR" i="1" dirty="0">
                <a:solidFill>
                  <a:srgbClr val="FFFFFF"/>
                </a:solidFill>
              </a:rPr>
              <a:t> </a:t>
            </a:r>
            <a:r>
              <a:rPr lang="fr-FR" i="1" dirty="0" err="1">
                <a:solidFill>
                  <a:srgbClr val="FFFFFF"/>
                </a:solidFill>
              </a:rPr>
              <a:t>approach</a:t>
            </a:r>
            <a:r>
              <a:rPr lang="fr-FR" i="1" dirty="0">
                <a:solidFill>
                  <a:srgbClr val="FFFFFF"/>
                </a:solidFill>
              </a:rPr>
              <a:t> </a:t>
            </a:r>
          </a:p>
          <a:p>
            <a:r>
              <a:rPr lang="fr-FR" i="1" dirty="0">
                <a:solidFill>
                  <a:srgbClr val="FFFFFF"/>
                </a:solidFill>
              </a:rPr>
              <a:t>	- </a:t>
            </a:r>
            <a:r>
              <a:rPr lang="fr-FR" i="1" dirty="0" err="1">
                <a:solidFill>
                  <a:srgbClr val="FFFFFF"/>
                </a:solidFill>
              </a:rPr>
              <a:t>Paradigms</a:t>
            </a:r>
            <a:r>
              <a:rPr lang="fr-FR" i="1" dirty="0">
                <a:solidFill>
                  <a:srgbClr val="FFFFFF"/>
                </a:solidFill>
              </a:rPr>
              <a:t> of AI </a:t>
            </a:r>
            <a:r>
              <a:rPr lang="fr-FR" i="1" dirty="0" err="1">
                <a:solidFill>
                  <a:srgbClr val="FFFFFF"/>
                </a:solidFill>
              </a:rPr>
              <a:t>Programming</a:t>
            </a:r>
            <a:r>
              <a:rPr lang="fr-FR" i="1" dirty="0">
                <a:solidFill>
                  <a:srgbClr val="FFFFFF"/>
                </a:solidFill>
              </a:rPr>
              <a:t> : Case </a:t>
            </a:r>
            <a:r>
              <a:rPr lang="fr-FR" i="1" dirty="0" err="1">
                <a:solidFill>
                  <a:srgbClr val="FFFFFF"/>
                </a:solidFill>
              </a:rPr>
              <a:t>studies</a:t>
            </a:r>
            <a:r>
              <a:rPr lang="fr-FR" i="1" dirty="0">
                <a:solidFill>
                  <a:srgbClr val="FFFFFF"/>
                </a:solidFill>
              </a:rPr>
              <a:t> in Common Lisp</a:t>
            </a:r>
          </a:p>
          <a:p>
            <a:r>
              <a:rPr lang="fr-FR" i="1" dirty="0">
                <a:solidFill>
                  <a:srgbClr val="FFFFFF"/>
                </a:solidFill>
              </a:rPr>
              <a:t>	- </a:t>
            </a:r>
            <a:r>
              <a:rPr lang="fr-FR" i="1" dirty="0" err="1">
                <a:solidFill>
                  <a:srgbClr val="FFFFFF"/>
                </a:solidFill>
              </a:rPr>
              <a:t>Verbomobil</a:t>
            </a:r>
            <a:r>
              <a:rPr lang="fr-FR" i="1" dirty="0">
                <a:solidFill>
                  <a:srgbClr val="FFFFFF"/>
                </a:solidFill>
              </a:rPr>
              <a:t> : A transition System for Face-to-Face </a:t>
            </a:r>
            <a:r>
              <a:rPr lang="fr-FR" i="1" dirty="0" err="1">
                <a:solidFill>
                  <a:srgbClr val="FFFFFF"/>
                </a:solidFill>
              </a:rPr>
              <a:t>Dialog</a:t>
            </a:r>
            <a:endParaRPr lang="fr-FR" i="1" dirty="0">
              <a:solidFill>
                <a:srgbClr val="FFFFFF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40FAEE0-350C-FF4E-AC92-B6CCDAEB2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07" y="4720925"/>
            <a:ext cx="4778086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5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F07B9D6-4377-1F4A-B379-779C74856C28}"/>
              </a:ext>
            </a:extLst>
          </p:cNvPr>
          <p:cNvSpPr txBox="1">
            <a:spLocks/>
          </p:cNvSpPr>
          <p:nvPr/>
        </p:nvSpPr>
        <p:spPr>
          <a:xfrm>
            <a:off x="215605" y="-748145"/>
            <a:ext cx="8997667" cy="2560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Résolution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sudokus par CSP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E3D8F-0D27-F442-8F8E-A550BBD93BF9}"/>
              </a:ext>
            </a:extLst>
          </p:cNvPr>
          <p:cNvSpPr/>
          <p:nvPr/>
        </p:nvSpPr>
        <p:spPr>
          <a:xfrm>
            <a:off x="285974" y="-3324"/>
            <a:ext cx="5996871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>
                <a:solidFill>
                  <a:srgbClr val="FFFFFF"/>
                </a:solidFill>
              </a:rPr>
              <a:t>Définition</a:t>
            </a:r>
            <a:r>
              <a:rPr lang="en-US" sz="2000" b="1" u="sng" dirty="0">
                <a:solidFill>
                  <a:srgbClr val="FFFFFF"/>
                </a:solidFill>
              </a:rPr>
              <a:t> </a:t>
            </a:r>
            <a:r>
              <a:rPr lang="en-US" sz="2000" b="1" u="sng" dirty="0" err="1">
                <a:solidFill>
                  <a:srgbClr val="FFFFFF"/>
                </a:solidFill>
              </a:rPr>
              <a:t>d’une</a:t>
            </a:r>
            <a:r>
              <a:rPr lang="en-US" sz="2000" b="1" u="sng" dirty="0">
                <a:solidFill>
                  <a:srgbClr val="FFFFFF"/>
                </a:solidFill>
              </a:rPr>
              <a:t> </a:t>
            </a:r>
            <a:r>
              <a:rPr lang="en-US" sz="2000" b="1" u="sng" dirty="0" err="1">
                <a:solidFill>
                  <a:srgbClr val="FFFFFF"/>
                </a:solidFill>
              </a:rPr>
              <a:t>contrainte</a:t>
            </a:r>
            <a:r>
              <a:rPr lang="en-US" sz="2000" b="1" u="sng" dirty="0">
                <a:solidFill>
                  <a:srgbClr val="FFFFFF"/>
                </a:solidFill>
              </a:rPr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X : Ensemble de variables du </a:t>
            </a:r>
            <a:r>
              <a:rPr lang="en-US" dirty="0" err="1">
                <a:solidFill>
                  <a:srgbClr val="FFFFFF"/>
                </a:solidFill>
              </a:rPr>
              <a:t>problème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 : Ensemble des </a:t>
            </a:r>
            <a:r>
              <a:rPr lang="en-US" dirty="0" err="1">
                <a:solidFill>
                  <a:srgbClr val="FFFFFF"/>
                </a:solidFill>
              </a:rPr>
              <a:t>domaines</a:t>
            </a:r>
            <a:r>
              <a:rPr lang="en-US" dirty="0">
                <a:solidFill>
                  <a:srgbClr val="FFFFFF"/>
                </a:solidFill>
              </a:rPr>
              <a:t> variables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 : Ensemble des </a:t>
            </a:r>
            <a:r>
              <a:rPr lang="en-US" dirty="0" err="1">
                <a:solidFill>
                  <a:srgbClr val="FFFFFF"/>
                </a:solidFill>
              </a:rPr>
              <a:t>contraintes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957F12-F607-E741-A7B1-ED8AAA92442B}"/>
              </a:ext>
            </a:extLst>
          </p:cNvPr>
          <p:cNvSpPr/>
          <p:nvPr/>
        </p:nvSpPr>
        <p:spPr>
          <a:xfrm>
            <a:off x="148314" y="18406"/>
            <a:ext cx="3689178" cy="206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(Constraints Satisfaction Problem)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484EDD4-2170-BA46-BB63-32E95F169848}"/>
              </a:ext>
            </a:extLst>
          </p:cNvPr>
          <p:cNvCxnSpPr>
            <a:cxnSpLocks/>
          </p:cNvCxnSpPr>
          <p:nvPr/>
        </p:nvCxnSpPr>
        <p:spPr>
          <a:xfrm>
            <a:off x="4603898" y="2902594"/>
            <a:ext cx="14249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1A869A2-789D-D442-B322-CE6238B8FC29}"/>
              </a:ext>
            </a:extLst>
          </p:cNvPr>
          <p:cNvSpPr/>
          <p:nvPr/>
        </p:nvSpPr>
        <p:spPr>
          <a:xfrm>
            <a:off x="6028832" y="218277"/>
            <a:ext cx="5996871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>
                <a:solidFill>
                  <a:srgbClr val="FFFFFF"/>
                </a:solidFill>
              </a:rPr>
              <a:t>Contrainte</a:t>
            </a:r>
            <a:r>
              <a:rPr lang="en-US" sz="2000" b="1" u="sng" dirty="0">
                <a:solidFill>
                  <a:srgbClr val="FFFFFF"/>
                </a:solidFill>
              </a:rPr>
              <a:t> sudokus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X : Les cases de la grille de sudoku, </a:t>
            </a:r>
            <a:r>
              <a:rPr lang="en-US" dirty="0" err="1">
                <a:solidFill>
                  <a:srgbClr val="FFFFFF"/>
                </a:solidFill>
              </a:rPr>
              <a:t>soit</a:t>
            </a:r>
            <a:r>
              <a:rPr lang="en-US" dirty="0">
                <a:solidFill>
                  <a:srgbClr val="FFFFFF"/>
                </a:solidFill>
              </a:rPr>
              <a:t>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1200" dirty="0">
                <a:solidFill>
                  <a:srgbClr val="FFFFFF"/>
                </a:solidFill>
              </a:rPr>
              <a:t>X11   X12   ….  X19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	X21   X22   ….   X29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	….      …..    ….    ….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	X91   X92   ….    X99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 : Ensemble des variables que </a:t>
            </a:r>
            <a:r>
              <a:rPr lang="en-US" dirty="0" err="1">
                <a:solidFill>
                  <a:srgbClr val="FFFFFF"/>
                </a:solidFill>
              </a:rPr>
              <a:t>peut</a:t>
            </a:r>
            <a:r>
              <a:rPr lang="en-US" dirty="0">
                <a:solidFill>
                  <a:srgbClr val="FFFFFF"/>
                </a:solidFill>
              </a:rPr>
              <a:t> prendre </a:t>
            </a:r>
            <a:r>
              <a:rPr lang="en-US" dirty="0" err="1">
                <a:solidFill>
                  <a:srgbClr val="FFFFFF"/>
                </a:solidFill>
              </a:rPr>
              <a:t>une</a:t>
            </a:r>
            <a:r>
              <a:rPr lang="en-US" dirty="0">
                <a:solidFill>
                  <a:srgbClr val="FFFFFF"/>
                </a:solidFill>
              </a:rPr>
              <a:t> variable, </a:t>
            </a:r>
            <a:r>
              <a:rPr lang="en-US" dirty="0" err="1">
                <a:solidFill>
                  <a:srgbClr val="FFFFFF"/>
                </a:solidFill>
              </a:rPr>
              <a:t>donc</a:t>
            </a:r>
            <a:r>
              <a:rPr lang="en-US" dirty="0">
                <a:solidFill>
                  <a:srgbClr val="FFFFFF"/>
                </a:solidFill>
              </a:rPr>
              <a:t> D = [1,2,3,4,5,6,7,8,9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 : </a:t>
            </a:r>
            <a:r>
              <a:rPr lang="en-US" dirty="0" err="1">
                <a:solidFill>
                  <a:srgbClr val="FFFFFF"/>
                </a:solidFill>
              </a:rPr>
              <a:t>Toutes</a:t>
            </a:r>
            <a:r>
              <a:rPr lang="en-US" dirty="0">
                <a:solidFill>
                  <a:srgbClr val="FFFFFF"/>
                </a:solidFill>
              </a:rPr>
              <a:t> les variables </a:t>
            </a:r>
            <a:r>
              <a:rPr lang="en-US" dirty="0" err="1">
                <a:solidFill>
                  <a:srgbClr val="FFFFFF"/>
                </a:solidFill>
              </a:rPr>
              <a:t>présentes</a:t>
            </a:r>
            <a:r>
              <a:rPr lang="en-US" dirty="0">
                <a:solidFill>
                  <a:srgbClr val="FFFFFF"/>
                </a:solidFill>
              </a:rPr>
              <a:t> sur </a:t>
            </a:r>
            <a:r>
              <a:rPr lang="en-US" dirty="0" err="1">
                <a:solidFill>
                  <a:srgbClr val="FFFFFF"/>
                </a:solidFill>
              </a:rPr>
              <a:t>une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même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ligne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colone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blocs </a:t>
            </a:r>
            <a:r>
              <a:rPr lang="en-US" dirty="0" err="1">
                <a:solidFill>
                  <a:srgbClr val="FFFFFF"/>
                </a:solidFill>
              </a:rPr>
              <a:t>soient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diffèrentes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7132F7-6E1D-B042-9C91-D99D2E34E3CB}"/>
              </a:ext>
            </a:extLst>
          </p:cNvPr>
          <p:cNvSpPr/>
          <p:nvPr/>
        </p:nvSpPr>
        <p:spPr>
          <a:xfrm>
            <a:off x="6922852" y="2114484"/>
            <a:ext cx="1424763" cy="1116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41927-ECA1-0144-A5C2-96E0AF8402E4}"/>
              </a:ext>
            </a:extLst>
          </p:cNvPr>
          <p:cNvSpPr/>
          <p:nvPr/>
        </p:nvSpPr>
        <p:spPr>
          <a:xfrm>
            <a:off x="6646413" y="5208172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9580" indent="449580">
              <a:spcAft>
                <a:spcPts val="0"/>
              </a:spcAft>
            </a:pPr>
            <a:r>
              <a:rPr lang="fr-FR" sz="1400" u="sng" dirty="0">
                <a:ea typeface="Calibri" panose="020F0502020204030204" pitchFamily="34" charset="0"/>
                <a:cs typeface="Times New Roman" panose="02020603050405020304" pitchFamily="18" charset="0"/>
              </a:rPr>
              <a:t>Exemple pour les lignes :</a:t>
            </a:r>
            <a:endParaRPr lang="fr-F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en-US" sz="1200" dirty="0" err="1">
                <a:ea typeface="Times New Roman" panose="02020603050405020304" pitchFamily="18" charset="0"/>
                <a:cs typeface="Calibri" panose="020F0502020204030204" pitchFamily="34" charset="0"/>
              </a:rPr>
              <a:t>allDifferent</a:t>
            </a:r>
            <a: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  <a:t>(x11, x12, x13, x14, x15, x16, x17, x18, x19),</a:t>
            </a:r>
            <a:b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dirty="0" err="1">
                <a:ea typeface="Times New Roman" panose="02020603050405020304" pitchFamily="18" charset="0"/>
                <a:cs typeface="Calibri" panose="020F0502020204030204" pitchFamily="34" charset="0"/>
              </a:rPr>
              <a:t>allDifferent</a:t>
            </a:r>
            <a: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  <a:t>(x21, x22, x23, x24, x25, x26, x27, x28, x29),</a:t>
            </a:r>
            <a:b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  <a:t>...</a:t>
            </a:r>
            <a:b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200" dirty="0" err="1">
                <a:ea typeface="Times New Roman" panose="02020603050405020304" pitchFamily="18" charset="0"/>
                <a:cs typeface="Calibri" panose="020F0502020204030204" pitchFamily="34" charset="0"/>
              </a:rPr>
              <a:t>allDifferent</a:t>
            </a:r>
            <a:r>
              <a:rPr lang="en-US" sz="1200" dirty="0">
                <a:ea typeface="Times New Roman" panose="02020603050405020304" pitchFamily="18" charset="0"/>
                <a:cs typeface="Calibri" panose="020F0502020204030204" pitchFamily="34" charset="0"/>
              </a:rPr>
              <a:t>(x91, x92, x93, x94, x95, x96, x97, x98, x99)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C27CDD-3AC5-1D44-A926-D5885FA1886C}"/>
              </a:ext>
            </a:extLst>
          </p:cNvPr>
          <p:cNvSpPr/>
          <p:nvPr/>
        </p:nvSpPr>
        <p:spPr>
          <a:xfrm>
            <a:off x="7008415" y="5208172"/>
            <a:ext cx="3669059" cy="123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900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256</Words>
  <Application>Microsoft Macintosh PowerPoint</Application>
  <PresentationFormat>Grand écran</PresentationFormat>
  <Paragraphs>47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Peter Norvig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CASPAR</dc:creator>
  <cp:lastModifiedBy>Laura CASPAR</cp:lastModifiedBy>
  <cp:revision>4</cp:revision>
  <dcterms:created xsi:type="dcterms:W3CDTF">2020-01-27T18:41:59Z</dcterms:created>
  <dcterms:modified xsi:type="dcterms:W3CDTF">2020-01-27T18:56:30Z</dcterms:modified>
</cp:coreProperties>
</file>