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1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396-5AE2-4F33-A5CF-1BFEF1847D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D2C84-45C4-4D54-B410-2880A38FE3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Solver de théorème hautes performances</a:t>
          </a:r>
          <a:endParaRPr lang="en-US"/>
        </a:p>
      </dgm:t>
    </dgm:pt>
    <dgm:pt modelId="{4DDED0B9-66C6-442C-8516-EE0441A9640A}" type="parTrans" cxnId="{53990146-445B-43EA-BABC-6D75B0B81E10}">
      <dgm:prSet/>
      <dgm:spPr/>
      <dgm:t>
        <a:bodyPr/>
        <a:lstStyle/>
        <a:p>
          <a:endParaRPr lang="en-US"/>
        </a:p>
      </dgm:t>
    </dgm:pt>
    <dgm:pt modelId="{A5F1FE8D-32AA-459B-BF17-E0369A0CCAEA}" type="sibTrans" cxnId="{53990146-445B-43EA-BABC-6D75B0B81E10}">
      <dgm:prSet/>
      <dgm:spPr/>
      <dgm:t>
        <a:bodyPr/>
        <a:lstStyle/>
        <a:p>
          <a:endParaRPr lang="en-US"/>
        </a:p>
      </dgm:t>
    </dgm:pt>
    <dgm:pt modelId="{4CC95526-826C-46B2-8541-7F43ACFAB9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Développé par Microsoft Research</a:t>
          </a:r>
          <a:endParaRPr lang="en-US"/>
        </a:p>
      </dgm:t>
    </dgm:pt>
    <dgm:pt modelId="{4EA83BC1-36CA-4E80-BE2B-B50499AF0C73}" type="parTrans" cxnId="{91DCDA33-7D1F-429B-AEE2-BDD75AA5D412}">
      <dgm:prSet/>
      <dgm:spPr/>
      <dgm:t>
        <a:bodyPr/>
        <a:lstStyle/>
        <a:p>
          <a:endParaRPr lang="en-US"/>
        </a:p>
      </dgm:t>
    </dgm:pt>
    <dgm:pt modelId="{248806FE-81B7-4C19-9B53-62A65A62C5A6}" type="sibTrans" cxnId="{91DCDA33-7D1F-429B-AEE2-BDD75AA5D412}">
      <dgm:prSet/>
      <dgm:spPr/>
      <dgm:t>
        <a:bodyPr/>
        <a:lstStyle/>
        <a:p>
          <a:endParaRPr lang="en-US"/>
        </a:p>
      </dgm:t>
    </dgm:pt>
    <dgm:pt modelId="{EED903FF-4744-46DB-88E3-CF76578C0D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Utilisé dans de nombreuses applications vérification et test de logiciels:  résolution de contraintes, analyse de systèmes hybrides, sécurité</a:t>
          </a:r>
          <a:endParaRPr lang="en-US" dirty="0"/>
        </a:p>
      </dgm:t>
    </dgm:pt>
    <dgm:pt modelId="{3415DF8E-093D-4640-865F-B13D12E56FC4}" type="parTrans" cxnId="{0E7D53C1-EAB9-4B2D-9A2A-2803ABF2E460}">
      <dgm:prSet/>
      <dgm:spPr/>
      <dgm:t>
        <a:bodyPr/>
        <a:lstStyle/>
        <a:p>
          <a:endParaRPr lang="en-US"/>
        </a:p>
      </dgm:t>
    </dgm:pt>
    <dgm:pt modelId="{DFD29477-60B5-4957-928E-2700FDA6AB1B}" type="sibTrans" cxnId="{0E7D53C1-EAB9-4B2D-9A2A-2803ABF2E460}">
      <dgm:prSet/>
      <dgm:spPr/>
      <dgm:t>
        <a:bodyPr/>
        <a:lstStyle/>
        <a:p>
          <a:endParaRPr lang="en-US"/>
        </a:p>
      </dgm:t>
    </dgm:pt>
    <dgm:pt modelId="{D6697300-1A0E-4762-9520-A1020992DCE6}" type="pres">
      <dgm:prSet presAssocID="{34BEB396-5AE2-4F33-A5CF-1BFEF1847D19}" presName="root" presStyleCnt="0">
        <dgm:presLayoutVars>
          <dgm:dir/>
          <dgm:resizeHandles val="exact"/>
        </dgm:presLayoutVars>
      </dgm:prSet>
      <dgm:spPr/>
    </dgm:pt>
    <dgm:pt modelId="{3FF27B02-D9FD-418D-8062-79855B0A9250}" type="pres">
      <dgm:prSet presAssocID="{6A8D2C84-45C4-4D54-B410-2880A38FE326}" presName="compNode" presStyleCnt="0"/>
      <dgm:spPr/>
    </dgm:pt>
    <dgm:pt modelId="{5BCA89DE-F9FB-4BC3-B121-1B74457F86DD}" type="pres">
      <dgm:prSet presAssocID="{6A8D2C84-45C4-4D54-B410-2880A38FE326}" presName="iconBgRect" presStyleLbl="bgShp" presStyleIdx="0" presStyleCnt="3"/>
      <dgm:spPr/>
    </dgm:pt>
    <dgm:pt modelId="{BC2DAC85-D288-44BE-8215-EFB6D28CD42C}" type="pres">
      <dgm:prSet presAssocID="{6A8D2C84-45C4-4D54-B410-2880A38FE3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266E6AC-7735-470B-9C94-EBEBE0B358E5}" type="pres">
      <dgm:prSet presAssocID="{6A8D2C84-45C4-4D54-B410-2880A38FE326}" presName="spaceRect" presStyleCnt="0"/>
      <dgm:spPr/>
    </dgm:pt>
    <dgm:pt modelId="{61A87E03-70E0-437B-A29D-228DABC02B6B}" type="pres">
      <dgm:prSet presAssocID="{6A8D2C84-45C4-4D54-B410-2880A38FE326}" presName="textRect" presStyleLbl="revTx" presStyleIdx="0" presStyleCnt="3">
        <dgm:presLayoutVars>
          <dgm:chMax val="1"/>
          <dgm:chPref val="1"/>
        </dgm:presLayoutVars>
      </dgm:prSet>
      <dgm:spPr/>
    </dgm:pt>
    <dgm:pt modelId="{549155C0-DB91-48F9-9ABC-2B6836EB2404}" type="pres">
      <dgm:prSet presAssocID="{A5F1FE8D-32AA-459B-BF17-E0369A0CCAEA}" presName="sibTrans" presStyleCnt="0"/>
      <dgm:spPr/>
    </dgm:pt>
    <dgm:pt modelId="{9AA5073A-23BD-4FE0-A327-10BB80460791}" type="pres">
      <dgm:prSet presAssocID="{4CC95526-826C-46B2-8541-7F43ACFAB9FC}" presName="compNode" presStyleCnt="0"/>
      <dgm:spPr/>
    </dgm:pt>
    <dgm:pt modelId="{66CEC929-C173-483E-80CB-9FA02551CB6B}" type="pres">
      <dgm:prSet presAssocID="{4CC95526-826C-46B2-8541-7F43ACFAB9FC}" presName="iconBgRect" presStyleLbl="bgShp" presStyleIdx="1" presStyleCnt="3"/>
      <dgm:spPr/>
    </dgm:pt>
    <dgm:pt modelId="{546A9F01-5EED-41AF-88BD-D28BCF4BC8B5}" type="pres">
      <dgm:prSet presAssocID="{4CC95526-826C-46B2-8541-7F43ACFAB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915DE2-E58A-4379-BF55-C09A5EBE4440}" type="pres">
      <dgm:prSet presAssocID="{4CC95526-826C-46B2-8541-7F43ACFAB9FC}" presName="spaceRect" presStyleCnt="0"/>
      <dgm:spPr/>
    </dgm:pt>
    <dgm:pt modelId="{7679AFED-3786-4A85-8891-63F87A4B849F}" type="pres">
      <dgm:prSet presAssocID="{4CC95526-826C-46B2-8541-7F43ACFAB9FC}" presName="textRect" presStyleLbl="revTx" presStyleIdx="1" presStyleCnt="3">
        <dgm:presLayoutVars>
          <dgm:chMax val="1"/>
          <dgm:chPref val="1"/>
        </dgm:presLayoutVars>
      </dgm:prSet>
      <dgm:spPr/>
    </dgm:pt>
    <dgm:pt modelId="{D94C4CBB-86DA-4C5B-8AAE-3630CCE456BC}" type="pres">
      <dgm:prSet presAssocID="{248806FE-81B7-4C19-9B53-62A65A62C5A6}" presName="sibTrans" presStyleCnt="0"/>
      <dgm:spPr/>
    </dgm:pt>
    <dgm:pt modelId="{AD31843D-2501-46A1-953A-5901F7270126}" type="pres">
      <dgm:prSet presAssocID="{EED903FF-4744-46DB-88E3-CF76578C0D00}" presName="compNode" presStyleCnt="0"/>
      <dgm:spPr/>
    </dgm:pt>
    <dgm:pt modelId="{9C3847EA-92F1-403A-9A71-0F3D41427A3B}" type="pres">
      <dgm:prSet presAssocID="{EED903FF-4744-46DB-88E3-CF76578C0D00}" presName="iconBgRect" presStyleLbl="bgShp" presStyleIdx="2" presStyleCnt="3"/>
      <dgm:spPr/>
    </dgm:pt>
    <dgm:pt modelId="{D39F2FCE-C684-4751-ABA9-9673DFC625C5}" type="pres">
      <dgm:prSet presAssocID="{EED903FF-4744-46DB-88E3-CF76578C0D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C1383F-1FB6-45D4-B2A1-B0E48B36CE1E}" type="pres">
      <dgm:prSet presAssocID="{EED903FF-4744-46DB-88E3-CF76578C0D00}" presName="spaceRect" presStyleCnt="0"/>
      <dgm:spPr/>
    </dgm:pt>
    <dgm:pt modelId="{0CCBE52D-9B4E-4BFA-9A04-8A49E0F86B48}" type="pres">
      <dgm:prSet presAssocID="{EED903FF-4744-46DB-88E3-CF76578C0D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833C00-20DF-4CB3-8B93-52E1A21671DE}" type="presOf" srcId="{6A8D2C84-45C4-4D54-B410-2880A38FE326}" destId="{61A87E03-70E0-437B-A29D-228DABC02B6B}" srcOrd="0" destOrd="0" presId="urn:microsoft.com/office/officeart/2018/5/layout/IconCircleLabelList"/>
    <dgm:cxn modelId="{91DCDA33-7D1F-429B-AEE2-BDD75AA5D412}" srcId="{34BEB396-5AE2-4F33-A5CF-1BFEF1847D19}" destId="{4CC95526-826C-46B2-8541-7F43ACFAB9FC}" srcOrd="1" destOrd="0" parTransId="{4EA83BC1-36CA-4E80-BE2B-B50499AF0C73}" sibTransId="{248806FE-81B7-4C19-9B53-62A65A62C5A6}"/>
    <dgm:cxn modelId="{53990146-445B-43EA-BABC-6D75B0B81E10}" srcId="{34BEB396-5AE2-4F33-A5CF-1BFEF1847D19}" destId="{6A8D2C84-45C4-4D54-B410-2880A38FE326}" srcOrd="0" destOrd="0" parTransId="{4DDED0B9-66C6-442C-8516-EE0441A9640A}" sibTransId="{A5F1FE8D-32AA-459B-BF17-E0369A0CCAEA}"/>
    <dgm:cxn modelId="{BF6B53A3-A557-4C00-8B30-FBCF2C5D3BEF}" type="presOf" srcId="{4CC95526-826C-46B2-8541-7F43ACFAB9FC}" destId="{7679AFED-3786-4A85-8891-63F87A4B849F}" srcOrd="0" destOrd="0" presId="urn:microsoft.com/office/officeart/2018/5/layout/IconCircleLabelList"/>
    <dgm:cxn modelId="{6B30C7C0-F4B4-4F8D-BCA9-52A50949EEC5}" type="presOf" srcId="{EED903FF-4744-46DB-88E3-CF76578C0D00}" destId="{0CCBE52D-9B4E-4BFA-9A04-8A49E0F86B48}" srcOrd="0" destOrd="0" presId="urn:microsoft.com/office/officeart/2018/5/layout/IconCircleLabelList"/>
    <dgm:cxn modelId="{0E7D53C1-EAB9-4B2D-9A2A-2803ABF2E460}" srcId="{34BEB396-5AE2-4F33-A5CF-1BFEF1847D19}" destId="{EED903FF-4744-46DB-88E3-CF76578C0D00}" srcOrd="2" destOrd="0" parTransId="{3415DF8E-093D-4640-865F-B13D12E56FC4}" sibTransId="{DFD29477-60B5-4957-928E-2700FDA6AB1B}"/>
    <dgm:cxn modelId="{900403F3-297F-4DE6-91EE-C206FFFAA533}" type="presOf" srcId="{34BEB396-5AE2-4F33-A5CF-1BFEF1847D19}" destId="{D6697300-1A0E-4762-9520-A1020992DCE6}" srcOrd="0" destOrd="0" presId="urn:microsoft.com/office/officeart/2018/5/layout/IconCircleLabelList"/>
    <dgm:cxn modelId="{3BEF4E04-CA74-4826-BB38-F8FA244BFEBB}" type="presParOf" srcId="{D6697300-1A0E-4762-9520-A1020992DCE6}" destId="{3FF27B02-D9FD-418D-8062-79855B0A9250}" srcOrd="0" destOrd="0" presId="urn:microsoft.com/office/officeart/2018/5/layout/IconCircleLabelList"/>
    <dgm:cxn modelId="{4C394B11-5B2A-4E74-AB7A-AE453BC7570E}" type="presParOf" srcId="{3FF27B02-D9FD-418D-8062-79855B0A9250}" destId="{5BCA89DE-F9FB-4BC3-B121-1B74457F86DD}" srcOrd="0" destOrd="0" presId="urn:microsoft.com/office/officeart/2018/5/layout/IconCircleLabelList"/>
    <dgm:cxn modelId="{78F299A9-5663-420A-BE1E-A7831C5FCF68}" type="presParOf" srcId="{3FF27B02-D9FD-418D-8062-79855B0A9250}" destId="{BC2DAC85-D288-44BE-8215-EFB6D28CD42C}" srcOrd="1" destOrd="0" presId="urn:microsoft.com/office/officeart/2018/5/layout/IconCircleLabelList"/>
    <dgm:cxn modelId="{A3A20F4B-F7BC-41CF-BD96-C5A682C20603}" type="presParOf" srcId="{3FF27B02-D9FD-418D-8062-79855B0A9250}" destId="{2266E6AC-7735-470B-9C94-EBEBE0B358E5}" srcOrd="2" destOrd="0" presId="urn:microsoft.com/office/officeart/2018/5/layout/IconCircleLabelList"/>
    <dgm:cxn modelId="{FD981851-496C-4848-980C-E8AF0592A02B}" type="presParOf" srcId="{3FF27B02-D9FD-418D-8062-79855B0A9250}" destId="{61A87E03-70E0-437B-A29D-228DABC02B6B}" srcOrd="3" destOrd="0" presId="urn:microsoft.com/office/officeart/2018/5/layout/IconCircleLabelList"/>
    <dgm:cxn modelId="{6CEAE3EC-BC2B-4F85-B4EA-864D7095CB9C}" type="presParOf" srcId="{D6697300-1A0E-4762-9520-A1020992DCE6}" destId="{549155C0-DB91-48F9-9ABC-2B6836EB2404}" srcOrd="1" destOrd="0" presId="urn:microsoft.com/office/officeart/2018/5/layout/IconCircleLabelList"/>
    <dgm:cxn modelId="{7E20FEA9-D153-453E-9218-A8F50D842540}" type="presParOf" srcId="{D6697300-1A0E-4762-9520-A1020992DCE6}" destId="{9AA5073A-23BD-4FE0-A327-10BB80460791}" srcOrd="2" destOrd="0" presId="urn:microsoft.com/office/officeart/2018/5/layout/IconCircleLabelList"/>
    <dgm:cxn modelId="{9C6B8E2D-AD3C-4B23-8DA8-753D1C81380C}" type="presParOf" srcId="{9AA5073A-23BD-4FE0-A327-10BB80460791}" destId="{66CEC929-C173-483E-80CB-9FA02551CB6B}" srcOrd="0" destOrd="0" presId="urn:microsoft.com/office/officeart/2018/5/layout/IconCircleLabelList"/>
    <dgm:cxn modelId="{40477585-55D8-450F-A3F0-FB04933E97C3}" type="presParOf" srcId="{9AA5073A-23BD-4FE0-A327-10BB80460791}" destId="{546A9F01-5EED-41AF-88BD-D28BCF4BC8B5}" srcOrd="1" destOrd="0" presId="urn:microsoft.com/office/officeart/2018/5/layout/IconCircleLabelList"/>
    <dgm:cxn modelId="{3B966BEB-B1BB-48FD-ABEF-A8DAA313B067}" type="presParOf" srcId="{9AA5073A-23BD-4FE0-A327-10BB80460791}" destId="{84915DE2-E58A-4379-BF55-C09A5EBE4440}" srcOrd="2" destOrd="0" presId="urn:microsoft.com/office/officeart/2018/5/layout/IconCircleLabelList"/>
    <dgm:cxn modelId="{B111B53B-BB7A-4C3D-825D-D144E75651BD}" type="presParOf" srcId="{9AA5073A-23BD-4FE0-A327-10BB80460791}" destId="{7679AFED-3786-4A85-8891-63F87A4B849F}" srcOrd="3" destOrd="0" presId="urn:microsoft.com/office/officeart/2018/5/layout/IconCircleLabelList"/>
    <dgm:cxn modelId="{BAA243E4-4890-4650-9895-F5E6B743BED3}" type="presParOf" srcId="{D6697300-1A0E-4762-9520-A1020992DCE6}" destId="{D94C4CBB-86DA-4C5B-8AAE-3630CCE456BC}" srcOrd="3" destOrd="0" presId="urn:microsoft.com/office/officeart/2018/5/layout/IconCircleLabelList"/>
    <dgm:cxn modelId="{6E4B8C2E-70BF-42BB-B22C-0C911679B0B5}" type="presParOf" srcId="{D6697300-1A0E-4762-9520-A1020992DCE6}" destId="{AD31843D-2501-46A1-953A-5901F7270126}" srcOrd="4" destOrd="0" presId="urn:microsoft.com/office/officeart/2018/5/layout/IconCircleLabelList"/>
    <dgm:cxn modelId="{0E1B36A5-1219-4D74-A381-AA13534A7D14}" type="presParOf" srcId="{AD31843D-2501-46A1-953A-5901F7270126}" destId="{9C3847EA-92F1-403A-9A71-0F3D41427A3B}" srcOrd="0" destOrd="0" presId="urn:microsoft.com/office/officeart/2018/5/layout/IconCircleLabelList"/>
    <dgm:cxn modelId="{D773243F-C83A-4B0E-A3DA-4CA09A766068}" type="presParOf" srcId="{AD31843D-2501-46A1-953A-5901F7270126}" destId="{D39F2FCE-C684-4751-ABA9-9673DFC625C5}" srcOrd="1" destOrd="0" presId="urn:microsoft.com/office/officeart/2018/5/layout/IconCircleLabelList"/>
    <dgm:cxn modelId="{CBFC2388-4A27-4B1C-B024-CEAD384D0232}" type="presParOf" srcId="{AD31843D-2501-46A1-953A-5901F7270126}" destId="{ACC1383F-1FB6-45D4-B2A1-B0E48B36CE1E}" srcOrd="2" destOrd="0" presId="urn:microsoft.com/office/officeart/2018/5/layout/IconCircleLabelList"/>
    <dgm:cxn modelId="{A429235B-D936-47A5-BCD3-4325D98A991B}" type="presParOf" srcId="{AD31843D-2501-46A1-953A-5901F7270126}" destId="{0CCBE52D-9B4E-4BFA-9A04-8A49E0F86B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A89DE-F9FB-4BC3-B121-1B74457F86DD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DAC85-D288-44BE-8215-EFB6D28CD42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7E03-70E0-437B-A29D-228DABC02B6B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Solver de théorème hautes performances</a:t>
          </a:r>
          <a:endParaRPr lang="en-US" sz="1200" kern="1200"/>
        </a:p>
      </dsp:txBody>
      <dsp:txXfrm>
        <a:off x="50287" y="2784119"/>
        <a:ext cx="3262500" cy="720000"/>
      </dsp:txXfrm>
    </dsp:sp>
    <dsp:sp modelId="{66CEC929-C173-483E-80CB-9FA02551CB6B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A9F01-5EED-41AF-88BD-D28BCF4BC8B5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9AFED-3786-4A85-8891-63F87A4B849F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Développé par Microsoft Research</a:t>
          </a:r>
          <a:endParaRPr lang="en-US" sz="1200" kern="1200"/>
        </a:p>
      </dsp:txBody>
      <dsp:txXfrm>
        <a:off x="3883725" y="2784119"/>
        <a:ext cx="3262500" cy="720000"/>
      </dsp:txXfrm>
    </dsp:sp>
    <dsp:sp modelId="{9C3847EA-92F1-403A-9A71-0F3D41427A3B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2FCE-C684-4751-ABA9-9673DFC625C5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E52D-9B4E-4BFA-9A04-8A49E0F86B48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Utilisé dans de nombreuses applications vérification et test de logiciels:  résolution de contraintes, analyse de systèmes hybrides, sécurité</a:t>
          </a:r>
          <a:endParaRPr lang="en-US" sz="1200" kern="1200" dirty="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25/01/2020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fr-FR" sz="4200" dirty="0">
                <a:solidFill>
                  <a:schemeClr val="bg1"/>
                </a:solidFill>
              </a:rPr>
              <a:t>Résolution par SMT avec Z3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501040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Cannet capucine – CHAN-</a:t>
            </a:r>
            <a:r>
              <a:rPr lang="fr-FR" dirty="0" err="1">
                <a:solidFill>
                  <a:srgbClr val="7CEBFF"/>
                </a:solidFill>
              </a:rPr>
              <a:t>ashing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err="1">
                <a:solidFill>
                  <a:srgbClr val="7CEBFF"/>
                </a:solidFill>
              </a:rPr>
              <a:t>tHéo</a:t>
            </a:r>
            <a:r>
              <a:rPr lang="fr-FR" dirty="0">
                <a:solidFill>
                  <a:srgbClr val="7CEBFF"/>
                </a:solidFill>
              </a:rPr>
              <a:t> – MALKA NATHAN – RIVET Clément – URUTHIRASIGAMANI </a:t>
            </a:r>
            <a:r>
              <a:rPr lang="fr-FR" dirty="0" err="1">
                <a:solidFill>
                  <a:srgbClr val="7CEBFF"/>
                </a:solidFill>
              </a:rPr>
              <a:t>mAHISHA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9E8665-CB2D-4178-8662-0CEAC67BAD99}"/>
              </a:ext>
            </a:extLst>
          </p:cNvPr>
          <p:cNvSpPr txBox="1"/>
          <p:nvPr/>
        </p:nvSpPr>
        <p:spPr>
          <a:xfrm>
            <a:off x="9780998" y="5959011"/>
            <a:ext cx="17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Groupe 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F66CA4-2345-4A3C-BFA6-3FB16092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Solvers</a:t>
            </a:r>
            <a:r>
              <a:rPr lang="fr-FR" dirty="0"/>
              <a:t> Modulo Theory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2655C-CB02-4A8F-8B9E-54D2705E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Travailler avec des formules mélangeant logique et théories</a:t>
            </a:r>
          </a:p>
          <a:p>
            <a:r>
              <a:rPr lang="fr-FR" dirty="0">
                <a:solidFill>
                  <a:schemeClr val="bg1"/>
                </a:solidFill>
              </a:rPr>
              <a:t>Satisfiabilité : il existe un modèle qui rend la formule vraie </a:t>
            </a:r>
          </a:p>
          <a:p>
            <a:r>
              <a:rPr lang="fr-FR" dirty="0">
                <a:solidFill>
                  <a:schemeClr val="bg1"/>
                </a:solidFill>
              </a:rPr>
              <a:t>Validité : la formule est vraie pour tout modèle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DD90B-BD18-4921-A3C9-948B656A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230586"/>
            <a:ext cx="6489819" cy="24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498AA-E7D1-43FE-BCEE-54E31B9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principaux solveurs SMT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AC0A7-372A-48F5-BAF7-00EE62D8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• Alt-Ergo : (Inria Saclay, LRI Orsay, </a:t>
            </a:r>
            <a:r>
              <a:rPr lang="fr-FR" dirty="0" err="1"/>
              <a:t>Ocaml</a:t>
            </a:r>
            <a:r>
              <a:rPr lang="fr-FR" dirty="0"/>
              <a:t> Pro)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conçu pour la preuve de programmes (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Why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3) </a:t>
            </a:r>
          </a:p>
          <a:p>
            <a:r>
              <a:rPr lang="fr-FR" dirty="0"/>
              <a:t>CVC4 : New York </a:t>
            </a:r>
            <a:r>
              <a:rPr lang="fr-FR" dirty="0" err="1"/>
              <a:t>University</a:t>
            </a:r>
            <a:r>
              <a:rPr lang="fr-FR" dirty="0"/>
              <a:t>, Iowa </a:t>
            </a:r>
            <a:r>
              <a:rPr lang="fr-FR" dirty="0" err="1"/>
              <a:t>University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solveur généraliste, applications variées (langages, model checking, génération de tests,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etc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fr-FR" dirty="0"/>
              <a:t> </a:t>
            </a:r>
          </a:p>
          <a:p>
            <a:r>
              <a:rPr lang="fr-FR" dirty="0" err="1"/>
              <a:t>Yices</a:t>
            </a:r>
            <a:r>
              <a:rPr lang="fr-FR" dirty="0"/>
              <a:t> : SRI </a:t>
            </a:r>
            <a:r>
              <a:rPr lang="fr-FR" dirty="0" err="1"/>
              <a:t>Menlo</a:t>
            </a:r>
            <a:r>
              <a:rPr lang="fr-FR" dirty="0"/>
              <a:t> Park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solveur généraliste, en liaison avec l’assistant PVS</a:t>
            </a:r>
          </a:p>
          <a:p>
            <a:r>
              <a:rPr lang="fr-FR" dirty="0"/>
              <a:t>Z3 : Microsoft </a:t>
            </a:r>
            <a:r>
              <a:rPr lang="fr-FR" dirty="0" err="1"/>
              <a:t>Research</a:t>
            </a:r>
            <a:r>
              <a:rPr lang="fr-FR" dirty="0"/>
              <a:t> Redmond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solveur généraliste open source </a:t>
            </a:r>
          </a:p>
        </p:txBody>
      </p:sp>
    </p:spTree>
    <p:extLst>
      <p:ext uri="{BB962C8B-B14F-4D97-AF65-F5344CB8AC3E}">
        <p14:creationId xmlns:p14="http://schemas.microsoft.com/office/powerpoint/2010/main" val="18493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10CB-DE28-4E0C-BDCA-46413EDE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EFF"/>
                </a:solidFill>
              </a:rPr>
              <a:t>La méthode z3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E2522D8-4A64-4828-88C4-ECB219C4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7878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204B8-7055-45A5-98D6-5EE3AF9F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69CCB-5E66-4A6E-9978-8D661FFD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9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98337-DAE2-413B-9FC3-3EC95835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sudoku par le Z3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FDAB5-1532-4199-958A-00A6EB28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11" y="2178122"/>
            <a:ext cx="4987401" cy="1636120"/>
          </a:xfrm>
        </p:spPr>
        <p:txBody>
          <a:bodyPr>
            <a:normAutofit/>
          </a:bodyPr>
          <a:lstStyle/>
          <a:p>
            <a:r>
              <a:rPr lang="fr-FR" b="1" dirty="0"/>
              <a:t>Règles sudoku</a:t>
            </a:r>
            <a:r>
              <a:rPr lang="fr-FR" dirty="0"/>
              <a:t>: Insérer les nombres dans les cases pour satisfaire une seule condition: chaque ligne, colonne et case 3x3 doit contenir les chiffres 1 à 9 exactement une fois.</a:t>
            </a:r>
          </a:p>
        </p:txBody>
      </p:sp>
      <p:pic>
        <p:nvPicPr>
          <p:cNvPr id="1027" name="Picture 3" descr="Résultat de recherche d'images pour &quot;sudoku&quot;">
            <a:extLst>
              <a:ext uri="{FF2B5EF4-FFF2-40B4-BE49-F238E27FC236}">
                <a16:creationId xmlns:a16="http://schemas.microsoft.com/office/drawing/2014/main" id="{E674C8DA-CD1E-47FB-A93B-78EA2F2C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38" y="2299057"/>
            <a:ext cx="2575174" cy="25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8788E1-9ED4-4381-934F-8E248A4E4381}"/>
              </a:ext>
            </a:extLst>
          </p:cNvPr>
          <p:cNvSpPr txBox="1"/>
          <p:nvPr/>
        </p:nvSpPr>
        <p:spPr>
          <a:xfrm>
            <a:off x="1767155" y="3814242"/>
            <a:ext cx="3000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</a:rPr>
              <a:t>Avec Z3 ?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3D1CD3-A64F-4BC0-B409-69ECE4321C36}"/>
              </a:ext>
            </a:extLst>
          </p:cNvPr>
          <p:cNvSpPr txBox="1"/>
          <p:nvPr/>
        </p:nvSpPr>
        <p:spPr>
          <a:xfrm>
            <a:off x="863029" y="4874231"/>
            <a:ext cx="15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Simple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FDD6C4-4483-4353-9421-4A52BF7A30AF}"/>
              </a:ext>
            </a:extLst>
          </p:cNvPr>
          <p:cNvSpPr txBox="1"/>
          <p:nvPr/>
        </p:nvSpPr>
        <p:spPr>
          <a:xfrm>
            <a:off x="4421527" y="4804031"/>
            <a:ext cx="278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Utilisation des connections logiques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A86DDF-311A-48FE-A0ED-82BD6CFD7CC9}"/>
              </a:ext>
            </a:extLst>
          </p:cNvPr>
          <p:cNvSpPr txBox="1"/>
          <p:nvPr/>
        </p:nvSpPr>
        <p:spPr>
          <a:xfrm>
            <a:off x="2065105" y="5534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&lt;=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7DFFCE-1D2A-4CC7-898A-C1B4D556B2AF}"/>
              </a:ext>
            </a:extLst>
          </p:cNvPr>
          <p:cNvSpPr txBox="1"/>
          <p:nvPr/>
        </p:nvSpPr>
        <p:spPr>
          <a:xfrm>
            <a:off x="3267182" y="5534111"/>
            <a:ext cx="6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137024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ous-titre 5">
            <a:extLst>
              <a:ext uri="{FF2B5EF4-FFF2-40B4-BE49-F238E27FC236}">
                <a16:creationId xmlns:a16="http://schemas.microsoft.com/office/drawing/2014/main" id="{6F92BBB7-64F8-4663-B0F8-B5E6A38B2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Grand écran</PresentationFormat>
  <Paragraphs>31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Dividende</vt:lpstr>
      <vt:lpstr>Résolution par SMT avec Z3</vt:lpstr>
      <vt:lpstr>Solvers Modulo Theory</vt:lpstr>
      <vt:lpstr>Les principaux solveurs SMT</vt:lpstr>
      <vt:lpstr>La méthode z3</vt:lpstr>
      <vt:lpstr>Le fonctionnement</vt:lpstr>
      <vt:lpstr>Résolution du sudoku par le Z3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2020-01-26T14:08:12Z</dcterms:created>
  <dcterms:modified xsi:type="dcterms:W3CDTF">2020-01-26T15:01:05Z</dcterms:modified>
</cp:coreProperties>
</file>