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700" r:id="rId3"/>
    <p:sldId id="722" r:id="rId5"/>
    <p:sldId id="711" r:id="rId6"/>
    <p:sldId id="709" r:id="rId7"/>
    <p:sldId id="710" r:id="rId8"/>
    <p:sldId id="708" r:id="rId9"/>
    <p:sldId id="713" r:id="rId10"/>
    <p:sldId id="714" r:id="rId11"/>
    <p:sldId id="715" r:id="rId12"/>
    <p:sldId id="723" r:id="rId13"/>
    <p:sldId id="724" r:id="rId14"/>
    <p:sldId id="725" r:id="rId15"/>
    <p:sldId id="726" r:id="rId16"/>
    <p:sldId id="727" r:id="rId17"/>
    <p:sldId id="716" r:id="rId18"/>
    <p:sldId id="729" r:id="rId19"/>
    <p:sldId id="717" r:id="rId20"/>
    <p:sldId id="702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B5567002-E995-894C-91D6-B9897D361982}">
          <p14:sldIdLst>
            <p14:sldId id="700"/>
            <p14:sldId id="722"/>
            <p14:sldId id="711"/>
            <p14:sldId id="709"/>
            <p14:sldId id="710"/>
            <p14:sldId id="708"/>
            <p14:sldId id="713"/>
            <p14:sldId id="714"/>
            <p14:sldId id="715"/>
            <p14:sldId id="723"/>
            <p14:sldId id="724"/>
            <p14:sldId id="725"/>
            <p14:sldId id="726"/>
            <p14:sldId id="727"/>
            <p14:sldId id="716"/>
            <p14:sldId id="729"/>
            <p14:sldId id="717"/>
            <p14:sldId id="70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6A38"/>
    <a:srgbClr val="00925F"/>
    <a:srgbClr val="49B489"/>
    <a:srgbClr val="BCC7CC"/>
    <a:srgbClr val="18814D"/>
    <a:srgbClr val="D9D9D9"/>
    <a:srgbClr val="CCCCCC"/>
    <a:srgbClr val="E6E6E6"/>
    <a:srgbClr val="F3F3F3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47" autoAdjust="0"/>
    <p:restoredTop sz="90311" autoAdjust="0"/>
  </p:normalViewPr>
  <p:slideViewPr>
    <p:cSldViewPr snapToObjects="1">
      <p:cViewPr varScale="1">
        <p:scale>
          <a:sx n="138" d="100"/>
          <a:sy n="138" d="100"/>
        </p:scale>
        <p:origin x="1176" y="120"/>
      </p:cViewPr>
      <p:guideLst>
        <p:guide orient="horz" pos="4108"/>
        <p:guide orient="horz" pos="3942"/>
        <p:guide pos="264"/>
        <p:guide orient="horz" pos="3041"/>
        <p:guide pos="5470"/>
        <p:guide orient="horz" pos="24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Objects="1">
      <p:cViewPr varScale="1">
        <p:scale>
          <a:sx n="53" d="100"/>
          <a:sy n="53" d="100"/>
        </p:scale>
        <p:origin x="2048" y="48"/>
      </p:cViewPr>
      <p:guideLst>
        <p:guide orient="horz" pos="2796"/>
        <p:guide pos="2167"/>
      </p:guideLst>
    </p:cSldViewPr>
  </p:notesViewPr>
  <p:gridSpacing cx="76320" cy="7632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2537A-C1FE-C441-8F08-6472DE8A639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A01E0-2117-0C43-8963-D44ACC7C4A3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9629A-8024-8740-A789-6BCBA6C29169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EE6A7F-2053-5042-BD59-FF4F3EF99AC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E6A7F-2053-5042-BD59-FF4F3EF99AC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E6A7F-2053-5042-BD59-FF4F3EF99AC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E6A7F-2053-5042-BD59-FF4F3EF99AC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E6A7F-2053-5042-BD59-FF4F3EF99AC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E6A7F-2053-5042-BD59-FF4F3EF99AC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E6A7F-2053-5042-BD59-FF4F3EF99AC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E6A7F-2053-5042-BD59-FF4F3EF99AC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E6A7F-2053-5042-BD59-FF4F3EF99AC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E6A7F-2053-5042-BD59-FF4F3EF99AC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E6A7F-2053-5042-BD59-FF4F3EF99AC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E6A7F-2053-5042-BD59-FF4F3EF99AC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E6A7F-2053-5042-BD59-FF4F3EF99AC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E6A7F-2053-5042-BD59-FF4F3EF99AC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E6A7F-2053-5042-BD59-FF4F3EF99AC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E6A7F-2053-5042-BD59-FF4F3EF99AC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E6A7F-2053-5042-BD59-FF4F3EF99AC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) Title Slide / End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54025" y="1465977"/>
            <a:ext cx="7847582" cy="610202"/>
          </a:xfrm>
        </p:spPr>
        <p:txBody>
          <a:bodyPr lIns="0" tIns="0" anchor="t">
            <a:normAutofit/>
          </a:bodyPr>
          <a:lstStyle>
            <a:lvl1pPr algn="l">
              <a:defRPr sz="3600" b="1" i="0">
                <a:solidFill>
                  <a:srgbClr val="000000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  <a:cs typeface="方正兰亭中粗黑_GBK" panose="02000000000000000000" pitchFamily="2" charset="-122"/>
              </a:defRPr>
            </a:lvl1pPr>
          </a:lstStyle>
          <a:p>
            <a:r>
              <a:rPr lang="zh-CN" altLang="en-US" dirty="0" smtClean="0"/>
              <a:t>标题，方正兰亭中粗黑，</a:t>
            </a:r>
            <a:r>
              <a:rPr lang="en-US" altLang="zh-CN" dirty="0" smtClean="0"/>
              <a:t>36pt</a:t>
            </a:r>
            <a:r>
              <a:rPr lang="zh-CN" altLang="en-US" dirty="0" smtClean="0"/>
              <a:t>，黑色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3576" y="2224857"/>
            <a:ext cx="7848600" cy="1754187"/>
          </a:xfrm>
        </p:spPr>
        <p:txBody>
          <a:bodyPr lIns="0" tIns="0">
            <a:normAutofit/>
          </a:bodyPr>
          <a:lstStyle>
            <a:lvl1pPr marL="0" indent="0">
              <a:buNone/>
              <a:defRPr sz="2400" b="1" i="0">
                <a:solidFill>
                  <a:srgbClr val="046A38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  <a:cs typeface="方正兰亭中粗黑_GBK" panose="02000000000000000000" pitchFamily="2" charset="-122"/>
              </a:defRPr>
            </a:lvl1pPr>
          </a:lstStyle>
          <a:p>
            <a:pPr lvl="0"/>
            <a:r>
              <a:rPr lang="zh-CN" altLang="en-US" dirty="0" smtClean="0"/>
              <a:t>副标题，方正兰亭中粗黑，</a:t>
            </a:r>
            <a:r>
              <a:rPr lang="en-US" altLang="zh-CN" dirty="0" smtClean="0"/>
              <a:t>24pt</a:t>
            </a:r>
            <a:r>
              <a:rPr lang="zh-CN" altLang="en-US" dirty="0" smtClean="0"/>
              <a:t>，品牌绿色</a:t>
            </a:r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997" y="183550"/>
            <a:ext cx="1032116" cy="2453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verla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131793"/>
            <a:ext cx="9144000" cy="3489044"/>
          </a:xfrm>
          <a:solidFill>
            <a:schemeClr val="bg2">
              <a:lumMod val="9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7845300" y="4752087"/>
            <a:ext cx="808163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80A3BF-C42B-5B4A-8FD1-FDF44958D9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Myriad Pro" panose="020B0503030403020204" charset="0"/>
                <a:ea typeface="Myriad Pro" panose="020B0503030403020204" charset="0"/>
                <a:cs typeface="Myriad Pro" panose="020B0503030403020204" charset="0"/>
              </a:rPr>
            </a:fld>
            <a:endParaRPr lang="en-US" sz="800" dirty="0">
              <a:latin typeface="Myriad Pro" panose="020B0503030403020204" charset="0"/>
              <a:ea typeface="Myriad Pro" panose="020B0503030403020204" charset="0"/>
              <a:cs typeface="Myriad Pro" panose="020B050303040302020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649" y="1465977"/>
            <a:ext cx="7847582" cy="610202"/>
          </a:xfrm>
        </p:spPr>
        <p:txBody>
          <a:bodyPr vert="horz" lIns="0" tIns="0" rIns="91440" bIns="45720" rtlCol="0" anchor="t">
            <a:normAutofit/>
          </a:bodyPr>
          <a:lstStyle>
            <a:lvl1pPr>
              <a:defRPr lang="zh-CN" altLang="en-US" sz="3600" b="1" i="0" dirty="0">
                <a:solidFill>
                  <a:srgbClr val="000000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  <a:cs typeface="方正兰亭中粗黑_GBK" panose="02000000000000000000" pitchFamily="2" charset="-122"/>
              </a:defRPr>
            </a:lvl1pPr>
          </a:lstStyle>
          <a:p>
            <a:pPr lvl="0" algn="l"/>
            <a:r>
              <a:rPr lang="zh-CN" altLang="en-US" sz="3600" dirty="0" smtClean="0">
                <a:effectLst/>
                <a:latin typeface="FZLTZCHJW--GB1-0" charset="-122"/>
              </a:rPr>
              <a:t>标题，方正兰亭中粗黑，</a:t>
            </a:r>
            <a:r>
              <a:rPr lang="en-US" altLang="zh-CN" sz="3600" dirty="0" smtClean="0">
                <a:effectLst/>
                <a:latin typeface="FZLTZCHJW--GB1-0" charset="-122"/>
              </a:rPr>
              <a:t>36pt</a:t>
            </a:r>
            <a:r>
              <a:rPr lang="zh-CN" altLang="en-US" sz="3600" dirty="0" smtClean="0">
                <a:effectLst/>
                <a:latin typeface="FZLTZCHJW--GB1-0" charset="-122"/>
              </a:rPr>
              <a:t>，黑</a:t>
            </a:r>
            <a:r>
              <a:rPr lang="en-US" altLang="zh-CN" sz="3600" dirty="0" smtClean="0">
                <a:effectLst/>
                <a:latin typeface="FZLTZCHJW--GB1-0" charset="-122"/>
              </a:rPr>
              <a:t>/</a:t>
            </a:r>
            <a:r>
              <a:rPr lang="zh-CN" altLang="en-US" sz="3600" dirty="0" smtClean="0">
                <a:effectLst/>
                <a:latin typeface="FZLTZCHJW--GB1-0" charset="-122"/>
              </a:rPr>
              <a:t>白</a:t>
            </a:r>
            <a:endParaRPr lang="zh-CN" altLang="en-US" dirty="0">
              <a:effectLst/>
            </a:endParaRP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2224857"/>
            <a:ext cx="7848600" cy="1754187"/>
          </a:xfrm>
        </p:spPr>
        <p:txBody>
          <a:bodyPr vert="horz" lIns="0" tIns="0" rIns="91440" bIns="45720" rtlCol="0">
            <a:normAutofit/>
          </a:bodyPr>
          <a:lstStyle>
            <a:lvl1pPr>
              <a:defRPr lang="en-US" sz="2400" b="1" i="0" dirty="0">
                <a:solidFill>
                  <a:srgbClr val="046A38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  <a:cs typeface="方正兰亭中粗黑_GBK" panose="02000000000000000000" pitchFamily="2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 smtClean="0"/>
              <a:t>副标题，方正兰亭中粗黑，</a:t>
            </a:r>
            <a:r>
              <a:rPr lang="en-US" altLang="zh-CN" dirty="0" smtClean="0"/>
              <a:t>24pt</a:t>
            </a:r>
            <a:r>
              <a:rPr lang="zh-CN" altLang="en-US" dirty="0" smtClean="0"/>
              <a:t>，品牌绿色</a:t>
            </a:r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997" y="183550"/>
            <a:ext cx="1032116" cy="24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verlay image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116295"/>
            <a:ext cx="9144000" cy="349212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46A38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7649" y="1465977"/>
            <a:ext cx="7847582" cy="610202"/>
          </a:xfrm>
        </p:spPr>
        <p:txBody>
          <a:bodyPr lIns="0" tIns="0" anchor="t">
            <a:noAutofit/>
          </a:bodyPr>
          <a:lstStyle>
            <a:lvl1pPr algn="l">
              <a:defRPr sz="3600" b="1" i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  <a:cs typeface="方正兰亭中粗黑_GBK" panose="02000000000000000000" pitchFamily="2" charset="-122"/>
              </a:defRPr>
            </a:lvl1pPr>
          </a:lstStyle>
          <a:p>
            <a:r>
              <a:rPr lang="zh-CN" altLang="en-US" dirty="0" smtClean="0"/>
              <a:t>标题 </a:t>
            </a:r>
            <a:r>
              <a:rPr lang="en-US" altLang="zh-CN" dirty="0" smtClean="0"/>
              <a:t>36pt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2224857"/>
            <a:ext cx="7848600" cy="1754187"/>
          </a:xfrm>
        </p:spPr>
        <p:txBody>
          <a:bodyPr lIns="0" t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 sz="2400" b="1" i="0">
                <a:solidFill>
                  <a:srgbClr val="046A38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  <a:cs typeface="方正兰亭中粗黑_GBK" panose="02000000000000000000" pitchFamily="2" charset="-122"/>
              </a:defRPr>
            </a:lvl1pPr>
          </a:lstStyle>
          <a:p>
            <a:pPr lvl="0"/>
            <a:r>
              <a:rPr lang="zh-CN" altLang="en-US" dirty="0" smtClean="0"/>
              <a:t>副标题，方正兰亭中粗黑，</a:t>
            </a:r>
            <a:r>
              <a:rPr lang="en-US" altLang="zh-CN" dirty="0" smtClean="0"/>
              <a:t>24pt</a:t>
            </a:r>
            <a:r>
              <a:rPr lang="zh-CN" altLang="en-US" dirty="0" smtClean="0"/>
              <a:t>，品牌绿色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845300" y="4752087"/>
            <a:ext cx="808163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80A3BF-C42B-5B4A-8FD1-FDF44958D9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Myriad Pro" panose="020B0503030403020204" charset="0"/>
                <a:ea typeface="Myriad Pro" panose="020B0503030403020204" charset="0"/>
                <a:cs typeface="Myriad Pro" panose="020B0503030403020204" charset="0"/>
              </a:rPr>
            </a:fld>
            <a:endParaRPr lang="en-US" sz="800" dirty="0">
              <a:latin typeface="Myriad Pro" panose="020B0503030403020204" charset="0"/>
              <a:ea typeface="Myriad Pro" panose="020B0503030403020204" charset="0"/>
              <a:cs typeface="Myriad Pro" panose="020B050303040302020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997" y="183550"/>
            <a:ext cx="1032116" cy="24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1 column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61098"/>
            <a:ext cx="8229600" cy="393027"/>
          </a:xfrm>
        </p:spPr>
        <p:txBody>
          <a:bodyPr lIns="0">
            <a:noAutofit/>
          </a:bodyPr>
          <a:lstStyle>
            <a:lvl1pPr marL="0" indent="0">
              <a:buNone/>
              <a:defRPr sz="1400" b="1" i="0" baseline="0">
                <a:solidFill>
                  <a:srgbClr val="046A38"/>
                </a:solidFill>
                <a:latin typeface="方正兰亭中粗黑简体" panose="02000000000000000000" charset="-122"/>
                <a:ea typeface="方正兰亭中粗黑简体" panose="02000000000000000000" charset="-122"/>
                <a:cs typeface="方正兰亭中粗黑简体" panose="02000000000000000000" charset="-122"/>
              </a:defRPr>
            </a:lvl1pPr>
          </a:lstStyle>
          <a:p>
            <a:pPr lvl="0"/>
            <a:r>
              <a:rPr lang="zh-CN" altLang="en-US" dirty="0" smtClean="0"/>
              <a:t>内页副标题，</a:t>
            </a:r>
            <a:r>
              <a:rPr lang="en-US" altLang="zh-CN" dirty="0" smtClean="0"/>
              <a:t>14pt</a:t>
            </a:r>
            <a:endParaRPr lang="en-US" dirty="0"/>
          </a:p>
        </p:txBody>
      </p:sp>
      <p:sp>
        <p:nvSpPr>
          <p:cNvPr id="19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457200" y="1331529"/>
            <a:ext cx="8229600" cy="3294062"/>
          </a:xfrm>
        </p:spPr>
        <p:txBody>
          <a:bodyPr lIns="0" bIns="0" numCol="1">
            <a:noAutofit/>
          </a:bodyPr>
          <a:lstStyle>
            <a:lvl1pPr marL="177800" indent="-177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/>
              <a:buChar char="•"/>
              <a:defRPr sz="1400" normalizeH="0" baseline="0">
                <a:solidFill>
                  <a:srgbClr val="046A38"/>
                </a:solidFill>
                <a:latin typeface="方正兰亭准黑简体" panose="02000000000000000000" charset="-122"/>
                <a:ea typeface="方正兰亭准黑简体" panose="02000000000000000000" charset="-122"/>
                <a:cs typeface="方正兰亭准黑简体" panose="02000000000000000000" charset="-122"/>
              </a:defRPr>
            </a:lvl1pPr>
            <a:lvl2pPr marL="624205" marR="0" indent="-1670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solidFill>
                  <a:srgbClr val="046A38"/>
                </a:solidFill>
                <a:latin typeface="方正兰亭准黑简体" panose="02000000000000000000" charset="-122"/>
                <a:ea typeface="方正兰亭准黑简体" panose="02000000000000000000" charset="-122"/>
                <a:cs typeface="方正兰亭准黑简体" panose="02000000000000000000" charset="-122"/>
              </a:defRPr>
            </a:lvl2pPr>
            <a:lvl3pPr marL="1078230" marR="0" indent="-16383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solidFill>
                  <a:srgbClr val="046A38"/>
                </a:solidFill>
                <a:latin typeface="方正兰亭纤黑简体" panose="02000000000000000000" charset="-122"/>
                <a:ea typeface="方正兰亭纤黑简体" panose="02000000000000000000" charset="-122"/>
                <a:cs typeface="方正兰亭纤黑简体" panose="02000000000000000000" charset="-122"/>
              </a:defRPr>
            </a:lvl3pPr>
            <a:lvl4pPr marL="1524000" marR="0" indent="-1524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solidFill>
                  <a:srgbClr val="046A38"/>
                </a:solidFill>
                <a:latin typeface="方正兰亭纤黑简体" panose="02000000000000000000" charset="-122"/>
                <a:ea typeface="方正兰亭纤黑简体" panose="02000000000000000000" charset="-122"/>
                <a:cs typeface="方正兰亭纤黑简体" panose="02000000000000000000" charset="-122"/>
              </a:defRPr>
            </a:lvl4pPr>
            <a:lvl5pPr marL="1970405" marR="0" indent="-1416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400" normalizeH="0" baseline="0">
                <a:solidFill>
                  <a:srgbClr val="046A38"/>
                </a:solidFill>
                <a:latin typeface="方正兰亭纤黑简体" panose="02000000000000000000" charset="-122"/>
                <a:ea typeface="方正兰亭纤黑简体" panose="02000000000000000000" charset="-122"/>
                <a:cs typeface="方正兰亭纤黑简体" panose="02000000000000000000" charset="-122"/>
              </a:defRPr>
            </a:lvl5pPr>
          </a:lstStyle>
          <a:p>
            <a:pPr lvl="0"/>
            <a:r>
              <a:rPr lang="zh-CN" altLang="en-US" dirty="0" smtClean="0"/>
              <a:t>内文，</a:t>
            </a:r>
            <a:r>
              <a:rPr lang="en-US" altLang="zh-CN" dirty="0" smtClean="0"/>
              <a:t>14pt. </a:t>
            </a:r>
            <a:endParaRPr lang="en-US" dirty="0" smtClean="0"/>
          </a:p>
          <a:p>
            <a:pPr marL="624205" marR="0" lvl="1" indent="-1670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marL="1078230" marR="0" lvl="2" indent="-16383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marL="1524000" marR="0" lvl="3" indent="-1524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marL="1970405" marR="0" lvl="4" indent="-1416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14pt</a:t>
            </a:r>
            <a:endParaRPr lang="en-US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7200" y="423504"/>
            <a:ext cx="8229600" cy="452988"/>
          </a:xfrm>
        </p:spPr>
        <p:txBody>
          <a:bodyPr lIns="0" tIns="0" bIns="0">
            <a:noAutofit/>
          </a:bodyPr>
          <a:lstStyle>
            <a:lvl1pPr algn="l">
              <a:defRPr sz="2400" b="1" i="0">
                <a:latin typeface="方正兰亭中粗黑简体" panose="02000000000000000000" charset="-122"/>
                <a:ea typeface="方正兰亭中粗黑简体" panose="02000000000000000000" charset="-122"/>
                <a:cs typeface="方正兰亭中粗黑简体" panose="02000000000000000000" charset="-122"/>
              </a:defRPr>
            </a:lvl1pPr>
          </a:lstStyle>
          <a:p>
            <a:r>
              <a:rPr lang="zh-CN" altLang="en-US" dirty="0" smtClean="0"/>
              <a:t>内页标题，</a:t>
            </a:r>
            <a:r>
              <a:rPr lang="en-US" altLang="zh-CN" dirty="0" smtClean="0"/>
              <a:t>24pt</a:t>
            </a:r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7845300" y="4752087"/>
            <a:ext cx="808163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80A3BF-C42B-5B4A-8FD1-FDF44958D9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Myriad Pro" panose="020B0503030403020204" charset="0"/>
                <a:ea typeface="Myriad Pro" panose="020B0503030403020204" charset="0"/>
                <a:cs typeface="Myriad Pro" panose="020B0503030403020204" charset="0"/>
              </a:rPr>
            </a:fld>
            <a:endParaRPr lang="en-US" sz="800" dirty="0">
              <a:latin typeface="Myriad Pro" panose="020B0503030403020204" charset="0"/>
              <a:ea typeface="Myriad Pro" panose="020B0503030403020204" charset="0"/>
              <a:cs typeface="Myriad Pro" panose="020B050303040302020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997" y="183550"/>
            <a:ext cx="1032116" cy="24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1308485"/>
            <a:ext cx="9143999" cy="3296854"/>
          </a:xfrm>
          <a:solidFill>
            <a:schemeClr val="bg2">
              <a:lumMod val="9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61098"/>
            <a:ext cx="8229600" cy="393027"/>
          </a:xfrm>
        </p:spPr>
        <p:txBody>
          <a:bodyPr l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 sz="1400" b="1" i="0" baseline="0">
                <a:solidFill>
                  <a:srgbClr val="046A38"/>
                </a:solidFill>
                <a:latin typeface="方正兰亭中粗黑简体" panose="02000000000000000000" charset="-122"/>
                <a:ea typeface="方正兰亭中粗黑简体" panose="02000000000000000000" charset="-122"/>
                <a:cs typeface="方正兰亭中粗黑简体" panose="02000000000000000000" charset="-122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r>
              <a:rPr lang="zh-CN" altLang="en-US" dirty="0" smtClean="0"/>
              <a:t>内页副标题，</a:t>
            </a:r>
            <a:r>
              <a:rPr lang="en-US" altLang="zh-CN" dirty="0" smtClean="0"/>
              <a:t>14pt</a:t>
            </a: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8" name="Title 6"/>
          <p:cNvSpPr>
            <a:spLocks noGrp="1"/>
          </p:cNvSpPr>
          <p:nvPr>
            <p:ph type="title" hasCustomPrompt="1"/>
          </p:nvPr>
        </p:nvSpPr>
        <p:spPr>
          <a:xfrm>
            <a:off x="457200" y="423504"/>
            <a:ext cx="8229600" cy="452988"/>
          </a:xfrm>
        </p:spPr>
        <p:txBody>
          <a:bodyPr lIns="0" tIns="0" bIns="0">
            <a:noAutofit/>
          </a:bodyPr>
          <a:lstStyle>
            <a:lvl1pPr algn="l">
              <a:defRPr sz="2400" b="1" i="0">
                <a:latin typeface="方正兰亭中粗黑简体" panose="02000000000000000000" charset="-122"/>
                <a:ea typeface="方正兰亭中粗黑简体" panose="02000000000000000000" charset="-122"/>
                <a:cs typeface="方正兰亭中粗黑简体" panose="02000000000000000000" charset="-122"/>
              </a:defRPr>
            </a:lvl1pPr>
          </a:lstStyle>
          <a:p>
            <a:r>
              <a:rPr lang="zh-CN" altLang="en-US" dirty="0" smtClean="0"/>
              <a:t>内页标题，</a:t>
            </a:r>
            <a:r>
              <a:rPr lang="en-US" altLang="zh-CN" dirty="0" smtClean="0"/>
              <a:t>24pt</a:t>
            </a:r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7845300" y="4752087"/>
            <a:ext cx="808163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80A3BF-C42B-5B4A-8FD1-FDF44958D9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Myriad Pro" panose="020B0503030403020204" charset="0"/>
                <a:ea typeface="Myriad Pro" panose="020B0503030403020204" charset="0"/>
                <a:cs typeface="Myriad Pro" panose="020B0503030403020204" charset="0"/>
              </a:rPr>
            </a:fld>
            <a:endParaRPr lang="en-US" sz="800" dirty="0">
              <a:latin typeface="Myriad Pro" panose="020B0503030403020204" charset="0"/>
              <a:ea typeface="Myriad Pro" panose="020B0503030403020204" charset="0"/>
              <a:cs typeface="Myriad Pro" panose="020B050303040302020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997" y="183550"/>
            <a:ext cx="1032116" cy="24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7845300" y="4752087"/>
            <a:ext cx="808163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80A3BF-C42B-5B4A-8FD1-FDF44958D9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Myriad Pro" panose="020B0503030403020204" charset="0"/>
                <a:ea typeface="Myriad Pro" panose="020B0503030403020204" charset="0"/>
                <a:cs typeface="Myriad Pro" panose="020B0503030403020204" charset="0"/>
              </a:rPr>
            </a:fld>
            <a:endParaRPr lang="en-US" sz="800" dirty="0">
              <a:latin typeface="Myriad Pro" panose="020B0503030403020204" charset="0"/>
              <a:ea typeface="Myriad Pro" panose="020B0503030403020204" charset="0"/>
              <a:cs typeface="Myriad Pro" panose="020B050303040302020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481783" y="1798621"/>
            <a:ext cx="3179330" cy="857250"/>
          </a:xfrm>
        </p:spPr>
        <p:txBody>
          <a:bodyPr tIns="0" rIns="0" bIns="0" anchor="t" anchorCtr="0">
            <a:noAutofit/>
          </a:bodyPr>
          <a:lstStyle>
            <a:lvl1pPr algn="l">
              <a:defRPr sz="3200" b="1" i="0" baseline="0">
                <a:solidFill>
                  <a:srgbClr val="046A38"/>
                </a:solidFill>
                <a:latin typeface="方正兰亭中粗黑简体" panose="02000000000000000000" charset="-122"/>
                <a:ea typeface="方正兰亭中粗黑简体" panose="02000000000000000000" charset="-122"/>
                <a:cs typeface="方正兰亭中粗黑简体" panose="02000000000000000000" charset="-122"/>
              </a:defRPr>
            </a:lvl1pPr>
          </a:lstStyle>
          <a:p>
            <a:r>
              <a:rPr lang="zh-CN" altLang="en-US" dirty="0" smtClean="0"/>
              <a:t>分页标题</a:t>
            </a:r>
            <a:r>
              <a:rPr lang="en-US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32pt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 hasCustomPrompt="1"/>
          </p:nvPr>
        </p:nvSpPr>
        <p:spPr>
          <a:xfrm>
            <a:off x="5581243" y="2336218"/>
            <a:ext cx="3079869" cy="1592857"/>
          </a:xfrm>
        </p:spPr>
        <p:txBody>
          <a:bodyPr lIns="0">
            <a:noAutofit/>
          </a:bodyPr>
          <a:lstStyle>
            <a:lvl1pPr marL="177800" marR="0" indent="-177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2000" b="0" i="0" baseline="0">
                <a:latin typeface="方正兰亭准黑简体" panose="02000000000000000000" charset="-122"/>
                <a:ea typeface="方正兰亭准黑简体" panose="02000000000000000000" charset="-122"/>
                <a:cs typeface="方正兰亭准黑简体" panose="02000000000000000000" charset="-122"/>
              </a:defRPr>
            </a:lvl1pPr>
            <a:lvl2pPr>
              <a:defRPr sz="2000" b="0" i="0"/>
            </a:lvl2pPr>
            <a:lvl3pPr>
              <a:defRPr sz="2000" b="0" i="0"/>
            </a:lvl3pPr>
            <a:lvl4pPr>
              <a:defRPr sz="2000" b="0" i="0"/>
            </a:lvl4pPr>
            <a:lvl5pPr>
              <a:defRPr sz="2000" b="0" i="0"/>
            </a:lvl5pPr>
          </a:lstStyle>
          <a:p>
            <a:pPr lvl="0"/>
            <a:r>
              <a:rPr lang="zh-CN" altLang="en-US" dirty="0" smtClean="0"/>
              <a:t>内文，</a:t>
            </a:r>
            <a:r>
              <a:rPr lang="en-US" altLang="zh-CN" dirty="0" smtClean="0"/>
              <a:t>20pt</a:t>
            </a:r>
            <a:endParaRPr lang="en-US" altLang="zh-CN" dirty="0" smtClean="0"/>
          </a:p>
          <a:p>
            <a:pPr marL="177800" marR="0" lvl="0" indent="-177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20pt</a:t>
            </a:r>
            <a:endParaRPr lang="en-US" dirty="0" smtClean="0"/>
          </a:p>
          <a:p>
            <a:pPr marL="177800" marR="0" lvl="0" indent="-177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20pt</a:t>
            </a:r>
            <a:endParaRPr lang="en-US" dirty="0" smtClean="0"/>
          </a:p>
          <a:p>
            <a:pPr marL="177800" marR="0" lvl="0" indent="-177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 smtClean="0"/>
              <a:t>内文，</a:t>
            </a:r>
            <a:r>
              <a:rPr lang="en-US" altLang="zh-CN" dirty="0" smtClean="0"/>
              <a:t>20pt</a:t>
            </a:r>
            <a:endParaRPr lang="en-US" dirty="0" smtClean="0"/>
          </a:p>
          <a:p>
            <a:pPr lvl="0"/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997" y="183550"/>
            <a:ext cx="1032116" cy="24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2447144" y="4307883"/>
            <a:ext cx="4249712" cy="415498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800" b="1" spc="133" dirty="0" smtClean="0">
                <a:solidFill>
                  <a:srgbClr val="BCC7CC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cs typeface="Myriad Pro" panose="020B0503030403020204"/>
              </a:rPr>
              <a:t>OPPO</a:t>
            </a:r>
            <a:r>
              <a:rPr lang="zh-TW" altLang="en-US" sz="800" spc="133" dirty="0" smtClean="0">
                <a:solidFill>
                  <a:srgbClr val="BCC7CC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cs typeface="Myriad Pro" panose="020B0503030403020204"/>
              </a:rPr>
              <a:t>广东移动通信有限公司</a:t>
            </a:r>
            <a:endParaRPr lang="en-US" altLang="zh-CN" sz="800" spc="133" dirty="0" smtClean="0">
              <a:solidFill>
                <a:srgbClr val="BCC7CC"/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  <a:cs typeface="Myriad Pro" panose="020B0503030403020204"/>
            </a:endParaRPr>
          </a:p>
          <a:p>
            <a:pPr algn="ctr">
              <a:lnSpc>
                <a:spcPct val="150000"/>
              </a:lnSpc>
            </a:pPr>
            <a:r>
              <a:rPr lang="zh-CN" altLang="en-US" sz="800" spc="133" dirty="0" smtClean="0">
                <a:solidFill>
                  <a:srgbClr val="BCC7CC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cs typeface="Myriad Pro" panose="020B0503030403020204"/>
              </a:rPr>
              <a:t>广东省东莞市长安镇乌沙海滨路</a:t>
            </a:r>
            <a:r>
              <a:rPr lang="en-US" altLang="zh-CN" sz="800" spc="133" dirty="0" smtClean="0">
                <a:solidFill>
                  <a:srgbClr val="BCC7CC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cs typeface="Myriad Pro" panose="020B0503030403020204"/>
              </a:rPr>
              <a:t>18</a:t>
            </a:r>
            <a:r>
              <a:rPr lang="zh-CN" altLang="en-US" sz="800" spc="133" dirty="0" smtClean="0">
                <a:solidFill>
                  <a:srgbClr val="BCC7CC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cs typeface="Myriad Pro" panose="020B0503030403020204"/>
              </a:rPr>
              <a:t>号</a:t>
            </a:r>
            <a:endParaRPr lang="en-US" sz="800" spc="100" dirty="0" smtClean="0">
              <a:solidFill>
                <a:srgbClr val="BCC7CC"/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  <a:cs typeface="Myriad Pro" panose="020B0503030403020204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997" y="183550"/>
            <a:ext cx="1032116" cy="2453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058" y="396815"/>
            <a:ext cx="8229600" cy="453107"/>
          </a:xfrm>
        </p:spPr>
        <p:txBody>
          <a:bodyPr lIns="0" anchor="t">
            <a:noAutofit/>
          </a:bodyPr>
          <a:lstStyle>
            <a:lvl1pPr algn="l">
              <a:lnSpc>
                <a:spcPct val="100000"/>
              </a:lnSpc>
              <a:defRPr sz="2400" b="0" i="0">
                <a:latin typeface="方正兰亭准黑简体" panose="02000000000000000000" charset="-122"/>
                <a:ea typeface="方正兰亭准黑简体" panose="02000000000000000000" charset="-122"/>
                <a:cs typeface="方正兰亭准黑简体" panose="02000000000000000000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058" y="1080984"/>
            <a:ext cx="8229600" cy="2814754"/>
          </a:xfrm>
        </p:spPr>
        <p:txBody>
          <a:bodyPr lIns="0"/>
          <a:lstStyle>
            <a:lvl1pPr>
              <a:buClr>
                <a:schemeClr val="accent1"/>
              </a:buClr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方正兰亭纤黑简体" panose="02000000000000000000" charset="-122"/>
                <a:ea typeface="方正兰亭纤黑简体" panose="02000000000000000000" charset="-122"/>
                <a:cs typeface="方正兰亭纤黑简体" panose="02000000000000000000" charset="-122"/>
              </a:defRPr>
            </a:lvl1pPr>
            <a:lvl2pPr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方正兰亭纤黑简体" panose="02000000000000000000" charset="-122"/>
                <a:ea typeface="方正兰亭纤黑简体" panose="02000000000000000000" charset="-122"/>
                <a:cs typeface="方正兰亭纤黑简体" panose="02000000000000000000" charset="-122"/>
              </a:defRPr>
            </a:lvl2pPr>
            <a:lvl3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方正兰亭纤黑简体" panose="02000000000000000000" charset="-122"/>
                <a:ea typeface="方正兰亭纤黑简体" panose="02000000000000000000" charset="-122"/>
                <a:cs typeface="方正兰亭纤黑简体" panose="02000000000000000000" charset="-122"/>
              </a:defRPr>
            </a:lvl3pPr>
            <a:lvl4pPr>
              <a:defRPr sz="1000" b="0" i="0">
                <a:solidFill>
                  <a:schemeClr val="tx1">
                    <a:lumMod val="75000"/>
                    <a:lumOff val="25000"/>
                  </a:schemeClr>
                </a:solidFill>
                <a:latin typeface="方正兰亭纤黑简体" panose="02000000000000000000" charset="-122"/>
                <a:ea typeface="方正兰亭纤黑简体" panose="02000000000000000000" charset="-122"/>
                <a:cs typeface="方正兰亭纤黑简体" panose="02000000000000000000" charset="-122"/>
              </a:defRPr>
            </a:lvl4pPr>
            <a:lvl5pPr>
              <a:defRPr sz="900" b="0" i="0">
                <a:solidFill>
                  <a:schemeClr val="tx1">
                    <a:lumMod val="75000"/>
                    <a:lumOff val="25000"/>
                  </a:schemeClr>
                </a:solidFill>
                <a:latin typeface="方正兰亭纤黑简体" panose="02000000000000000000" charset="-122"/>
                <a:ea typeface="方正兰亭纤黑简体" panose="02000000000000000000" charset="-122"/>
                <a:cs typeface="方正兰亭纤黑简体" panose="02000000000000000000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3" name="图片 12" descr="任职资格图标（最终版透明版）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79080" y="4785360"/>
            <a:ext cx="926870" cy="266700"/>
          </a:xfrm>
          <a:prstGeom prst="rect">
            <a:avLst/>
          </a:prstGeom>
        </p:spPr>
      </p:pic>
      <p:sp>
        <p:nvSpPr>
          <p:cNvPr id="8" name="灯片编号占位符 14"/>
          <p:cNvSpPr>
            <a:spLocks noGrp="1"/>
          </p:cNvSpPr>
          <p:nvPr>
            <p:ph type="sldNum" sz="quarter" idx="15"/>
          </p:nvPr>
        </p:nvSpPr>
        <p:spPr>
          <a:xfrm>
            <a:off x="85233" y="4785360"/>
            <a:ext cx="348012" cy="2738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fld id="{EF1D0A16-2D7B-4587-99B5-7DE6A379DA26}" type="slidenum">
              <a:rPr lang="zh-CN" altLang="en-US" smtClean="0">
                <a:ea typeface="黑体" panose="02010609060101010101" charset="-122"/>
              </a:rPr>
            </a:fld>
            <a:endParaRPr lang="en-US" dirty="0"/>
          </a:p>
        </p:txBody>
      </p:sp>
      <p:sp>
        <p:nvSpPr>
          <p:cNvPr id="12" name="Rectangle 8"/>
          <p:cNvSpPr/>
          <p:nvPr userDrawn="1"/>
        </p:nvSpPr>
        <p:spPr>
          <a:xfrm>
            <a:off x="-21898" y="4605440"/>
            <a:ext cx="8843513" cy="36000"/>
          </a:xfrm>
          <a:prstGeom prst="rect">
            <a:avLst/>
          </a:prstGeom>
          <a:gradFill flip="none" rotWithShape="1">
            <a:gsLst>
              <a:gs pos="0">
                <a:srgbClr val="00925F"/>
              </a:gs>
              <a:gs pos="100000">
                <a:srgbClr val="49B48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rtl="0"/>
            <a:endParaRPr lang="en-US" kern="1200">
              <a:solidFill>
                <a:prstClr val="white"/>
              </a:solidFill>
              <a:latin typeface="Arial" panose="020B060402020202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yriad Pro" panose="020B0503030403020204" charset="0"/>
                <a:ea typeface="Myriad Pro" panose="020B0503030403020204" charset="0"/>
                <a:cs typeface="Myriad Pro" panose="020B0503030403020204" charset="0"/>
              </a:defRPr>
            </a:lvl1pPr>
          </a:lstStyle>
          <a:p>
            <a:fld id="{9380A3BF-C42B-5B4A-8FD1-FDF44958D93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yriad Pro" panose="020B0503030403020204" charset="0"/>
          <a:ea typeface="Myriad Pro" panose="020B0503030403020204" charset="0"/>
          <a:cs typeface="Myriad Pro" panose="020B050303040302020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Myriad Pro" panose="020B0503030403020204" charset="0"/>
          <a:ea typeface="Myriad Pro" panose="020B0503030403020204" charset="0"/>
          <a:cs typeface="Myriad Pro" panose="020B050303040302020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Myriad Pro" panose="020B0503030403020204" charset="0"/>
          <a:ea typeface="Myriad Pro" panose="020B0503030403020204" charset="0"/>
          <a:cs typeface="Myriad Pro" panose="020B050303040302020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Myriad Pro" panose="020B0503030403020204" charset="0"/>
          <a:ea typeface="Myriad Pro" panose="020B0503030403020204" charset="0"/>
          <a:cs typeface="Myriad Pro" panose="020B050303040302020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Myriad Pro" panose="020B0503030403020204" charset="0"/>
          <a:ea typeface="Myriad Pro" panose="020B0503030403020204" charset="0"/>
          <a:cs typeface="Myriad Pro" panose="020B050303040302020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Myriad Pro" panose="020B0503030403020204" charset="0"/>
          <a:ea typeface="Myriad Pro" panose="020B0503030403020204" charset="0"/>
          <a:cs typeface="Myriad Pro" panose="020B050303040302020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735" y="1015127"/>
            <a:ext cx="7847582" cy="610202"/>
          </a:xfrm>
        </p:spPr>
        <p:txBody>
          <a:bodyPr>
            <a:noAutofit/>
          </a:bodyPr>
          <a:lstStyle/>
          <a:p>
            <a:pPr algn="ctr"/>
            <a:r>
              <a:rPr lang="zh-CN" altLang="en-US" sz="2800" b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轻量级人体实例分割算法的</a:t>
            </a:r>
            <a:br>
              <a:rPr lang="zh-CN" altLang="en-US" sz="2800" b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zh-CN" altLang="en-US" sz="2800" b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研究与优化</a:t>
            </a:r>
            <a:br>
              <a:rPr lang="zh-CN" altLang="en-US" sz="2800" b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zh-CN" altLang="en-US" sz="2800" b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2800" dirty="0">
              <a:solidFill>
                <a:schemeClr val="bg1">
                  <a:lumMod val="50000"/>
                </a:schemeClr>
              </a:solidFill>
              <a:latin typeface="OPPOSans B" panose="00020600040101010101" pitchFamily="18" charset="-122"/>
              <a:ea typeface="OPPOSans B" panose="00020600040101010101" pitchFamily="18" charset="-122"/>
              <a:cs typeface="FZLanTingHeiS-DB1-GB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91785" y="3293110"/>
            <a:ext cx="327977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实习生：吕锋</a:t>
            </a:r>
            <a:endParaRPr lang="zh-CN" altLang="en-US"/>
          </a:p>
          <a:p>
            <a:r>
              <a:rPr lang="zh-CN" altLang="en-US"/>
              <a:t>导师：侯允，李统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52400" y="361950"/>
            <a:ext cx="88392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ym typeface="+mn-ea"/>
              </a:rPr>
              <a:t>1.2</a:t>
            </a:r>
            <a:r>
              <a:rPr lang="zh-CN" altLang="en-US">
                <a:sym typeface="+mn-ea"/>
              </a:rPr>
              <a:t>经典实例分割算法回顾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152400" y="730836"/>
            <a:ext cx="8839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419735" y="822960"/>
            <a:ext cx="7794625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b="1">
                <a:latin typeface="Cambria Math" panose="02040503050406030204" charset="0"/>
                <a:sym typeface="+mn-ea"/>
              </a:rPr>
              <a:t>三、</a:t>
            </a:r>
            <a:r>
              <a:rPr b="1">
                <a:latin typeface="Cambria Math" panose="02040503050406030204" charset="0"/>
                <a:sym typeface="+mn-ea"/>
              </a:rPr>
              <a:t>CenterMask : Real-Time Anchor-Free Instance Segmentation</a:t>
            </a:r>
            <a:r>
              <a:rPr lang="en-US" altLang="zh-CN" b="1">
                <a:latin typeface="Cambria Math" panose="02040503050406030204" charset="0"/>
                <a:sym typeface="+mn-ea"/>
              </a:rPr>
              <a:t>(CVPR2020)</a:t>
            </a:r>
            <a:endParaRPr lang="zh-CN" altLang="en-US" b="1">
              <a:latin typeface="Cambria Math" panose="0204050305040603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813425" y="3384550"/>
            <a:ext cx="3037205" cy="13716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1400" b="1">
                <a:latin typeface="Cambria Math" panose="02040503050406030204" charset="0"/>
                <a:sym typeface="+mn-ea"/>
              </a:rPr>
              <a:t>Architecture</a:t>
            </a:r>
            <a:endParaRPr lang="zh-CN" altLang="en-US" sz="1400">
              <a:latin typeface="Cambria Math" panose="02040503050406030204" charset="0"/>
              <a:sym typeface="+mn-ea"/>
            </a:endParaRPr>
          </a:p>
          <a:p>
            <a:pPr algn="l"/>
            <a:r>
              <a:rPr lang="en-US" altLang="zh-CN" sz="1400">
                <a:latin typeface="Cambria Math" panose="02040503050406030204" charset="0"/>
                <a:sym typeface="+mn-ea"/>
              </a:rPr>
              <a:t>Backbone + FPN + FCOS + SAG-Mask</a:t>
            </a:r>
            <a:endParaRPr lang="en-US" altLang="zh-CN" sz="1400">
              <a:latin typeface="Cambria Math" panose="02040503050406030204" charset="0"/>
              <a:sym typeface="+mn-ea"/>
            </a:endParaRPr>
          </a:p>
          <a:p>
            <a:pPr algn="l"/>
            <a:endParaRPr lang="en-US" altLang="zh-CN" sz="1400">
              <a:latin typeface="Cambria Math" panose="02040503050406030204" charset="0"/>
              <a:sym typeface="+mn-ea"/>
            </a:endParaRPr>
          </a:p>
          <a:p>
            <a:pPr algn="l"/>
            <a:endParaRPr lang="en-US" altLang="zh-CN" sz="1400">
              <a:latin typeface="Cambria Math" panose="02040503050406030204" charset="0"/>
              <a:sym typeface="+mn-ea"/>
            </a:endParaRPr>
          </a:p>
          <a:p>
            <a:pPr algn="l"/>
            <a:r>
              <a:rPr lang="en-US" altLang="zh-CN" sz="1400" b="1">
                <a:latin typeface="Cambria Math" panose="02040503050406030204" charset="0"/>
                <a:sym typeface="+mn-ea"/>
              </a:rPr>
              <a:t>Mutil-loss</a:t>
            </a:r>
            <a:endParaRPr lang="en-US" altLang="zh-CN" sz="1400" b="1">
              <a:latin typeface="Cambria Math" panose="02040503050406030204" charset="0"/>
              <a:sym typeface="+mn-ea"/>
            </a:endParaRPr>
          </a:p>
          <a:p>
            <a:pPr algn="l"/>
            <a:r>
              <a:rPr lang="en-US" altLang="zh-CN" sz="1400">
                <a:latin typeface="Cambria Math" panose="02040503050406030204" charset="0"/>
                <a:sym typeface="+mn-ea"/>
              </a:rPr>
              <a:t>L = Lcls+Lcenter+Lbox+Lmask</a:t>
            </a:r>
            <a:endParaRPr lang="en-US" altLang="zh-CN" sz="1400">
              <a:latin typeface="Cambria Math" panose="02040503050406030204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24000" contrast="36000"/>
          </a:blip>
          <a:stretch>
            <a:fillRect/>
          </a:stretch>
        </p:blipFill>
        <p:spPr>
          <a:xfrm>
            <a:off x="5718810" y="1321435"/>
            <a:ext cx="3408045" cy="18872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35" y="2611755"/>
            <a:ext cx="5393690" cy="24161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19735" y="1321435"/>
            <a:ext cx="5603240" cy="1158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latin typeface="Cambria Math" panose="02040503050406030204" charset="0"/>
              </a:rPr>
              <a:t>Background:</a:t>
            </a:r>
            <a:r>
              <a:rPr lang="en-US" altLang="zh-CN" sz="1400">
                <a:latin typeface="Cambria Math" panose="02040503050406030204" charset="0"/>
              </a:rPr>
              <a:t> </a:t>
            </a:r>
            <a:r>
              <a:rPr lang="en-US" altLang="zh-CN" sz="1400">
                <a:latin typeface="Cambria Math" panose="02040503050406030204" charset="0"/>
                <a:sym typeface="Wingdings" panose="05000000000000000000" charset="0"/>
              </a:rPr>
              <a:t></a:t>
            </a:r>
            <a:r>
              <a:rPr lang="en-US" altLang="zh-CN" sz="1400">
                <a:latin typeface="Cambria Math" panose="02040503050406030204" charset="0"/>
              </a:rPr>
              <a:t>Mask R-CNN、YOLACT </a:t>
            </a:r>
            <a:r>
              <a:rPr lang="en-US" altLang="zh-CN" sz="1400" b="1">
                <a:latin typeface="Cambria Math" panose="02040503050406030204" charset="0"/>
              </a:rPr>
              <a:t>rely heavily on pre-define anchors</a:t>
            </a:r>
            <a:r>
              <a:rPr lang="zh-CN" altLang="en-US" sz="1400" b="1">
                <a:latin typeface="Cambria Math" panose="02040503050406030204" charset="0"/>
              </a:rPr>
              <a:t>，which are sensitive to hyper-parameters (e.g., input size, </a:t>
            </a:r>
            <a:r>
              <a:rPr lang="en-US" altLang="zh-CN" sz="1400" b="1">
                <a:latin typeface="Cambria Math" panose="02040503050406030204" charset="0"/>
              </a:rPr>
              <a:t>aspect ratio</a:t>
            </a:r>
            <a:r>
              <a:rPr lang="zh-CN" altLang="en-US" sz="1400" b="1">
                <a:latin typeface="Cambria Math" panose="02040503050406030204" charset="0"/>
              </a:rPr>
              <a:t>，</a:t>
            </a:r>
            <a:r>
              <a:rPr lang="en-US" altLang="zh-CN" sz="1400" b="1">
                <a:latin typeface="Cambria Math" panose="02040503050406030204" charset="0"/>
              </a:rPr>
              <a:t>scales</a:t>
            </a:r>
            <a:r>
              <a:rPr lang="zh-CN" altLang="en-US" sz="1400" b="1">
                <a:latin typeface="Cambria Math" panose="02040503050406030204" charset="0"/>
              </a:rPr>
              <a:t>，</a:t>
            </a:r>
            <a:r>
              <a:rPr lang="en-US" altLang="zh-CN" sz="1400" b="1">
                <a:latin typeface="Cambria Math" panose="02040503050406030204" charset="0"/>
              </a:rPr>
              <a:t>datasets</a:t>
            </a:r>
            <a:r>
              <a:rPr lang="zh-CN" altLang="en-US" sz="1400">
                <a:latin typeface="Cambria Math" panose="02040503050406030204" charset="0"/>
              </a:rPr>
              <a:t>）</a:t>
            </a:r>
            <a:r>
              <a:rPr lang="zh-CN" altLang="en-US" sz="1400">
                <a:latin typeface="Cambria Math" panose="02040503050406030204" charset="0"/>
                <a:sym typeface="Wingdings" panose="05000000000000000000" charset="0"/>
              </a:rPr>
              <a:t>densely place anchor boxes for higher recall rate, cause the imbalance of positive/negative samples and higher computation/ memory cost</a:t>
            </a:r>
            <a:r>
              <a:rPr lang="en-US" altLang="zh-CN" sz="1400">
                <a:latin typeface="Cambria Math" panose="02040503050406030204" charset="0"/>
                <a:sym typeface="Wingdings" panose="05000000000000000000" charset="0"/>
              </a:rPr>
              <a:t>.</a:t>
            </a:r>
            <a:endParaRPr lang="en-US" altLang="zh-CN" sz="1400">
              <a:latin typeface="Cambria Math" panose="02040503050406030204" charset="0"/>
              <a:sym typeface="Wingdings" panose="05000000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152400" y="730836"/>
            <a:ext cx="8839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12000"/>
          </a:blip>
          <a:stretch>
            <a:fillRect/>
          </a:stretch>
        </p:blipFill>
        <p:spPr>
          <a:xfrm>
            <a:off x="3209290" y="788670"/>
            <a:ext cx="5739130" cy="32607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54660" y="841375"/>
            <a:ext cx="20561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Cambria Math" panose="02040503050406030204" charset="0"/>
              </a:rPr>
              <a:t>Backbone:VoVNet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454660" y="1413510"/>
            <a:ext cx="2739390" cy="1310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latin typeface="Cambria Math" panose="02040503050406030204" charset="0"/>
                <a:sym typeface="Wingdings" panose="05000000000000000000" charset="0"/>
              </a:rPr>
              <a:t>Residual connection</a:t>
            </a:r>
            <a:endParaRPr lang="en-US" altLang="zh-CN" sz="1400" b="1">
              <a:latin typeface="Cambria Math" panose="02040503050406030204" charset="0"/>
              <a:sym typeface="Wingdings" panose="05000000000000000000" charset="0"/>
            </a:endParaRPr>
          </a:p>
          <a:p>
            <a:endParaRPr lang="en-US" altLang="zh-CN" sz="1400" b="1">
              <a:latin typeface="Cambria Math" panose="02040503050406030204" charset="0"/>
              <a:sym typeface="Wingdings" panose="05000000000000000000" charset="0"/>
            </a:endParaRPr>
          </a:p>
          <a:p>
            <a:r>
              <a:rPr lang="en-US" altLang="zh-CN" sz="1200">
                <a:latin typeface="Cambria Math" panose="02040503050406030204" charset="0"/>
                <a:sym typeface="Wingdings" panose="05000000000000000000" charset="0"/>
              </a:rPr>
              <a:t>VovNet2 = ResNet+DesNet</a:t>
            </a:r>
            <a:endParaRPr lang="en-US" altLang="zh-CN" sz="1200">
              <a:latin typeface="Cambria Math" panose="02040503050406030204" charset="0"/>
              <a:sym typeface="Wingdings" panose="05000000000000000000" charset="0"/>
            </a:endParaRPr>
          </a:p>
          <a:p>
            <a:endParaRPr lang="en-US" altLang="zh-CN" sz="1200" b="1">
              <a:latin typeface="Cambria Math" panose="02040503050406030204" charset="0"/>
              <a:sym typeface="Wingdings" panose="05000000000000000000" charset="0"/>
            </a:endParaRPr>
          </a:p>
          <a:p>
            <a:r>
              <a:rPr lang="en-US" altLang="zh-CN" sz="1400" b="1">
                <a:latin typeface="Cambria Math" panose="02040503050406030204" charset="0"/>
                <a:sym typeface="Wingdings" panose="05000000000000000000" charset="0"/>
              </a:rPr>
              <a:t>eSE(</a:t>
            </a:r>
            <a:r>
              <a:rPr lang="zh-CN" altLang="en-US" sz="1400">
                <a:sym typeface="+mn-ea"/>
              </a:rPr>
              <a:t>effective SE</a:t>
            </a:r>
            <a:r>
              <a:rPr lang="en-US" altLang="zh-CN" sz="1400" b="1">
                <a:latin typeface="Cambria Math" panose="02040503050406030204" charset="0"/>
                <a:sym typeface="Wingdings" panose="05000000000000000000" charset="0"/>
              </a:rPr>
              <a:t>)</a:t>
            </a:r>
            <a:endParaRPr lang="en-US" altLang="zh-CN" sz="1400" b="1">
              <a:latin typeface="Cambria Math" panose="02040503050406030204" charset="0"/>
              <a:sym typeface="Wingdings" panose="05000000000000000000" charset="0"/>
            </a:endParaRPr>
          </a:p>
          <a:p>
            <a:endParaRPr lang="en-US" altLang="zh-CN" sz="1400" b="1">
              <a:latin typeface="Cambria Math" panose="02040503050406030204" charset="0"/>
              <a:sym typeface="Wingdings" panose="05000000000000000000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755" y="3998595"/>
            <a:ext cx="3681095" cy="9328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54660" y="2584450"/>
            <a:ext cx="4008120" cy="27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>
                <a:latin typeface="Cambria Math" panose="02040503050406030204" charset="0"/>
              </a:rPr>
              <a:t>two FC layers—&gt;one FC layer</a:t>
            </a:r>
            <a:endParaRPr lang="en-US" altLang="zh-CN" sz="1200">
              <a:latin typeface="Cambria Math" panose="020405030504060302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54660" y="3409315"/>
            <a:ext cx="2753995" cy="640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1200">
                <a:latin typeface="Cambria Math" panose="02040503050406030204" charset="0"/>
                <a:sym typeface="Wingdings" panose="05000000000000000000" charset="0"/>
              </a:rPr>
              <a:t>The SE </a:t>
            </a:r>
            <a:r>
              <a:rPr lang="en-US" altLang="zh-CN" sz="1200" b="1">
                <a:latin typeface="Cambria Math" panose="02040503050406030204" charset="0"/>
                <a:sym typeface="Wingdings" panose="05000000000000000000" charset="0"/>
              </a:rPr>
              <a:t>module squeezes the spatial dependency by global average pooling</a:t>
            </a:r>
            <a:r>
              <a:rPr lang="en-US" altLang="zh-CN" sz="1200">
                <a:latin typeface="Cambria Math" panose="02040503050406030204" charset="0"/>
                <a:sym typeface="Wingdings" panose="05000000000000000000" charset="0"/>
              </a:rPr>
              <a:t> to learn a channel specific descriptor;</a:t>
            </a:r>
            <a:endParaRPr lang="en-US" altLang="zh-CN" sz="1400">
              <a:latin typeface="Cambria Math" panose="02040503050406030204" charset="0"/>
              <a:sym typeface="Wingdings" panose="05000000000000000000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4660" y="4236085"/>
            <a:ext cx="4528820" cy="640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>
                <a:latin typeface="Cambria Math" panose="02040503050406030204" charset="0"/>
                <a:sym typeface="Wingdings" panose="05000000000000000000" charset="0"/>
              </a:rPr>
              <a:t>then </a:t>
            </a:r>
            <a:r>
              <a:rPr lang="en-US" altLang="zh-CN" sz="1200" b="1">
                <a:latin typeface="Cambria Math" panose="02040503050406030204" charset="0"/>
                <a:sym typeface="Wingdings" panose="05000000000000000000" charset="0"/>
              </a:rPr>
              <a:t>two fully-connected layers followed by a  sigmoid function</a:t>
            </a:r>
            <a:r>
              <a:rPr lang="en-US" altLang="zh-CN" sz="1200">
                <a:latin typeface="Cambria Math" panose="02040503050406030204" charset="0"/>
                <a:sym typeface="Wingdings" panose="05000000000000000000" charset="0"/>
              </a:rPr>
              <a:t> are used to rescale the input  feature map to highlight only useful channels.</a:t>
            </a:r>
            <a:endParaRPr lang="en-US" altLang="zh-CN" sz="1200">
              <a:latin typeface="Cambria Math" panose="02040503050406030204" charset="0"/>
              <a:sym typeface="Wingdings" panose="05000000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152400" y="730836"/>
            <a:ext cx="8839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89255" y="841375"/>
            <a:ext cx="41954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Cambria Math" panose="02040503050406030204" charset="0"/>
              </a:rPr>
              <a:t>Detector:FCOS（anchor free）</a:t>
            </a:r>
            <a:endParaRPr lang="zh-CN" altLang="en-US" b="1">
              <a:latin typeface="Cambria Math" panose="0204050305040603020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12000"/>
          </a:blip>
          <a:stretch>
            <a:fillRect/>
          </a:stretch>
        </p:blipFill>
        <p:spPr>
          <a:xfrm>
            <a:off x="4911725" y="1156970"/>
            <a:ext cx="4079875" cy="233489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55" y="1380490"/>
            <a:ext cx="4609465" cy="22180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89255" y="3780790"/>
            <a:ext cx="6644005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latin typeface="Cambria Math" panose="02040503050406030204" charset="0"/>
              </a:rPr>
              <a:t>1. avoids the complicated computation during calculating overlapping</a:t>
            </a:r>
            <a:endParaRPr lang="en-US" altLang="zh-CN" sz="1200" b="1">
              <a:latin typeface="Cambria Math" panose="02040503050406030204" charset="0"/>
            </a:endParaRPr>
          </a:p>
          <a:p>
            <a:r>
              <a:rPr lang="en-US" altLang="zh-CN" sz="1200" b="1">
                <a:latin typeface="Cambria Math" panose="02040503050406030204" charset="0"/>
              </a:rPr>
              <a:t>2. avoid all hyper-parameters related to anchor boxes</a:t>
            </a:r>
            <a:endParaRPr lang="en-US" altLang="zh-CN" sz="1200" b="1">
              <a:latin typeface="Cambria Math" panose="02040503050406030204" charset="0"/>
            </a:endParaRPr>
          </a:p>
          <a:p>
            <a:r>
              <a:rPr lang="en-US" altLang="zh-CN" sz="1200" b="1">
                <a:latin typeface="Cambria Math" panose="02040503050406030204" charset="0"/>
              </a:rPr>
              <a:t>3. imbalance between positive and negative samples in training</a:t>
            </a:r>
            <a:endParaRPr lang="en-US" altLang="zh-CN" sz="1200" b="1">
              <a:latin typeface="Cambria Math" panose="02040503050406030204" charset="0"/>
            </a:endParaRPr>
          </a:p>
          <a:p>
            <a:endParaRPr lang="en-US" altLang="zh-CN" sz="1200" b="1">
              <a:latin typeface="Cambria Math" panose="02040503050406030204" charset="0"/>
            </a:endParaRPr>
          </a:p>
          <a:p>
            <a:r>
              <a:rPr lang="en-US" altLang="zh-CN" sz="1200" b="1">
                <a:latin typeface="Cambria Math" panose="02040503050406030204" charset="0"/>
              </a:rPr>
              <a:t>FCOS</a:t>
            </a:r>
            <a:r>
              <a:rPr lang="zh-CN" altLang="en-US" sz="1200" b="1">
                <a:latin typeface="Cambria Math" panose="02040503050406030204" charset="0"/>
              </a:rPr>
              <a:t>：</a:t>
            </a:r>
            <a:r>
              <a:rPr lang="en-US" altLang="zh-CN" sz="1200" b="1">
                <a:latin typeface="Cambria Math" panose="02040503050406030204" charset="0"/>
              </a:rPr>
              <a:t>Multilevel Prediction with FPN for FCOS </a:t>
            </a:r>
            <a:r>
              <a:rPr lang="zh-CN" altLang="en-US" sz="1200" b="1">
                <a:latin typeface="Cambria Math" panose="02040503050406030204" charset="0"/>
              </a:rPr>
              <a:t>；</a:t>
            </a:r>
            <a:r>
              <a:rPr lang="en-US" altLang="zh-CN" sz="1200" b="1">
                <a:latin typeface="Cambria Math" panose="02040503050406030204" charset="0"/>
              </a:rPr>
              <a:t>Centerness for FCOS</a:t>
            </a:r>
            <a:endParaRPr lang="en-US" altLang="zh-CN" sz="1200" b="1">
              <a:latin typeface="Cambria Math" panose="02040503050406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152400" y="730836"/>
            <a:ext cx="8839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89255" y="841375"/>
            <a:ext cx="47167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Cambria Math" panose="02040503050406030204" charset="0"/>
                <a:sym typeface="+mn-ea"/>
              </a:rPr>
              <a:t>SAG-Mask</a:t>
            </a:r>
            <a:r>
              <a:rPr lang="zh-CN" altLang="en-US" b="1">
                <a:latin typeface="Cambria Math" panose="02040503050406030204" charset="0"/>
                <a:sym typeface="+mn-ea"/>
              </a:rPr>
              <a:t>（spatial attention-guided mask）</a:t>
            </a:r>
            <a:endParaRPr lang="zh-CN" altLang="en-US" b="1">
              <a:latin typeface="Cambria Math" panose="02040503050406030204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3520" y="1175385"/>
            <a:ext cx="4500880" cy="279273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89255" y="1478280"/>
            <a:ext cx="4588510" cy="518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latin typeface="Cambria Math" panose="02040503050406030204" charset="0"/>
              </a:rPr>
              <a:t>to guide the mask head for spotlighting meaningful </a:t>
            </a:r>
            <a:endParaRPr lang="en-US" altLang="zh-CN" sz="1400">
              <a:latin typeface="Cambria Math" panose="02040503050406030204" charset="0"/>
            </a:endParaRPr>
          </a:p>
          <a:p>
            <a:r>
              <a:rPr lang="en-US" altLang="zh-CN" sz="1400">
                <a:latin typeface="Cambria Math" panose="02040503050406030204" charset="0"/>
              </a:rPr>
              <a:t>pixels and repressing uninformative ones.</a:t>
            </a:r>
            <a:endParaRPr lang="en-US" altLang="zh-CN" sz="1400">
              <a:latin typeface="Cambria Math" panose="020405030504060302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lum bright="6000"/>
          </a:blip>
          <a:stretch>
            <a:fillRect/>
          </a:stretch>
        </p:blipFill>
        <p:spPr>
          <a:xfrm>
            <a:off x="389255" y="2202815"/>
            <a:ext cx="2164080" cy="3467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lum bright="6000"/>
          </a:blip>
          <a:stretch>
            <a:fillRect/>
          </a:stretch>
        </p:blipFill>
        <p:spPr>
          <a:xfrm>
            <a:off x="389255" y="2868295"/>
            <a:ext cx="1680210" cy="360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152400" y="730836"/>
            <a:ext cx="8839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89255" y="841375"/>
            <a:ext cx="47167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Cambria Math" panose="02040503050406030204" charset="0"/>
                <a:sym typeface="+mn-ea"/>
              </a:rPr>
              <a:t>Result</a:t>
            </a:r>
            <a:endParaRPr lang="zh-CN" altLang="en-US" b="1">
              <a:latin typeface="Cambria Math" panose="02040503050406030204" charset="0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2435" y="1282700"/>
            <a:ext cx="6002020" cy="23837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745" y="1350645"/>
            <a:ext cx="2649855" cy="22472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52400" y="361950"/>
            <a:ext cx="88392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任务及要求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152400" y="730836"/>
            <a:ext cx="8839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/>
          <p:nvPr/>
        </p:nvGraphicFramePr>
        <p:xfrm>
          <a:off x="466725" y="1196975"/>
          <a:ext cx="8053705" cy="2693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730"/>
                <a:gridCol w="7038975"/>
              </a:tblGrid>
              <a:tr h="4711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任务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任务及要求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4718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一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紧跟人体实例分割算法前沿，研究适用于手机端的轻量高效的实例分割模型，输出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研究报告</a:t>
                      </a:r>
                      <a:r>
                        <a:rPr lang="zh-CN" altLang="en-US" sz="1800">
                          <a:sym typeface="+mn-ea"/>
                        </a:rPr>
                        <a:t>；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 anchor="ctr" anchorCtr="0"/>
                </a:tc>
              </a:tr>
              <a:tr h="4711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二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对优秀的算法进行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复现</a:t>
                      </a:r>
                      <a:r>
                        <a:rPr lang="zh-CN" altLang="en-US" sz="1800">
                          <a:sym typeface="+mn-ea"/>
                        </a:rPr>
                        <a:t>和各种层面的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改进</a:t>
                      </a:r>
                      <a:r>
                        <a:rPr lang="zh-CN" altLang="en-US" sz="1800">
                          <a:sym typeface="+mn-ea"/>
                        </a:rPr>
                        <a:t>，输出实践总结和代码；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 anchor="ctr" anchorCtr="0"/>
                </a:tc>
              </a:tr>
              <a:tr h="4711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三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对人体分割问题，能够在数据和算法方面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总结出其中问题</a:t>
                      </a:r>
                      <a:r>
                        <a:rPr lang="zh-CN" altLang="en-US" sz="1800">
                          <a:sym typeface="+mn-ea"/>
                        </a:rPr>
                        <a:t>，并能够提出有效解决问题的思路并付诸实践；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 anchor="ctr" anchorCtr="0"/>
                </a:tc>
              </a:tr>
              <a:tr h="4711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四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改进后的算法在</a:t>
                      </a: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COCO test-dev</a:t>
                      </a:r>
                      <a:r>
                        <a:rPr lang="zh-CN" altLang="en-US" sz="1800">
                          <a:sym typeface="+mn-ea"/>
                        </a:rPr>
                        <a:t>公开测试集上进行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测试对比</a:t>
                      </a:r>
                      <a:r>
                        <a:rPr lang="zh-CN" altLang="en-US" sz="1800">
                          <a:sym typeface="+mn-ea"/>
                        </a:rPr>
                        <a:t>。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52400" y="361950"/>
            <a:ext cx="88392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+mn-ea"/>
              </a:rPr>
              <a:t>3.</a:t>
            </a:r>
            <a:r>
              <a:rPr lang="zh-CN" altLang="en-US">
                <a:sym typeface="+mn-ea"/>
              </a:rPr>
              <a:t>优化方向及思路</a:t>
            </a:r>
            <a:endParaRPr lang="zh-CN" altLang="en-US" dirty="0">
              <a:sym typeface="+mn-ea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52400" y="730836"/>
            <a:ext cx="8839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92125" y="1311275"/>
            <a:ext cx="8339455" cy="2316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u"/>
            </a:pPr>
            <a:r>
              <a:rPr lang="en-US" altLang="zh-CN"/>
              <a:t>Backbone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zh-CN" altLang="en-US" sz="1400"/>
              <a:t>     根据目前调研结果，第一个改进方向的出发点主要是</a:t>
            </a:r>
            <a:r>
              <a:rPr lang="en-US" altLang="zh-CN" sz="1400"/>
              <a:t>Backbone</a:t>
            </a:r>
            <a:r>
              <a:rPr lang="zh-CN" altLang="en-US" sz="1400"/>
              <a:t>与通道注意力机制相结合，   </a:t>
            </a:r>
            <a:endParaRPr lang="zh-CN" altLang="en-US" sz="1400"/>
          </a:p>
          <a:p>
            <a:pPr indent="0">
              <a:buFont typeface="Wingdings" panose="05000000000000000000" charset="0"/>
              <a:buNone/>
            </a:pPr>
            <a:r>
              <a:rPr lang="zh-CN" altLang="en-US" sz="1400"/>
              <a:t>     然后探索新的结构；第二个方向是使用更好的轻量级网络（</a:t>
            </a:r>
            <a:r>
              <a:rPr lang="en-US" altLang="zh-CN" sz="1400"/>
              <a:t>GHostNet</a:t>
            </a:r>
            <a:r>
              <a:rPr lang="zh-CN" altLang="en-US" sz="1400"/>
              <a:t>、</a:t>
            </a:r>
            <a:r>
              <a:rPr lang="en-US" altLang="zh-CN" sz="1400"/>
              <a:t>MobileNeXt</a:t>
            </a:r>
            <a:r>
              <a:rPr lang="zh-CN" altLang="en-US" sz="1400"/>
              <a:t>、</a:t>
            </a:r>
            <a:r>
              <a:rPr lang="en-US" altLang="zh-CN" sz="1400"/>
              <a:t>MobileDets</a:t>
            </a:r>
            <a:r>
              <a:rPr lang="zh-CN" altLang="en-US" sz="1400"/>
              <a:t>）</a:t>
            </a:r>
            <a:endParaRPr lang="zh-CN" altLang="en-US" sz="1400"/>
          </a:p>
          <a:p>
            <a:pPr indent="0">
              <a:buFont typeface="Wingdings" panose="05000000000000000000" charset="0"/>
              <a:buNone/>
            </a:pPr>
            <a:endParaRPr lang="zh-CN" altLang="en-US" sz="1400"/>
          </a:p>
          <a:p>
            <a:pPr marL="285750" indent="-285750">
              <a:buFont typeface="Wingdings" panose="05000000000000000000" charset="0"/>
              <a:buChar char="u"/>
            </a:pPr>
            <a:r>
              <a:rPr lang="en-US" altLang="zh-CN"/>
              <a:t>Detector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r>
              <a:rPr lang="zh-CN" altLang="en-US"/>
              <a:t>    </a:t>
            </a:r>
            <a:r>
              <a:rPr lang="zh-CN" altLang="en-US" sz="1400"/>
              <a:t>改进比较困难，只能继续阅读论文，一步一步去探索总结。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u"/>
            </a:pPr>
            <a:r>
              <a:rPr lang="en-US" altLang="zh-CN"/>
              <a:t>Mask</a:t>
            </a:r>
            <a:r>
              <a:rPr lang="zh-CN" altLang="en-US"/>
              <a:t>分支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r>
              <a:rPr lang="zh-CN" altLang="en-US" sz="1400"/>
              <a:t>     方法较多，需要分析总结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52400" y="361950"/>
            <a:ext cx="88392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进度安排表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152400" y="730836"/>
            <a:ext cx="8839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表格 3"/>
          <p:cNvGraphicFramePr/>
          <p:nvPr/>
        </p:nvGraphicFramePr>
        <p:xfrm>
          <a:off x="496570" y="1203960"/>
          <a:ext cx="813625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7375"/>
                <a:gridCol w="500888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时间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进度安排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2020.6.1 - 2020.6.19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熟悉分割领域基础知识、阅读文献及最新论文；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2020.6.22 - 2020.7.3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收集数据集、</a:t>
                      </a:r>
                      <a:r>
                        <a:rPr lang="zh-CN" altLang="en-US" sz="1800">
                          <a:sym typeface="+mn-ea"/>
                        </a:rPr>
                        <a:t>复现最新算法工程；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2020.7.6 - 2020.8.6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数据集清洗与预处理、算法的优化与改进；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2020.8.6 - 2020.8.20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算法调优、整理文档等。</a:t>
                      </a: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214313" y="857250"/>
            <a:ext cx="8786812" cy="32146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606" name="TextBox 28"/>
          <p:cNvSpPr txBox="1">
            <a:spLocks noChangeArrowheads="1"/>
          </p:cNvSpPr>
          <p:nvPr/>
        </p:nvSpPr>
        <p:spPr bwMode="auto">
          <a:xfrm>
            <a:off x="2212572" y="1714501"/>
            <a:ext cx="4273670" cy="1015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6000" b="1" spc="-15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</a:rPr>
              <a:t>Thank </a:t>
            </a:r>
            <a:r>
              <a:rPr lang="en-US" altLang="zh-CN" sz="6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</a:rPr>
              <a:t>you</a:t>
            </a:r>
            <a:r>
              <a:rPr lang="zh-CN" altLang="en-US" sz="60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</a:rPr>
              <a:t>！</a:t>
            </a:r>
            <a:endParaRPr lang="zh-CN" altLang="en-US" sz="6000" i="1" spc="-15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15"/>
          </p:nvPr>
        </p:nvSpPr>
        <p:spPr>
          <a:xfrm>
            <a:off x="85233" y="4785360"/>
            <a:ext cx="348012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mtClean="0">
                <a:ea typeface="华文楷体" panose="02010600040101010101" pitchFamily="2" charset="-122"/>
              </a:rPr>
              <a:t>15</a:t>
            </a:r>
            <a:endParaRPr lang="en-US" altLang="zh-CN" dirty="0"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152400" y="730836"/>
            <a:ext cx="8839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868420" y="845185"/>
            <a:ext cx="139255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/>
              <a:t>目录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1862455" y="1565910"/>
            <a:ext cx="3398520" cy="2011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>
                <a:sym typeface="+mn-ea"/>
              </a:rPr>
              <a:t>算法调研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u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>
                <a:sym typeface="+mn-ea"/>
              </a:rPr>
              <a:t>任务要求</a:t>
            </a: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u"/>
            </a:pP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>
                <a:sym typeface="+mn-ea"/>
              </a:rPr>
              <a:t>改进优化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u"/>
            </a:pP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>
                <a:sym typeface="+mn-ea"/>
              </a:rPr>
              <a:t>进度安排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52400" y="361950"/>
            <a:ext cx="88392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ym typeface="+mn-ea"/>
              </a:rPr>
              <a:t>1.</a:t>
            </a:r>
            <a:r>
              <a:rPr lang="zh-CN" altLang="en-US">
                <a:sym typeface="+mn-ea"/>
              </a:rPr>
              <a:t>算法调研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图像分割</a:t>
            </a:r>
            <a:endParaRPr lang="zh-CN" altLang="en-US" dirty="0">
              <a:sym typeface="+mn-ea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52400" y="730836"/>
            <a:ext cx="8839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9110" y="1328420"/>
            <a:ext cx="2472690" cy="1397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85" y="1328420"/>
            <a:ext cx="2463800" cy="14027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850" y="1328420"/>
            <a:ext cx="2485390" cy="1390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810260" y="2731135"/>
            <a:ext cx="1649730" cy="243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Semantic Segmentation</a:t>
            </a:r>
            <a:endParaRPr lang="zh-CN" altLang="en-US" sz="1000"/>
          </a:p>
        </p:txBody>
      </p:sp>
      <p:sp>
        <p:nvSpPr>
          <p:cNvPr id="3" name="文本框 2"/>
          <p:cNvSpPr txBox="1"/>
          <p:nvPr/>
        </p:nvSpPr>
        <p:spPr>
          <a:xfrm>
            <a:off x="3450590" y="2731135"/>
            <a:ext cx="1649730" cy="243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Instance Segmentation</a:t>
            </a:r>
            <a:endParaRPr lang="zh-CN" altLang="en-US" sz="1000"/>
          </a:p>
        </p:txBody>
      </p:sp>
      <p:sp>
        <p:nvSpPr>
          <p:cNvPr id="4" name="文本框 3"/>
          <p:cNvSpPr txBox="1"/>
          <p:nvPr/>
        </p:nvSpPr>
        <p:spPr>
          <a:xfrm>
            <a:off x="6172200" y="2731135"/>
            <a:ext cx="1649730" cy="243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Panoramic Segmentation</a:t>
            </a:r>
            <a:endParaRPr lang="zh-CN" altLang="en-US" sz="1000"/>
          </a:p>
        </p:txBody>
      </p:sp>
      <p:sp>
        <p:nvSpPr>
          <p:cNvPr id="6" name="文本框 5"/>
          <p:cNvSpPr txBox="1"/>
          <p:nvPr/>
        </p:nvSpPr>
        <p:spPr>
          <a:xfrm>
            <a:off x="451485" y="847090"/>
            <a:ext cx="178308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类别之间的区分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009005" y="847090"/>
            <a:ext cx="178308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个体之间的区分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269615" y="847090"/>
            <a:ext cx="201168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背景与个体的区分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51485" y="3200400"/>
            <a:ext cx="8223885" cy="640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图像分割技术相关的场景物体分割、人体前背景分割、人脸人体Parsing、三维重建等技术已经在无人驾驶、增强现实、安防监控等行业都得到广泛的应用。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51485" y="4068445"/>
            <a:ext cx="8223250" cy="640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人体实例分割应用越来越广泛，比如各种抠图、特效；轻量级的实时分割算法是技术到产品转换落地的必要前提；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52400" y="361950"/>
            <a:ext cx="88392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en-US" altLang="zh-CN">
                <a:sym typeface="+mn-ea"/>
              </a:rPr>
              <a:t>1.1</a:t>
            </a:r>
            <a:r>
              <a:rPr lang="zh-CN" altLang="en-US">
                <a:sym typeface="+mn-ea"/>
              </a:rPr>
              <a:t>基于</a:t>
            </a:r>
            <a:r>
              <a:rPr lang="en-US" altLang="zh-CN">
                <a:sym typeface="+mn-ea"/>
              </a:rPr>
              <a:t>DL</a:t>
            </a:r>
            <a:r>
              <a:rPr lang="zh-CN" altLang="en-US">
                <a:sym typeface="+mn-ea"/>
              </a:rPr>
              <a:t>的图像分割算法的时间轴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152400" y="730836"/>
            <a:ext cx="8839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75640" y="1155700"/>
            <a:ext cx="6299835" cy="3383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u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u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u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u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u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u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u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u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u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u"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endParaRPr lang="zh-CN" altLang="en-US"/>
          </a:p>
        </p:txBody>
      </p:sp>
      <p:pic>
        <p:nvPicPr>
          <p:cNvPr id="2" name="图片 2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 contrast="-6000"/>
          </a:blip>
          <a:stretch>
            <a:fillRect/>
          </a:stretch>
        </p:blipFill>
        <p:spPr>
          <a:xfrm>
            <a:off x="920750" y="1212850"/>
            <a:ext cx="6529705" cy="2943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圆角矩形 3"/>
          <p:cNvSpPr/>
          <p:nvPr/>
        </p:nvSpPr>
        <p:spPr>
          <a:xfrm>
            <a:off x="7051040" y="2014855"/>
            <a:ext cx="969645" cy="2616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r>
              <a:rPr lang="en-US" altLang="zh-CN" sz="900" b="1">
                <a:solidFill>
                  <a:schemeClr val="tx1"/>
                </a:solidFill>
              </a:rPr>
              <a:t>Centermask</a:t>
            </a:r>
            <a:endParaRPr lang="en-US" altLang="zh-CN" sz="900" b="1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139180" y="1097915"/>
            <a:ext cx="911860" cy="27368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r>
              <a:rPr lang="en-US" altLang="zh-CN" sz="900" b="1">
                <a:solidFill>
                  <a:schemeClr val="tx1"/>
                </a:solidFill>
              </a:rPr>
              <a:t>  YOLACT</a:t>
            </a:r>
            <a:endParaRPr lang="en-US" altLang="zh-CN" sz="900" b="1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051040" y="2614295"/>
            <a:ext cx="969645" cy="2616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r>
              <a:rPr lang="en-US" altLang="zh-CN" sz="900" b="1">
                <a:solidFill>
                  <a:schemeClr val="tx1"/>
                </a:solidFill>
              </a:rPr>
              <a:t>Deep Sanke</a:t>
            </a:r>
            <a:endParaRPr lang="en-US" altLang="zh-CN" sz="900" b="1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051040" y="2919730"/>
            <a:ext cx="969645" cy="2616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r>
              <a:rPr lang="en-US" altLang="zh-CN" sz="900" b="1">
                <a:solidFill>
                  <a:schemeClr val="tx1"/>
                </a:solidFill>
              </a:rPr>
              <a:t>SOLO V2</a:t>
            </a:r>
            <a:endParaRPr lang="en-US" altLang="zh-CN" sz="900" b="1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7051040" y="2303145"/>
            <a:ext cx="969645" cy="2616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r>
              <a:rPr lang="en-US" altLang="zh-CN" sz="900" b="1">
                <a:solidFill>
                  <a:schemeClr val="tx1"/>
                </a:solidFill>
              </a:rPr>
              <a:t>PolarMask</a:t>
            </a:r>
            <a:endParaRPr lang="en-US" altLang="zh-CN" sz="900" b="1">
              <a:solidFill>
                <a:schemeClr val="tx1"/>
              </a:solidFill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7105650" y="3280410"/>
            <a:ext cx="969645" cy="76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250430" y="3435985"/>
            <a:ext cx="883285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 b="1">
                <a:latin typeface="Times New Roman" panose="02020603050405020304" charset="0"/>
              </a:rPr>
              <a:t>2020</a:t>
            </a:r>
            <a:endParaRPr lang="en-US" altLang="zh-CN" sz="900" b="1"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52400" y="361950"/>
            <a:ext cx="88392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ym typeface="+mn-ea"/>
              </a:rPr>
              <a:t>1.2</a:t>
            </a:r>
            <a:r>
              <a:rPr lang="zh-CN" altLang="en-US">
                <a:sym typeface="+mn-ea"/>
              </a:rPr>
              <a:t>经典实例分割算法回顾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152400" y="730836"/>
            <a:ext cx="8839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41325" y="795655"/>
            <a:ext cx="6299835" cy="2072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 b="1">
                <a:latin typeface="Cambria Math" panose="02040503050406030204" charset="0"/>
              </a:rPr>
              <a:t>Architecture</a:t>
            </a:r>
            <a:r>
              <a:rPr lang="zh-CN" altLang="en-US" sz="1400">
                <a:latin typeface="Cambria Math" panose="02040503050406030204" charset="0"/>
              </a:rPr>
              <a:t>：</a:t>
            </a:r>
            <a:r>
              <a:rPr lang="en-US" altLang="zh-CN" sz="1400">
                <a:latin typeface="Cambria Math" panose="02040503050406030204" charset="0"/>
              </a:rPr>
              <a:t>RPN + RoIAlign + Fast-rcnn + FCN</a:t>
            </a:r>
            <a:r>
              <a:rPr lang="zh-CN" altLang="en-US" sz="1400">
                <a:latin typeface="Cambria Math" panose="02040503050406030204" charset="0"/>
              </a:rPr>
              <a:t>（</a:t>
            </a:r>
            <a:r>
              <a:rPr lang="en-US" altLang="zh-CN" sz="1400">
                <a:latin typeface="Cambria Math" panose="02040503050406030204" charset="0"/>
              </a:rPr>
              <a:t>two stage</a:t>
            </a:r>
            <a:r>
              <a:rPr lang="zh-CN" altLang="en-US" sz="1400">
                <a:latin typeface="Cambria Math" panose="02040503050406030204" charset="0"/>
              </a:rPr>
              <a:t>）</a:t>
            </a:r>
            <a:r>
              <a:rPr lang="en-US" altLang="zh-CN" sz="1400"/>
              <a:t> </a:t>
            </a:r>
            <a:endParaRPr lang="en-US" altLang="zh-CN" sz="1400"/>
          </a:p>
          <a:p>
            <a:endParaRPr lang="en-US" altLang="zh-CN" sz="1400"/>
          </a:p>
          <a:p>
            <a:pPr indent="0">
              <a:buFont typeface="Wingdings" panose="05000000000000000000" charset="0"/>
              <a:buNone/>
            </a:pPr>
            <a:endParaRPr lang="zh-CN" altLang="en-US" sz="1400"/>
          </a:p>
          <a:p>
            <a:pPr indent="0">
              <a:buFont typeface="Wingdings" panose="05000000000000000000" charset="0"/>
              <a:buNone/>
            </a:pPr>
            <a:endParaRPr lang="zh-CN" altLang="en-US" sz="1400"/>
          </a:p>
          <a:p>
            <a:pPr indent="0">
              <a:buFont typeface="Wingdings" panose="05000000000000000000" charset="0"/>
              <a:buNone/>
            </a:pPr>
            <a:endParaRPr lang="en-US" altLang="zh-CN" sz="1400"/>
          </a:p>
          <a:p>
            <a:endParaRPr lang="en-US" altLang="zh-CN" sz="1400"/>
          </a:p>
          <a:p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12000" contrast="24000"/>
          </a:blip>
          <a:stretch>
            <a:fillRect/>
          </a:stretch>
        </p:blipFill>
        <p:spPr>
          <a:xfrm>
            <a:off x="441325" y="1861820"/>
            <a:ext cx="3629660" cy="2032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41325" y="795655"/>
            <a:ext cx="415036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latin typeface="Cambria Math" panose="02040503050406030204" charset="0"/>
                <a:sym typeface="+mn-ea"/>
              </a:rPr>
              <a:t>一、Mask R-CNN(ICCV2017 Best paper)</a:t>
            </a:r>
            <a:endParaRPr lang="en-US" altLang="zh-CN" b="1">
              <a:latin typeface="Cambria Math" panose="02040503050406030204" charset="0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390" y="1805305"/>
            <a:ext cx="3039745" cy="2167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9850" y="1237615"/>
            <a:ext cx="3921760" cy="32315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54025" y="1237615"/>
            <a:ext cx="4754245" cy="2011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400" b="1">
                <a:sym typeface="+mn-ea"/>
              </a:rPr>
              <a:t>致命缺点：</a:t>
            </a:r>
            <a:r>
              <a:rPr lang="en-US" altLang="zh-CN" sz="1400">
                <a:latin typeface="Cambria Math" panose="02040503050406030204" charset="0"/>
                <a:sym typeface="+mn-ea"/>
              </a:rPr>
              <a:t>RoI Pool</a:t>
            </a:r>
            <a:r>
              <a:rPr lang="zh-CN" altLang="en-US" sz="1400">
                <a:sym typeface="+mn-ea"/>
              </a:rPr>
              <a:t>过程有两次量化取整操作直接导致像素偏差</a:t>
            </a:r>
            <a:r>
              <a:rPr lang="en-US" altLang="zh-CN" sz="1400">
                <a:sym typeface="+mn-ea"/>
              </a:rPr>
              <a:t>(</a:t>
            </a:r>
            <a:r>
              <a:rPr lang="zh-CN" altLang="en-US" sz="1400">
                <a:sym typeface="+mn-ea"/>
              </a:rPr>
              <a:t>图像坐标</a:t>
            </a:r>
            <a:r>
              <a:rPr lang="en-US" altLang="zh-CN" sz="1400">
                <a:sym typeface="+mn-ea"/>
              </a:rPr>
              <a:t>—f</a:t>
            </a:r>
            <a:r>
              <a:rPr lang="en-US" altLang="zh-CN" sz="1400">
                <a:latin typeface="Cambria Math" panose="02040503050406030204" charset="0"/>
                <a:sym typeface="+mn-ea"/>
              </a:rPr>
              <a:t>eature map</a:t>
            </a:r>
            <a:r>
              <a:rPr lang="zh-CN" altLang="en-US" sz="1400">
                <a:sym typeface="+mn-ea"/>
              </a:rPr>
              <a:t>坐标— </a:t>
            </a:r>
            <a:r>
              <a:rPr lang="zh-CN" altLang="en-US" sz="1400">
                <a:latin typeface="Cambria Math" panose="02040503050406030204" charset="0"/>
                <a:sym typeface="+mn-ea"/>
              </a:rPr>
              <a:t>ROI feature</a:t>
            </a:r>
            <a:r>
              <a:rPr lang="zh-CN" altLang="en-US" sz="1400">
                <a:sym typeface="+mn-ea"/>
              </a:rPr>
              <a:t>坐标</a:t>
            </a:r>
            <a:r>
              <a:rPr lang="en-US" altLang="zh-CN" sz="1400">
                <a:sym typeface="+mn-ea"/>
              </a:rPr>
              <a:t>)</a:t>
            </a:r>
            <a:endParaRPr lang="en-US" altLang="zh-CN" sz="1400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 sz="1400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400" b="1">
                <a:sym typeface="+mn-ea"/>
              </a:rPr>
              <a:t>核心改进：</a:t>
            </a:r>
            <a:r>
              <a:rPr lang="en-US" altLang="zh-CN" sz="1400">
                <a:latin typeface="Cambria Math" panose="02040503050406030204" charset="0"/>
                <a:sym typeface="+mn-ea"/>
              </a:rPr>
              <a:t>RoIAlign</a:t>
            </a:r>
            <a:r>
              <a:rPr lang="en-US" altLang="zh-CN" sz="1400">
                <a:sym typeface="+mn-ea"/>
              </a:rPr>
              <a:t>,</a:t>
            </a:r>
            <a:r>
              <a:rPr lang="zh-CN" altLang="en-US" sz="1400">
                <a:sym typeface="+mn-ea"/>
              </a:rPr>
              <a:t>利用双线性插值缩放算法估算像素值</a:t>
            </a:r>
            <a:endParaRPr lang="zh-CN" altLang="en-US" sz="1400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sz="1400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1400" b="1">
                <a:latin typeface="Cambria Math" panose="02040503050406030204" charset="0"/>
                <a:sym typeface="+mn-ea"/>
              </a:rPr>
              <a:t>Loss Function</a:t>
            </a:r>
            <a:r>
              <a:rPr lang="zh-CN" altLang="en-US" sz="1400" b="1">
                <a:latin typeface="Cambria Math" panose="02040503050406030204" charset="0"/>
                <a:sym typeface="+mn-ea"/>
              </a:rPr>
              <a:t>：</a:t>
            </a:r>
            <a:r>
              <a:rPr lang="en-US" altLang="zh-CN" sz="1400">
                <a:latin typeface="Cambria Math" panose="02040503050406030204" charset="0"/>
                <a:sym typeface="+mn-ea"/>
              </a:rPr>
              <a:t>Lcls + Lbox + Lmask</a:t>
            </a:r>
            <a:r>
              <a:rPr lang="zh-CN" altLang="en-US" sz="1400">
                <a:latin typeface="Cambria Math" panose="02040503050406030204" charset="0"/>
                <a:sym typeface="+mn-ea"/>
              </a:rPr>
              <a:t>（二值交叉熵）</a:t>
            </a:r>
            <a:endParaRPr lang="zh-CN" altLang="en-US" sz="1400">
              <a:latin typeface="Cambria Math" panose="02040503050406030204" charset="0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sz="1400">
              <a:latin typeface="Cambria Math" panose="02040503050406030204" charset="0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1400" b="1">
                <a:latin typeface="Cambria Math" panose="02040503050406030204" charset="0"/>
                <a:sym typeface="+mn-ea"/>
              </a:rPr>
              <a:t>Result</a:t>
            </a:r>
            <a:r>
              <a:rPr lang="zh-CN" altLang="en-US" sz="1400" b="1">
                <a:latin typeface="Cambria Math" panose="02040503050406030204" charset="0"/>
                <a:sym typeface="+mn-ea"/>
              </a:rPr>
              <a:t>：</a:t>
            </a:r>
            <a:r>
              <a:rPr lang="zh-CN" altLang="en-US" sz="1400">
                <a:latin typeface="Cambria Math" panose="02040503050406030204" charset="0"/>
                <a:sym typeface="+mn-ea"/>
              </a:rPr>
              <a:t>ResNet-101-FPN and running at 5 fps, with 35.7 mask AP</a:t>
            </a:r>
            <a:endParaRPr lang="zh-CN" altLang="en-US" sz="1400">
              <a:latin typeface="Cambria Math" panose="02040503050406030204" charset="0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80" y="3249295"/>
            <a:ext cx="4512310" cy="1154430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152400" y="702261"/>
            <a:ext cx="8839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52400" y="361950"/>
            <a:ext cx="88392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ym typeface="+mn-ea"/>
              </a:rPr>
              <a:t>1.2</a:t>
            </a:r>
            <a:r>
              <a:rPr lang="zh-CN" altLang="en-US">
                <a:sym typeface="+mn-ea"/>
              </a:rPr>
              <a:t>经典实例分割算法回顾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152400" y="730836"/>
            <a:ext cx="8839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433705" y="873125"/>
            <a:ext cx="6151245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b="1">
                <a:latin typeface="Cambria Math" panose="02040503050406030204" charset="0"/>
                <a:sym typeface="+mn-ea"/>
              </a:rPr>
              <a:t>二、</a:t>
            </a:r>
            <a:r>
              <a:rPr lang="en-US" altLang="zh-CN" b="1">
                <a:latin typeface="Cambria Math" panose="02040503050406030204" charset="0"/>
                <a:sym typeface="+mn-ea"/>
              </a:rPr>
              <a:t>YOLACT</a:t>
            </a:r>
            <a:r>
              <a:rPr lang="zh-CN" altLang="en-US" b="1">
                <a:latin typeface="Cambria Math" panose="02040503050406030204" charset="0"/>
                <a:sym typeface="+mn-ea"/>
              </a:rPr>
              <a:t>：Real-time Instance Segmentation</a:t>
            </a:r>
            <a:r>
              <a:rPr lang="en-US" altLang="zh-CN" b="1">
                <a:latin typeface="Cambria Math" panose="02040503050406030204" charset="0"/>
                <a:sym typeface="+mn-ea"/>
              </a:rPr>
              <a:t>(CVPR2019)</a:t>
            </a:r>
            <a:endParaRPr lang="zh-CN" altLang="en-US" b="1">
              <a:latin typeface="Cambria Math" panose="0204050305040603020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6000"/>
          </a:blip>
          <a:stretch>
            <a:fillRect/>
          </a:stretch>
        </p:blipFill>
        <p:spPr>
          <a:xfrm>
            <a:off x="2587625" y="1818005"/>
            <a:ext cx="6090920" cy="30099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33705" y="1438910"/>
            <a:ext cx="5345430" cy="3048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1400" b="1">
                <a:latin typeface="Cambria Math" panose="02040503050406030204" charset="0"/>
                <a:sym typeface="+mn-ea"/>
              </a:rPr>
              <a:t>Architecture</a:t>
            </a:r>
            <a:r>
              <a:rPr lang="zh-CN" altLang="en-US" sz="1400">
                <a:latin typeface="Cambria Math" panose="02040503050406030204" charset="0"/>
                <a:sym typeface="+mn-ea"/>
              </a:rPr>
              <a:t>：</a:t>
            </a:r>
            <a:r>
              <a:rPr lang="en-US" altLang="zh-CN" sz="1400">
                <a:latin typeface="Cambria Math" panose="02040503050406030204" charset="0"/>
                <a:sym typeface="+mn-ea"/>
              </a:rPr>
              <a:t>ResNet-101 + FPN + RetainNet + FCN</a:t>
            </a:r>
            <a:r>
              <a:rPr lang="zh-CN" altLang="en-US" sz="1400">
                <a:latin typeface="Cambria Math" panose="02040503050406030204" charset="0"/>
                <a:sym typeface="+mn-ea"/>
              </a:rPr>
              <a:t>（</a:t>
            </a:r>
            <a:r>
              <a:rPr lang="en-US" altLang="zh-CN" sz="1400">
                <a:latin typeface="Cambria Math" panose="02040503050406030204" charset="0"/>
                <a:sym typeface="+mn-ea"/>
              </a:rPr>
              <a:t>one stage</a:t>
            </a:r>
            <a:r>
              <a:rPr lang="zh-CN" altLang="en-US" sz="1400">
                <a:latin typeface="Cambria Math" panose="02040503050406030204" charset="0"/>
                <a:sym typeface="+mn-ea"/>
              </a:rPr>
              <a:t>）</a:t>
            </a:r>
            <a:r>
              <a:rPr lang="en-US" altLang="zh-CN" sz="1400">
                <a:latin typeface="Cambria Math" panose="02040503050406030204" charset="0"/>
                <a:sym typeface="+mn-ea"/>
              </a:rPr>
              <a:t> </a:t>
            </a:r>
            <a:endParaRPr lang="en-US" altLang="zh-CN" sz="1400">
              <a:latin typeface="Cambria Math" panose="02040503050406030204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3705" y="1955800"/>
            <a:ext cx="2235200" cy="1859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latin typeface="Cambria Math" panose="02040503050406030204" charset="0"/>
              </a:rPr>
              <a:t>Three Subtasks</a:t>
            </a:r>
            <a:endParaRPr lang="en-US" altLang="zh-CN" sz="1400" b="1">
              <a:latin typeface="Cambria Math" panose="02040503050406030204" charset="0"/>
            </a:endParaRPr>
          </a:p>
          <a:p>
            <a:endParaRPr lang="en-US" altLang="zh-CN">
              <a:latin typeface="Cambria Math" panose="0204050305040603020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400">
                <a:latin typeface="Cambria Math" panose="02040503050406030204" charset="0"/>
              </a:rPr>
              <a:t>Prototype Generation</a:t>
            </a:r>
            <a:endParaRPr lang="en-US" altLang="zh-CN" sz="1400">
              <a:latin typeface="Cambria Math" panose="0204050305040603020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zh-CN" sz="1400">
              <a:latin typeface="Cambria Math" panose="0204050305040603020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400">
                <a:latin typeface="Cambria Math" panose="02040503050406030204" charset="0"/>
              </a:rPr>
              <a:t>Mask Coefficients</a:t>
            </a:r>
            <a:endParaRPr lang="en-US" altLang="zh-CN" sz="1400">
              <a:latin typeface="Cambria Math" panose="0204050305040603020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zh-CN" sz="1400">
              <a:latin typeface="Cambria Math" panose="0204050305040603020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400">
                <a:latin typeface="Cambria Math" panose="02040503050406030204" charset="0"/>
              </a:rPr>
              <a:t>Mask Assembly</a:t>
            </a:r>
            <a:endParaRPr lang="en-US" altLang="zh-CN" sz="1400">
              <a:latin typeface="Cambria Math" panose="02040503050406030204" charset="0"/>
            </a:endParaRPr>
          </a:p>
          <a:p>
            <a:endParaRPr lang="en-US" altLang="zh-CN" sz="1400">
              <a:latin typeface="Cambria Math" panose="02040503050406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152400" y="730836"/>
            <a:ext cx="8839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74650" y="650875"/>
            <a:ext cx="4450080" cy="420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 sz="1400" b="1">
                <a:latin typeface="Cambria Math" panose="02040503050406030204" charset="0"/>
              </a:rPr>
              <a:t>Prototype Generation</a:t>
            </a:r>
            <a:endParaRPr lang="en-US" altLang="zh-CN" sz="1400" b="1">
              <a:latin typeface="Cambria Math" panose="0204050305040603020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zh-CN" sz="1400"/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zh-CN" sz="1400"/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zh-CN" sz="1400"/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zh-CN" sz="1400"/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zh-CN" sz="1400"/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zh-CN" sz="1400"/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zh-CN" sz="1400"/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zh-CN" sz="1400"/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zh-CN" sz="1400"/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zh-CN" sz="1400"/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zh-CN" sz="1400"/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zh-CN" sz="1400"/>
          </a:p>
          <a:p>
            <a:pPr indent="0">
              <a:buFont typeface="Wingdings" panose="05000000000000000000" charset="0"/>
              <a:buNone/>
            </a:pPr>
            <a:r>
              <a:rPr lang="en-US" altLang="zh-CN" sz="1400" b="1">
                <a:latin typeface="Cambria Math" panose="02040503050406030204" charset="0"/>
              </a:rPr>
              <a:t>Loss</a:t>
            </a:r>
            <a:endParaRPr lang="en-US" altLang="zh-CN" sz="1400" b="1">
              <a:latin typeface="Cambria Math" panose="02040503050406030204" charset="0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1400"/>
              <a:t>								</a:t>
            </a:r>
            <a:endParaRPr lang="en-US" altLang="zh-CN" sz="1400"/>
          </a:p>
          <a:p>
            <a:pPr indent="0">
              <a:buFont typeface="Wingdings" panose="05000000000000000000" charset="0"/>
              <a:buNone/>
            </a:pPr>
            <a:r>
              <a:rPr lang="en-US" altLang="zh-CN" sz="1400">
                <a:latin typeface="Cambria Math" panose="02040503050406030204" charset="0"/>
              </a:rPr>
              <a:t>Lcls + Lbox + Lmask(Lmask = BCE(M,Mgt)</a:t>
            </a:r>
            <a:endParaRPr lang="en-US" altLang="zh-CN" sz="1400">
              <a:latin typeface="Cambria Math" panose="02040503050406030204" charset="0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 sz="1400"/>
          </a:p>
          <a:p>
            <a:endParaRPr lang="en-US" altLang="zh-CN" sz="1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8960" y="1564640"/>
            <a:ext cx="3141980" cy="20059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942715" y="885190"/>
            <a:ext cx="1524000" cy="3048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400" b="1">
                <a:latin typeface="Cambria Math" panose="02040503050406030204" charset="0"/>
                <a:sym typeface="+mn-ea"/>
              </a:rPr>
              <a:t>Mask Coefficients</a:t>
            </a:r>
            <a:endParaRPr lang="en-US" altLang="zh-CN" sz="1400" b="1">
              <a:latin typeface="Cambria Math" panose="02040503050406030204" charset="0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42715" y="1508125"/>
            <a:ext cx="2761615" cy="20624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704330" y="881380"/>
            <a:ext cx="1360805" cy="3048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400" b="1">
                <a:latin typeface="Cambria Math" panose="02040503050406030204" charset="0"/>
                <a:sym typeface="+mn-ea"/>
              </a:rPr>
              <a:t>Mask Assembly</a:t>
            </a:r>
            <a:endParaRPr lang="en-US" altLang="zh-CN" sz="1400" b="1">
              <a:latin typeface="Cambria Math" panose="02040503050406030204" charset="0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051040" y="1738630"/>
            <a:ext cx="1423035" cy="13665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 = PC</a:t>
            </a:r>
            <a:r>
              <a:rPr lang="en-US" altLang="zh-CN" baseline="30000"/>
              <a:t>T</a:t>
            </a:r>
            <a:endParaRPr lang="en-US" altLang="zh-CN" baseline="30000"/>
          </a:p>
          <a:p>
            <a:endParaRPr lang="en-US" altLang="zh-CN" baseline="30000"/>
          </a:p>
          <a:p>
            <a:r>
              <a:rPr lang="en-US" altLang="zh-CN"/>
              <a:t>P: h </a:t>
            </a:r>
            <a:r>
              <a:rPr lang="en-US" altLang="zh-CN" sz="1200"/>
              <a:t>x</a:t>
            </a:r>
            <a:r>
              <a:rPr lang="en-US" altLang="zh-CN"/>
              <a:t> w </a:t>
            </a:r>
            <a:r>
              <a:rPr lang="en-US" altLang="zh-CN" sz="1200"/>
              <a:t>x</a:t>
            </a:r>
            <a:r>
              <a:rPr lang="en-US" altLang="zh-CN"/>
              <a:t> k</a:t>
            </a:r>
            <a:endParaRPr lang="en-US" altLang="zh-CN"/>
          </a:p>
          <a:p>
            <a:r>
              <a:rPr lang="en-US" altLang="zh-CN"/>
              <a:t>C: n </a:t>
            </a:r>
            <a:r>
              <a:rPr lang="en-US" altLang="zh-CN" sz="1200"/>
              <a:t>x</a:t>
            </a:r>
            <a:r>
              <a:rPr lang="en-US" altLang="zh-CN"/>
              <a:t> k </a:t>
            </a:r>
            <a:endParaRPr lang="zh-CN" altLang="en-US"/>
          </a:p>
          <a:p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5251450" y="3649345"/>
            <a:ext cx="296672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400" b="1">
                <a:latin typeface="Cambria Math" panose="02040503050406030204" charset="0"/>
              </a:rPr>
              <a:t>Fast NMS/NMS</a:t>
            </a:r>
            <a:endParaRPr lang="zh-CN" altLang="en-US" sz="1400" b="1">
              <a:latin typeface="Cambria Math" panose="02040503050406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152400" y="730836"/>
            <a:ext cx="8839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344805" y="1239520"/>
            <a:ext cx="4493260" cy="184848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31165" y="862965"/>
            <a:ext cx="663575" cy="3048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400" b="1">
                <a:latin typeface="Cambria Math" panose="02040503050406030204" charset="0"/>
                <a:sym typeface="+mn-ea"/>
              </a:rPr>
              <a:t>Result</a:t>
            </a:r>
            <a:endParaRPr lang="zh-CN" altLang="en-US">
              <a:latin typeface="Cambria Math" panose="0204050305040603020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5009515" y="1320165"/>
            <a:ext cx="3418205" cy="168783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31165" y="3444240"/>
            <a:ext cx="8256270" cy="1005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buFont typeface="Wingdings" panose="05000000000000000000" charset="0"/>
              <a:buNone/>
            </a:pPr>
            <a:r>
              <a:rPr lang="en-US" altLang="zh-CN" sz="1400" b="1">
                <a:latin typeface="Cambria Math" panose="02040503050406030204" charset="0"/>
                <a:sym typeface="+mn-ea"/>
              </a:rPr>
              <a:t>Typical errors</a:t>
            </a:r>
            <a:endParaRPr lang="en-US" altLang="zh-CN" sz="1400" b="1">
              <a:latin typeface="Cambria Math" panose="02040503050406030204" charset="0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endParaRPr lang="zh-CN" altLang="en-US"/>
          </a:p>
          <a:p>
            <a:pPr indent="0" algn="l">
              <a:buFont typeface="Wingdings" panose="05000000000000000000" charset="0"/>
              <a:buNone/>
            </a:pPr>
            <a:r>
              <a:rPr lang="en-US" altLang="zh-CN" sz="1400">
                <a:latin typeface="Cambria Math" panose="02040503050406030204" charset="0"/>
                <a:ea typeface="华文宋体" panose="02010600040101010101" charset="-122"/>
              </a:rPr>
              <a:t>Localization Faliure</a:t>
            </a:r>
            <a:r>
              <a:rPr lang="zh-CN" altLang="en-US" sz="1400">
                <a:latin typeface="Cambria Math" panose="02040503050406030204" charset="0"/>
                <a:ea typeface="华文宋体" panose="02010600040101010101" charset="-122"/>
              </a:rPr>
              <a:t>（too many objects in one spot in a scene, the network can fail to localize each object</a:t>
            </a:r>
            <a:endParaRPr lang="zh-CN" altLang="en-US" sz="1400">
              <a:latin typeface="Cambria Math" panose="02040503050406030204" charset="0"/>
              <a:ea typeface="华文宋体" panose="02010600040101010101" charset="-122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zh-CN" altLang="en-US" sz="1400">
                <a:latin typeface="Cambria Math" panose="02040503050406030204" charset="0"/>
                <a:ea typeface="华文宋体" panose="02010600040101010101" charset="-122"/>
              </a:rPr>
              <a:t>in its own prototype）、</a:t>
            </a:r>
            <a:r>
              <a:rPr lang="en-US" altLang="zh-CN" sz="1400">
                <a:latin typeface="Cambria Math" panose="02040503050406030204" charset="0"/>
                <a:ea typeface="华文宋体" panose="02010600040101010101" charset="-122"/>
              </a:rPr>
              <a:t>Leakage</a:t>
            </a:r>
            <a:r>
              <a:rPr lang="zh-CN" altLang="en-US" sz="1400">
                <a:latin typeface="Cambria Math" panose="02040503050406030204" charset="0"/>
                <a:ea typeface="华文宋体" panose="02010600040101010101" charset="-122"/>
              </a:rPr>
              <a:t>（</a:t>
            </a:r>
            <a:r>
              <a:rPr lang="en-US" altLang="zh-CN" sz="1400">
                <a:latin typeface="Cambria Math" panose="02040503050406030204" charset="0"/>
                <a:ea typeface="华文宋体" panose="02010600040101010101" charset="-122"/>
              </a:rPr>
              <a:t>noise crop</a:t>
            </a:r>
            <a:r>
              <a:rPr lang="zh-CN" altLang="en-US" sz="1400">
                <a:latin typeface="Cambria Math" panose="02040503050406030204" charset="0"/>
                <a:ea typeface="华文宋体" panose="02010600040101010101" charset="-122"/>
              </a:rPr>
              <a:t>）、</a:t>
            </a:r>
            <a:r>
              <a:rPr lang="en-US" altLang="zh-CN" sz="1400">
                <a:latin typeface="Cambria Math" panose="02040503050406030204" charset="0"/>
                <a:ea typeface="华文宋体" panose="02010600040101010101" charset="-122"/>
              </a:rPr>
              <a:t>AP Gap</a:t>
            </a:r>
            <a:r>
              <a:rPr lang="zh-CN" altLang="en-US" sz="1400">
                <a:latin typeface="Cambria Math" panose="02040503050406030204" charset="0"/>
                <a:ea typeface="华文宋体" panose="02010600040101010101" charset="-122"/>
              </a:rPr>
              <a:t>（</a:t>
            </a:r>
            <a:r>
              <a:rPr lang="en-US" altLang="zh-CN" sz="1400">
                <a:latin typeface="Cambria Math" panose="02040503050406030204" charset="0"/>
                <a:ea typeface="华文宋体" panose="02010600040101010101" charset="-122"/>
              </a:rPr>
              <a:t>backbone</a:t>
            </a:r>
            <a:r>
              <a:rPr lang="zh-CN" altLang="en-US" sz="1400">
                <a:latin typeface="Cambria Math" panose="02040503050406030204" charset="0"/>
                <a:ea typeface="华文宋体" panose="02010600040101010101" charset="-122"/>
              </a:rPr>
              <a:t>）</a:t>
            </a:r>
            <a:endParaRPr lang="zh-CN" altLang="en-US" sz="1400">
              <a:latin typeface="Cambria Math" panose="02040503050406030204" charset="0"/>
              <a:ea typeface="华文宋体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BFBFBF"/>
      </a:dk2>
      <a:lt2>
        <a:srgbClr val="FFFFFF"/>
      </a:lt2>
      <a:accent1>
        <a:srgbClr val="00925F"/>
      </a:accent1>
      <a:accent2>
        <a:srgbClr val="FB9128"/>
      </a:accent2>
      <a:accent3>
        <a:srgbClr val="5F2EAB"/>
      </a:accent3>
      <a:accent4>
        <a:srgbClr val="20A6D7"/>
      </a:accent4>
      <a:accent5>
        <a:srgbClr val="DA0D41"/>
      </a:accent5>
      <a:accent6>
        <a:srgbClr val="F4DD4D"/>
      </a:accent6>
      <a:hlink>
        <a:srgbClr val="3DDA6F"/>
      </a:hlink>
      <a:folHlink>
        <a:srgbClr val="A0EBC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2898</Words>
  <Application>WPS 演示</Application>
  <PresentationFormat>全屏显示(16:9)</PresentationFormat>
  <Paragraphs>236</Paragraphs>
  <Slides>18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42" baseType="lpstr">
      <vt:lpstr>Arial</vt:lpstr>
      <vt:lpstr>宋体</vt:lpstr>
      <vt:lpstr>Wingdings</vt:lpstr>
      <vt:lpstr>Myriad Pro</vt:lpstr>
      <vt:lpstr>Arial</vt:lpstr>
      <vt:lpstr>方正兰亭中粗黑_GBK</vt:lpstr>
      <vt:lpstr>FZLTZCHJW--GB1-0</vt:lpstr>
      <vt:lpstr>方正兰亭中粗黑简体</vt:lpstr>
      <vt:lpstr>方正兰亭准黑简体</vt:lpstr>
      <vt:lpstr>方正兰亭纤黑简体</vt:lpstr>
      <vt:lpstr>方正兰亭纤黑_GBK</vt:lpstr>
      <vt:lpstr>Myriad Pro</vt:lpstr>
      <vt:lpstr>黑体</vt:lpstr>
      <vt:lpstr>OPPOSans B</vt:lpstr>
      <vt:lpstr>FZLanTingHeiS-DB1-GB</vt:lpstr>
      <vt:lpstr>Wingdings</vt:lpstr>
      <vt:lpstr>Times New Roman</vt:lpstr>
      <vt:lpstr>Cambria Math</vt:lpstr>
      <vt:lpstr>华文宋体</vt:lpstr>
      <vt:lpstr>微软雅黑</vt:lpstr>
      <vt:lpstr>华文楷体</vt:lpstr>
      <vt:lpstr>Yu Gothic UI</vt:lpstr>
      <vt:lpstr>Calibri</vt:lpstr>
      <vt:lpstr>Office Theme</vt:lpstr>
      <vt:lpstr>轻量级人体实例分割算法的 研究与优化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 Hwee Lim</dc:creator>
  <cp:lastModifiedBy>S9029237</cp:lastModifiedBy>
  <cp:revision>1084</cp:revision>
  <cp:lastPrinted>2016-07-25T10:43:00Z</cp:lastPrinted>
  <dcterms:created xsi:type="dcterms:W3CDTF">2013-04-17T08:02:00Z</dcterms:created>
  <dcterms:modified xsi:type="dcterms:W3CDTF">2020-07-09T07:40:47Z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2052-10.1.0.6395</vt:lpwstr>
  </property>
</Properties>
</file>