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29"/>
  </p:notesMasterIdLst>
  <p:sldIdLst>
    <p:sldId id="256" r:id="rId2"/>
    <p:sldId id="257" r:id="rId3"/>
    <p:sldId id="258" r:id="rId4"/>
    <p:sldId id="266" r:id="rId5"/>
    <p:sldId id="267" r:id="rId6"/>
    <p:sldId id="270" r:id="rId7"/>
    <p:sldId id="271" r:id="rId8"/>
    <p:sldId id="260" r:id="rId9"/>
    <p:sldId id="274" r:id="rId10"/>
    <p:sldId id="272" r:id="rId11"/>
    <p:sldId id="259" r:id="rId12"/>
    <p:sldId id="273" r:id="rId13"/>
    <p:sldId id="261" r:id="rId14"/>
    <p:sldId id="276" r:id="rId15"/>
    <p:sldId id="275" r:id="rId16"/>
    <p:sldId id="277" r:id="rId17"/>
    <p:sldId id="278" r:id="rId18"/>
    <p:sldId id="279" r:id="rId19"/>
    <p:sldId id="280" r:id="rId20"/>
    <p:sldId id="263" r:id="rId21"/>
    <p:sldId id="283" r:id="rId22"/>
    <p:sldId id="282" r:id="rId23"/>
    <p:sldId id="284" r:id="rId24"/>
    <p:sldId id="286" r:id="rId25"/>
    <p:sldId id="264" r:id="rId26"/>
    <p:sldId id="281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B7977-B850-43EF-8C2C-873FEC3D6CDB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1BC6B-4EF3-460C-91A2-3C6EF4554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5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4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39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28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1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44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0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8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1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9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6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9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1DC8-587F-4430-B830-037C46317197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C79C34-CC75-4810-AE03-100EADD92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nku.baidu.com/view/b8b30382e53a580216fcfeb7.html" TargetMode="External"/><Relationship Id="rId2" Type="http://schemas.openxmlformats.org/officeDocument/2006/relationships/hyperlink" Target="https://wenku.baidu.com/view/5059a59c2e3f5727a4e96245.html?from=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nku.baidu.com/view/37f18269561252d380eb6e1e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inyin.sogou.com/di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EC910C-EE72-49B9-871C-9C1CB434A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724" y="911577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6600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6600" dirty="0" smtClean="0">
                <a:latin typeface="微软雅黑" pitchFamily="34" charset="-122"/>
                <a:ea typeface="微软雅黑" pitchFamily="34" charset="-122"/>
              </a:rPr>
              <a:t>语言的情感分析</a:t>
            </a:r>
            <a:endParaRPr lang="zh-CN" altLang="en-US" sz="6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0E9F989-4F2D-4263-A72F-7195F41E8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724" y="3783957"/>
            <a:ext cx="8915399" cy="11262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Sim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2017-12-09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分词实战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406" y="2133600"/>
            <a:ext cx="9716206" cy="3777622"/>
          </a:xfrm>
        </p:spPr>
        <p:txBody>
          <a:bodyPr/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“我”，“的”，“在”，“该”，“就”等停止（无用）词该如何剔除？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14" y="1583796"/>
            <a:ext cx="8602720" cy="211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3273778" y="1907822"/>
            <a:ext cx="428977" cy="293511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73778" y="2669821"/>
            <a:ext cx="428977" cy="293511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25245" y="2116665"/>
            <a:ext cx="428977" cy="293511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714089" y="2116666"/>
            <a:ext cx="428977" cy="293511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41245" y="2816577"/>
            <a:ext cx="428977" cy="293511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23643" y="3025421"/>
            <a:ext cx="428977" cy="293511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80356" y="2099732"/>
            <a:ext cx="428977" cy="293511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461023" y="2263422"/>
            <a:ext cx="428977" cy="293511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574844" y="1907821"/>
            <a:ext cx="428977" cy="293511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0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删除停止词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方法一：升级动力和引擎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filter_engine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4" y="2951691"/>
            <a:ext cx="8150067" cy="315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4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停止词词库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2"/>
              </a:rPr>
              <a:t>百度中文停用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2"/>
              </a:rPr>
              <a:t>词表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/>
              </a:rPr>
              <a:t>哈工大停用词词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4"/>
              </a:rPr>
              <a:t>四川大学停用词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构建文档词条矩阵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矩阵元素为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TF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52" y="2129543"/>
            <a:ext cx="7043392" cy="275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7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构建文档词条矩阵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矩阵元素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为文档，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为词）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17571"/>
              </p:ext>
            </p:extLst>
          </p:nvPr>
        </p:nvGraphicFramePr>
        <p:xfrm>
          <a:off x="2968365" y="5334528"/>
          <a:ext cx="3136194" cy="134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3" imgW="1688760" imgH="723600" progId="Equation.DSMT4">
                  <p:embed/>
                </p:oleObj>
              </mc:Choice>
              <mc:Fallback>
                <p:oleObj name="Equation" r:id="rId3" imgW="168876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8365" y="5334528"/>
                        <a:ext cx="3136194" cy="1344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41" y="2160412"/>
            <a:ext cx="6935365" cy="27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7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构建文档词条矩阵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Corpus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将分词结果转换为语料库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DocumentTermMatrix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基于语料库转换为文档词条矩阵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4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构建文档词条矩阵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对于评论数据构造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DTM</a:t>
            </a:r>
          </a:p>
        </p:txBody>
      </p:sp>
      <p:sp>
        <p:nvSpPr>
          <p:cNvPr id="4" name="矩形 3"/>
          <p:cNvSpPr/>
          <p:nvPr/>
        </p:nvSpPr>
        <p:spPr>
          <a:xfrm>
            <a:off x="2178756" y="2833511"/>
            <a:ext cx="8929511" cy="35785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自定义词和停止词的处理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engine &lt;- worker(user = 'C:\\Users\\Administrator\\Desktop\\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HelloBI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\\all_words.txt',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stop_word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'C:\\Users\\Administrator\\Desktop\\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HelloBI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\\mystopwords.txt')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cuts &lt;-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llply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evaluation$Content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 segment, engine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剔除文本中的数字和字母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 &lt;-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lapply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cuts,str_replace_all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,'[0-9a-zA-Z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]','')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检查是否有空字符创，如有则删除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idx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&lt;- which(Content == '')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Content2 &lt;- Content[-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idx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删除含空字符的元素结果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Content3 &lt;-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llply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(Content2, function(x) x[!x == ''])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4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构建文档词条矩阵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对于评论数据构造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DTM</a:t>
            </a:r>
          </a:p>
        </p:txBody>
      </p:sp>
      <p:sp>
        <p:nvSpPr>
          <p:cNvPr id="4" name="矩形 3"/>
          <p:cNvSpPr/>
          <p:nvPr/>
        </p:nvSpPr>
        <p:spPr>
          <a:xfrm>
            <a:off x="2178756" y="2833511"/>
            <a:ext cx="8929511" cy="35785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将切词的评论转换为语料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content_corpus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&lt;- Corpus(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VectorSource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(Content3))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创建文档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词条矩阵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dtm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&lt;-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DocumentTermMatrix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(x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content_corpus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control 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 list(weighting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weightTfIdf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wordLengths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 c(2,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Inf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)))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tm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48" y="5011561"/>
            <a:ext cx="8866715" cy="115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4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构建文档词条矩阵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对于评论数据构造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DTM</a:t>
            </a:r>
          </a:p>
        </p:txBody>
      </p:sp>
      <p:sp>
        <p:nvSpPr>
          <p:cNvPr id="4" name="矩形 3"/>
          <p:cNvSpPr/>
          <p:nvPr/>
        </p:nvSpPr>
        <p:spPr>
          <a:xfrm>
            <a:off x="2178756" y="2833511"/>
            <a:ext cx="8929511" cy="35785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控制稀疏度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dtm_remove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&lt;-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removeSparseTerms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(x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dtm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 sparse = 0.95)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dtm_remove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dtm_remove$dimnames$Terms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600" b="1" dirty="0">
                <a:solidFill>
                  <a:schemeClr val="accent3"/>
                </a:solidFill>
              </a:rPr>
              <a:t>不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”,”</a:t>
            </a:r>
            <a:r>
              <a:rPr lang="zh-CN" altLang="en-US" sz="1600" b="1" dirty="0">
                <a:solidFill>
                  <a:schemeClr val="accent3"/>
                </a:solidFill>
              </a:rPr>
              <a:t>服务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”,”</a:t>
            </a:r>
            <a:r>
              <a:rPr lang="zh-CN" altLang="en-US" sz="1600" b="1" dirty="0">
                <a:solidFill>
                  <a:schemeClr val="accent3"/>
                </a:solidFill>
              </a:rPr>
              <a:t>前台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”,”</a:t>
            </a:r>
            <a:r>
              <a:rPr lang="zh-CN" altLang="en-US" sz="1600" b="1" dirty="0">
                <a:solidFill>
                  <a:schemeClr val="accent3"/>
                </a:solidFill>
              </a:rPr>
              <a:t>卫生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”,”</a:t>
            </a:r>
            <a:r>
              <a:rPr lang="zh-CN" altLang="en-US" sz="1600" b="1" dirty="0">
                <a:solidFill>
                  <a:schemeClr val="accent3"/>
                </a:solidFill>
              </a:rPr>
              <a:t>干净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”,”</a:t>
            </a:r>
            <a:r>
              <a:rPr lang="zh-CN" altLang="en-US" sz="1600" b="1" dirty="0">
                <a:solidFill>
                  <a:schemeClr val="accent3"/>
                </a:solidFill>
              </a:rPr>
              <a:t>环境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”,”</a:t>
            </a:r>
            <a:r>
              <a:rPr lang="zh-CN" altLang="en-US" sz="1600" b="1" dirty="0">
                <a:solidFill>
                  <a:schemeClr val="accent3"/>
                </a:solidFill>
              </a:rPr>
              <a:t>不错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”,”</a:t>
            </a:r>
            <a:r>
              <a:rPr lang="zh-CN" altLang="en-US" sz="1600" b="1" dirty="0">
                <a:solidFill>
                  <a:schemeClr val="accent3"/>
                </a:solidFill>
              </a:rPr>
              <a:t>入住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</a:t>
            </a:r>
          </a:p>
          <a:p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b="1" dirty="0">
                <a:solidFill>
                  <a:schemeClr val="accent3"/>
                </a:solidFill>
              </a:rPr>
              <a:t>态度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”,”</a:t>
            </a:r>
            <a:r>
              <a:rPr lang="zh-CN" altLang="en-US" sz="1600" b="1" dirty="0">
                <a:solidFill>
                  <a:schemeClr val="accent3"/>
                </a:solidFill>
              </a:rPr>
              <a:t>机场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”,”</a:t>
            </a:r>
            <a:r>
              <a:rPr lang="zh-CN" altLang="en-US" sz="1600" b="1" dirty="0">
                <a:solidFill>
                  <a:schemeClr val="accent3"/>
                </a:solidFill>
              </a:rPr>
              <a:t>方便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”,”</a:t>
            </a:r>
            <a:r>
              <a:rPr lang="zh-CN" altLang="en-US" sz="1600" b="1" dirty="0">
                <a:solidFill>
                  <a:schemeClr val="accent3"/>
                </a:solidFill>
              </a:rPr>
              <a:t>位置</a:t>
            </a:r>
            <a:r>
              <a:rPr lang="en-US" altLang="zh-CN" sz="1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755" y="4160837"/>
            <a:ext cx="8918551" cy="124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2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构建文档词条矩阵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对于评论数据构造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DTM</a:t>
            </a:r>
          </a:p>
        </p:txBody>
      </p:sp>
      <p:sp>
        <p:nvSpPr>
          <p:cNvPr id="4" name="矩形 3"/>
          <p:cNvSpPr/>
          <p:nvPr/>
        </p:nvSpPr>
        <p:spPr>
          <a:xfrm>
            <a:off x="2178756" y="2833511"/>
            <a:ext cx="8929511" cy="35785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转换为数据框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df_dtm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&lt;-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as.data.frame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as.matrix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dtm_remove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head(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df_dtm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45" y="3900134"/>
            <a:ext cx="8911198" cy="16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2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32D671-07A4-4AD1-8F97-A2EF96B2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8224A41-E0C8-46EB-B6DC-99D36B90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文本分析的一般步骤及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语言实现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朴素贝叶斯与实战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随机森林的比较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5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朴素贝叶斯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假设前提：连续变量服从正态分布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可以根据已知的数据算出最大的归属概率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89" y="1672250"/>
            <a:ext cx="6480900" cy="223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435332"/>
              </p:ext>
            </p:extLst>
          </p:nvPr>
        </p:nvGraphicFramePr>
        <p:xfrm>
          <a:off x="2654024" y="4213225"/>
          <a:ext cx="39179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4" imgW="2145960" imgH="419040" progId="Equation.DSMT4">
                  <p:embed/>
                </p:oleObj>
              </mc:Choice>
              <mc:Fallback>
                <p:oleObj name="Equation" r:id="rId4" imgW="2145960" imgH="419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024" y="4213225"/>
                        <a:ext cx="39179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4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朴素贝叶斯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考虑分子最大化即可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9412"/>
              </p:ext>
            </p:extLst>
          </p:nvPr>
        </p:nvGraphicFramePr>
        <p:xfrm>
          <a:off x="2608086" y="2142949"/>
          <a:ext cx="39195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2145960" imgH="419040" progId="Equation.DSMT4">
                  <p:embed/>
                </p:oleObj>
              </mc:Choice>
              <mc:Fallback>
                <p:oleObj name="Equation" r:id="rId3" imgW="2145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086" y="2142949"/>
                        <a:ext cx="39195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50022"/>
              </p:ext>
            </p:extLst>
          </p:nvPr>
        </p:nvGraphicFramePr>
        <p:xfrm>
          <a:off x="2609496" y="4444306"/>
          <a:ext cx="41417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5" imgW="2438280" imgH="419040" progId="Equation.DSMT4">
                  <p:embed/>
                </p:oleObj>
              </mc:Choice>
              <mc:Fallback>
                <p:oleObj name="Equation" r:id="rId5" imgW="2438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496" y="4444306"/>
                        <a:ext cx="41417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虚尾箭头 7"/>
          <p:cNvSpPr/>
          <p:nvPr/>
        </p:nvSpPr>
        <p:spPr>
          <a:xfrm rot="5400000">
            <a:off x="3917242" y="3364093"/>
            <a:ext cx="1241778" cy="857955"/>
          </a:xfrm>
          <a:prstGeom prst="striped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4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朴素贝叶斯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597082"/>
              </p:ext>
            </p:extLst>
          </p:nvPr>
        </p:nvGraphicFramePr>
        <p:xfrm>
          <a:off x="2611445" y="4229100"/>
          <a:ext cx="8338784" cy="60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3340080" imgH="241200" progId="Equation.DSMT4">
                  <p:embed/>
                </p:oleObj>
              </mc:Choice>
              <mc:Fallback>
                <p:oleObj name="Equation" r:id="rId3" imgW="3340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45" y="4229100"/>
                        <a:ext cx="8338784" cy="601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139668"/>
              </p:ext>
            </p:extLst>
          </p:nvPr>
        </p:nvGraphicFramePr>
        <p:xfrm>
          <a:off x="2621846" y="2184224"/>
          <a:ext cx="3361266" cy="56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1846" y="2184224"/>
                        <a:ext cx="3361266" cy="560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虚尾箭头 8"/>
          <p:cNvSpPr/>
          <p:nvPr/>
        </p:nvSpPr>
        <p:spPr>
          <a:xfrm rot="5400000">
            <a:off x="3668886" y="3025427"/>
            <a:ext cx="1241778" cy="857955"/>
          </a:xfrm>
          <a:prstGeom prst="striped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88089" y="32060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自变量之间是类条件独立的</a:t>
            </a:r>
          </a:p>
        </p:txBody>
      </p:sp>
    </p:spTree>
    <p:extLst>
      <p:ext uri="{BB962C8B-B14F-4D97-AF65-F5344CB8AC3E}">
        <p14:creationId xmlns:p14="http://schemas.microsoft.com/office/powerpoint/2010/main" val="269708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朴素贝叶斯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klaR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NaiveBayes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grouping, prior,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usekernel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FALSE,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0, ...)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指定需要处理的数据，可以是数据框形式，也可以是矩阵形式；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为每个观测样本指定所属类别；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可为各个类别指定先验概率，默认情况下用各个类别的样本比例作为先验概率；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指定密度估计的方法（在无法判断数据的分布时，采用密度密度估计方法），默认情况下使用标准的密度估计，设为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时，则使用核密度估计方法；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指定是否进行拉普拉斯修正，默认情况下不对数据进行修正，当数据量较小时，可以设置该参数为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，即进行拉普拉斯修正。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1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朴素贝叶斯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朴素贝叶斯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8756" y="2833511"/>
            <a:ext cx="8929511" cy="35785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8755" y="2833511"/>
            <a:ext cx="892951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贝叶斯分类器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bayes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&lt;-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NaiveBayes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(x = train, grouping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evaluation$Emotion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[-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idx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][index],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		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 1)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预测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pred_bayes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&lt;- predict(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bayes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newdata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= test)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Freq_bayes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&lt;- table(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pred_bayes$class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evaluation$Emotion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[-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idx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][-index])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混淆矩阵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Freq_bayes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准确率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sum(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diag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Freq_bayes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))/sum(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Freq_bayes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0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朴素贝叶斯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21" y="2898422"/>
            <a:ext cx="7201906" cy="3353268"/>
          </a:xfr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21" y="1443037"/>
            <a:ext cx="32480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0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随机森林的对比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85" y="2884665"/>
            <a:ext cx="7201906" cy="3353268"/>
          </a:xfrm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85" y="1457325"/>
            <a:ext cx="32670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3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EC910C-EE72-49B9-871C-9C1CB434A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170" y="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  <a:endParaRPr lang="zh-CN" altLang="en-US" sz="8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E:\桌面\matplotlib\公众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22" y="2209799"/>
            <a:ext cx="3244497" cy="324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8143" y="559524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每天进步一点点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2015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7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562" y="3919659"/>
            <a:ext cx="4271993" cy="264863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9" y="1430303"/>
            <a:ext cx="3104445" cy="23697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62" y="1430303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3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分词实战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jiebaR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orker()—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为分词提供动力和引擎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egment()—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为分词提供战斗机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0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分词实战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27" y="1527881"/>
            <a:ext cx="5893329" cy="51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0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分词实战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6412" y="2122311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滚出去！我没有时间听一个牢里混出来的人渣，在这里跟我讲该怎么样不该怎么样！你以为西装往身上一套，我就看不到你骨子里的寒酸，剪剪头、吹吹风，就能掩藏住心里的猥琐？你差得还远，你这种人我见得多了，但还没有见到过敢对我指手画脚的。消失，快从我面前消失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猎场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分词实战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406" y="2133600"/>
            <a:ext cx="9716206" cy="3777622"/>
          </a:xfrm>
        </p:spPr>
        <p:txBody>
          <a:bodyPr/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“剪剪头”，“吹吹风”，“见到过”等如何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以整体效果输出？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14" y="1583796"/>
            <a:ext cx="8602720" cy="211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2235200" y="2643275"/>
            <a:ext cx="1478844" cy="31441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19600" y="2643275"/>
            <a:ext cx="1478844" cy="31441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35200" y="3224653"/>
            <a:ext cx="1478844" cy="31441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1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添加自定义词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方法一：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升级动力和引擎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new_user_word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972153"/>
            <a:ext cx="68389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4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自定义词库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搜狗词库（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https://pinyin.sogou.com/dict/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知网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情感分析用词语集（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beta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大连理工大学情感词汇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台湾大学中文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情感极性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词典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中文褒贬义词典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（清华大学李军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汉语情感词极值表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721</TotalTime>
  <Words>843</Words>
  <Application>Microsoft Office PowerPoint</Application>
  <PresentationFormat>自定义</PresentationFormat>
  <Paragraphs>184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丝状</vt:lpstr>
      <vt:lpstr>Equation</vt:lpstr>
      <vt:lpstr>MathType 6.0 Equation</vt:lpstr>
      <vt:lpstr>基于R语言的情感分析</vt:lpstr>
      <vt:lpstr>目录</vt:lpstr>
      <vt:lpstr>文本分析步骤—分词</vt:lpstr>
      <vt:lpstr>文本分析步骤—分词实战</vt:lpstr>
      <vt:lpstr>文本分析步骤—分词实战</vt:lpstr>
      <vt:lpstr>文本分析步骤—分词实战</vt:lpstr>
      <vt:lpstr>文本分析步骤—分词实战</vt:lpstr>
      <vt:lpstr>文本分析步骤—添加自定义词</vt:lpstr>
      <vt:lpstr>文本分析步骤—自定义词库</vt:lpstr>
      <vt:lpstr>文本分析步骤—分词实战</vt:lpstr>
      <vt:lpstr>文本分析步骤—删除停止词</vt:lpstr>
      <vt:lpstr>文本分析步骤—停止词词库</vt:lpstr>
      <vt:lpstr>文本分析步骤—构建文档词条矩阵</vt:lpstr>
      <vt:lpstr>文本分析步骤—构建文档词条矩阵</vt:lpstr>
      <vt:lpstr>文本分析步骤—构建文档词条矩阵</vt:lpstr>
      <vt:lpstr>文本分析步骤—构建文档词条矩阵</vt:lpstr>
      <vt:lpstr>文本分析步骤—构建文档词条矩阵</vt:lpstr>
      <vt:lpstr>文本分析步骤—构建文档词条矩阵</vt:lpstr>
      <vt:lpstr>文本分析步骤—构建文档词条矩阵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随机森林的对比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Microsoft</dc:creator>
  <cp:lastModifiedBy>Sim</cp:lastModifiedBy>
  <cp:revision>77</cp:revision>
  <dcterms:created xsi:type="dcterms:W3CDTF">2017-10-24T15:22:17Z</dcterms:created>
  <dcterms:modified xsi:type="dcterms:W3CDTF">2017-12-05T12:53:06Z</dcterms:modified>
</cp:coreProperties>
</file>