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56" r:id="rId3"/>
    <p:sldId id="268" r:id="rId4"/>
    <p:sldId id="273" r:id="rId5"/>
    <p:sldId id="269" r:id="rId6"/>
    <p:sldId id="298" r:id="rId7"/>
    <p:sldId id="297" r:id="rId8"/>
    <p:sldId id="258" r:id="rId9"/>
    <p:sldId id="259" r:id="rId10"/>
    <p:sldId id="300" r:id="rId11"/>
    <p:sldId id="301" r:id="rId12"/>
    <p:sldId id="302" r:id="rId13"/>
    <p:sldId id="303" r:id="rId14"/>
    <p:sldId id="306" r:id="rId15"/>
    <p:sldId id="307" r:id="rId16"/>
    <p:sldId id="304" r:id="rId17"/>
    <p:sldId id="305" r:id="rId18"/>
    <p:sldId id="308" r:id="rId19"/>
    <p:sldId id="309" r:id="rId20"/>
    <p:sldId id="274" r:id="rId21"/>
    <p:sldId id="275" r:id="rId22"/>
    <p:sldId id="276" r:id="rId23"/>
    <p:sldId id="277" r:id="rId24"/>
    <p:sldId id="260" r:id="rId25"/>
    <p:sldId id="270" r:id="rId26"/>
    <p:sldId id="262" r:id="rId27"/>
    <p:sldId id="261" r:id="rId28"/>
    <p:sldId id="263" r:id="rId29"/>
    <p:sldId id="264" r:id="rId30"/>
    <p:sldId id="271" r:id="rId31"/>
    <p:sldId id="26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4" r:id="rId40"/>
    <p:sldId id="299" r:id="rId41"/>
    <p:sldId id="312" r:id="rId42"/>
    <p:sldId id="310" r:id="rId43"/>
    <p:sldId id="311" r:id="rId44"/>
    <p:sldId id="313" r:id="rId45"/>
    <p:sldId id="272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936E-FAED-43E0-B64F-198F2F4D0E20}" type="datetimeFigureOut">
              <a:rPr lang="zh-CN" altLang="en-US" smtClean="0"/>
              <a:pPr/>
              <a:t>2018-01-08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325E3-81D9-4F19-83C2-95DCC8619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BB096-673F-4FDC-93A4-863FC42E51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2DD5-0DDD-4097-853B-BE9CCB4383EF}" type="datetimeFigureOut">
              <a:rPr lang="zh-CN" altLang="en-US" smtClean="0"/>
              <a:pPr/>
              <a:t>2018-01-08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F2D-9B47-431B-88A6-57FAECBB9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2DD5-0DDD-4097-853B-BE9CCB4383EF}" type="datetimeFigureOut">
              <a:rPr lang="zh-CN" altLang="en-US" smtClean="0"/>
              <a:pPr/>
              <a:t>2018-01-08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F2D-9B47-431B-88A6-57FAECBB9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2DD5-0DDD-4097-853B-BE9CCB4383EF}" type="datetimeFigureOut">
              <a:rPr lang="zh-CN" altLang="en-US" smtClean="0"/>
              <a:pPr/>
              <a:t>2018-01-08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F2D-9B47-431B-88A6-57FAECBB9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0182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2DD5-0DDD-4097-853B-BE9CCB4383EF}" type="datetimeFigureOut">
              <a:rPr lang="zh-CN" altLang="en-US" smtClean="0"/>
              <a:pPr/>
              <a:t>2018-01-08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F2D-9B47-431B-88A6-57FAECBB9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2DD5-0DDD-4097-853B-BE9CCB4383EF}" type="datetimeFigureOut">
              <a:rPr lang="zh-CN" altLang="en-US" smtClean="0"/>
              <a:pPr/>
              <a:t>2018-01-08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F2D-9B47-431B-88A6-57FAECBB9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2DD5-0DDD-4097-853B-BE9CCB4383EF}" type="datetimeFigureOut">
              <a:rPr lang="zh-CN" altLang="en-US" smtClean="0"/>
              <a:pPr/>
              <a:t>2018-01-08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F2D-9B47-431B-88A6-57FAECBB9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2DD5-0DDD-4097-853B-BE9CCB4383EF}" type="datetimeFigureOut">
              <a:rPr lang="zh-CN" altLang="en-US" smtClean="0"/>
              <a:pPr/>
              <a:t>2018-01-08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F2D-9B47-431B-88A6-57FAECBB9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2DD5-0DDD-4097-853B-BE9CCB4383EF}" type="datetimeFigureOut">
              <a:rPr lang="zh-CN" altLang="en-US" smtClean="0"/>
              <a:pPr/>
              <a:t>2018-01-08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F2D-9B47-431B-88A6-57FAECBB9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2DD5-0DDD-4097-853B-BE9CCB4383EF}" type="datetimeFigureOut">
              <a:rPr lang="zh-CN" altLang="en-US" smtClean="0"/>
              <a:pPr/>
              <a:t>2018-01-08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F2D-9B47-431B-88A6-57FAECBB9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2DD5-0DDD-4097-853B-BE9CCB4383EF}" type="datetimeFigureOut">
              <a:rPr lang="zh-CN" altLang="en-US" smtClean="0"/>
              <a:pPr/>
              <a:t>2018-01-08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F2D-9B47-431B-88A6-57FAECBB9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2DD5-0DDD-4097-853B-BE9CCB4383EF}" type="datetimeFigureOut">
              <a:rPr lang="zh-CN" altLang="en-US" smtClean="0"/>
              <a:pPr/>
              <a:t>2018-01-08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F2D-9B47-431B-88A6-57FAECBB9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2DD5-0DDD-4097-853B-BE9CCB4383EF}" type="datetimeFigureOut">
              <a:rPr lang="zh-CN" altLang="en-US" smtClean="0"/>
              <a:pPr/>
              <a:t>2018-01-08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B1F2D-9B47-431B-88A6-57FAECBB9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6"/>
          <p:cNvGrpSpPr/>
          <p:nvPr/>
        </p:nvGrpSpPr>
        <p:grpSpPr>
          <a:xfrm>
            <a:off x="3643306" y="-285776"/>
            <a:ext cx="5786478" cy="7143777"/>
            <a:chOff x="12112625" y="-1933575"/>
            <a:chExt cx="12499975" cy="15649575"/>
          </a:xfrm>
        </p:grpSpPr>
        <p:sp>
          <p:nvSpPr>
            <p:cNvPr id="4" name="Shape 111"/>
            <p:cNvSpPr/>
            <p:nvPr/>
          </p:nvSpPr>
          <p:spPr>
            <a:xfrm>
              <a:off x="18081625" y="11164888"/>
              <a:ext cx="165100" cy="16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hape 112"/>
            <p:cNvSpPr/>
            <p:nvPr/>
          </p:nvSpPr>
          <p:spPr>
            <a:xfrm>
              <a:off x="14289088" y="8932863"/>
              <a:ext cx="65087" cy="65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hape 113"/>
            <p:cNvSpPr/>
            <p:nvPr/>
          </p:nvSpPr>
          <p:spPr>
            <a:xfrm>
              <a:off x="15354300" y="10033000"/>
              <a:ext cx="349250" cy="34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hape 114"/>
            <p:cNvSpPr/>
            <p:nvPr/>
          </p:nvSpPr>
          <p:spPr>
            <a:xfrm>
              <a:off x="17170400" y="12239625"/>
              <a:ext cx="265113" cy="26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hape 115"/>
            <p:cNvSpPr/>
            <p:nvPr/>
          </p:nvSpPr>
          <p:spPr>
            <a:xfrm>
              <a:off x="14087475" y="11017250"/>
              <a:ext cx="149225" cy="147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hape 116"/>
            <p:cNvSpPr/>
            <p:nvPr/>
          </p:nvSpPr>
          <p:spPr>
            <a:xfrm>
              <a:off x="13001625" y="12968288"/>
              <a:ext cx="265113" cy="26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hape 118"/>
            <p:cNvSpPr/>
            <p:nvPr/>
          </p:nvSpPr>
          <p:spPr>
            <a:xfrm>
              <a:off x="20523200" y="12738100"/>
              <a:ext cx="349250" cy="34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hape 119"/>
            <p:cNvSpPr/>
            <p:nvPr/>
          </p:nvSpPr>
          <p:spPr>
            <a:xfrm>
              <a:off x="15449550" y="13442950"/>
              <a:ext cx="166688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hape 120"/>
            <p:cNvSpPr/>
            <p:nvPr/>
          </p:nvSpPr>
          <p:spPr>
            <a:xfrm>
              <a:off x="16071850" y="9444038"/>
              <a:ext cx="147638" cy="14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hape 121"/>
            <p:cNvSpPr/>
            <p:nvPr/>
          </p:nvSpPr>
          <p:spPr>
            <a:xfrm flipH="1" flipV="1">
              <a:off x="15628938" y="10321925"/>
              <a:ext cx="1614487" cy="2017713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hape 122"/>
            <p:cNvSpPr/>
            <p:nvPr/>
          </p:nvSpPr>
          <p:spPr>
            <a:xfrm>
              <a:off x="18032413" y="11115675"/>
              <a:ext cx="265112" cy="26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hape 123"/>
            <p:cNvSpPr/>
            <p:nvPr/>
          </p:nvSpPr>
          <p:spPr>
            <a:xfrm flipV="1">
              <a:off x="15536863" y="10342563"/>
              <a:ext cx="0" cy="3094037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hape 124"/>
            <p:cNvSpPr/>
            <p:nvPr/>
          </p:nvSpPr>
          <p:spPr>
            <a:xfrm>
              <a:off x="14322425" y="8951913"/>
              <a:ext cx="1133475" cy="113347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hape 125"/>
            <p:cNvSpPr/>
            <p:nvPr/>
          </p:nvSpPr>
          <p:spPr>
            <a:xfrm flipV="1">
              <a:off x="14176375" y="10158413"/>
              <a:ext cx="1423988" cy="92710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hape 126"/>
            <p:cNvSpPr/>
            <p:nvPr/>
          </p:nvSpPr>
          <p:spPr>
            <a:xfrm flipV="1">
              <a:off x="13115925" y="9567863"/>
              <a:ext cx="2981325" cy="352425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hape 127"/>
            <p:cNvSpPr/>
            <p:nvPr/>
          </p:nvSpPr>
          <p:spPr>
            <a:xfrm flipH="1">
              <a:off x="18181638" y="7781925"/>
              <a:ext cx="2395537" cy="3471863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hape 128"/>
            <p:cNvSpPr/>
            <p:nvPr/>
          </p:nvSpPr>
          <p:spPr>
            <a:xfrm flipH="1" flipV="1">
              <a:off x="15525750" y="10185400"/>
              <a:ext cx="2630488" cy="105727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hape 129"/>
            <p:cNvSpPr/>
            <p:nvPr/>
          </p:nvSpPr>
          <p:spPr>
            <a:xfrm flipH="1" flipV="1">
              <a:off x="18181638" y="11249025"/>
              <a:ext cx="2395537" cy="157797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hape 130"/>
            <p:cNvSpPr/>
            <p:nvPr/>
          </p:nvSpPr>
          <p:spPr>
            <a:xfrm>
              <a:off x="20539075" y="7639050"/>
              <a:ext cx="265113" cy="26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hape 134"/>
            <p:cNvSpPr/>
            <p:nvPr/>
          </p:nvSpPr>
          <p:spPr>
            <a:xfrm>
              <a:off x="23368000" y="4922838"/>
              <a:ext cx="147638" cy="147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hape 135"/>
            <p:cNvSpPr/>
            <p:nvPr/>
          </p:nvSpPr>
          <p:spPr>
            <a:xfrm>
              <a:off x="19692938" y="4624388"/>
              <a:ext cx="166687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hape 136"/>
            <p:cNvSpPr/>
            <p:nvPr/>
          </p:nvSpPr>
          <p:spPr>
            <a:xfrm>
              <a:off x="19480213" y="5961063"/>
              <a:ext cx="165100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hape 137"/>
            <p:cNvSpPr/>
            <p:nvPr/>
          </p:nvSpPr>
          <p:spPr>
            <a:xfrm>
              <a:off x="18867438" y="6669088"/>
              <a:ext cx="149225" cy="147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hape 138"/>
            <p:cNvSpPr/>
            <p:nvPr/>
          </p:nvSpPr>
          <p:spPr>
            <a:xfrm>
              <a:off x="23690263" y="6232525"/>
              <a:ext cx="265112" cy="26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hape 139"/>
            <p:cNvSpPr/>
            <p:nvPr/>
          </p:nvSpPr>
          <p:spPr>
            <a:xfrm>
              <a:off x="22896513" y="10579100"/>
              <a:ext cx="147637" cy="14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hape 140"/>
            <p:cNvSpPr/>
            <p:nvPr/>
          </p:nvSpPr>
          <p:spPr>
            <a:xfrm>
              <a:off x="21115338" y="11174413"/>
              <a:ext cx="147637" cy="147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hape 141"/>
            <p:cNvSpPr/>
            <p:nvPr/>
          </p:nvSpPr>
          <p:spPr>
            <a:xfrm>
              <a:off x="19296063" y="13320713"/>
              <a:ext cx="165100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hape 142"/>
            <p:cNvSpPr/>
            <p:nvPr/>
          </p:nvSpPr>
          <p:spPr>
            <a:xfrm>
              <a:off x="19043650" y="11798300"/>
              <a:ext cx="147638" cy="14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hape 143"/>
            <p:cNvSpPr/>
            <p:nvPr/>
          </p:nvSpPr>
          <p:spPr>
            <a:xfrm>
              <a:off x="22656800" y="11955463"/>
              <a:ext cx="166688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hape 144"/>
            <p:cNvSpPr/>
            <p:nvPr/>
          </p:nvSpPr>
          <p:spPr>
            <a:xfrm>
              <a:off x="23739475" y="8558213"/>
              <a:ext cx="166688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hape 145"/>
            <p:cNvSpPr/>
            <p:nvPr/>
          </p:nvSpPr>
          <p:spPr>
            <a:xfrm>
              <a:off x="24447500" y="10107613"/>
              <a:ext cx="165100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hape 146"/>
            <p:cNvSpPr/>
            <p:nvPr/>
          </p:nvSpPr>
          <p:spPr>
            <a:xfrm flipH="1">
              <a:off x="20656550" y="12023725"/>
              <a:ext cx="2138363" cy="900113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hape 147"/>
            <p:cNvSpPr/>
            <p:nvPr/>
          </p:nvSpPr>
          <p:spPr>
            <a:xfrm flipH="1">
              <a:off x="20729575" y="11282363"/>
              <a:ext cx="449263" cy="1509712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hape 148"/>
            <p:cNvSpPr/>
            <p:nvPr/>
          </p:nvSpPr>
          <p:spPr>
            <a:xfrm flipH="1">
              <a:off x="20667663" y="8715375"/>
              <a:ext cx="3122612" cy="425132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hape 149"/>
            <p:cNvSpPr/>
            <p:nvPr/>
          </p:nvSpPr>
          <p:spPr>
            <a:xfrm flipH="1">
              <a:off x="20789900" y="10656888"/>
              <a:ext cx="2185988" cy="2185987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hape 150"/>
            <p:cNvSpPr/>
            <p:nvPr/>
          </p:nvSpPr>
          <p:spPr>
            <a:xfrm flipH="1">
              <a:off x="20666075" y="10139363"/>
              <a:ext cx="3937000" cy="281622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hape 151"/>
            <p:cNvSpPr/>
            <p:nvPr/>
          </p:nvSpPr>
          <p:spPr>
            <a:xfrm>
              <a:off x="19483388" y="9297988"/>
              <a:ext cx="1158875" cy="358140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hape 152"/>
            <p:cNvSpPr/>
            <p:nvPr/>
          </p:nvSpPr>
          <p:spPr>
            <a:xfrm>
              <a:off x="19431000" y="9258300"/>
              <a:ext cx="166688" cy="16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hape 153"/>
            <p:cNvSpPr/>
            <p:nvPr/>
          </p:nvSpPr>
          <p:spPr>
            <a:xfrm flipV="1">
              <a:off x="19372263" y="12879388"/>
              <a:ext cx="1381125" cy="54610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hape 154"/>
            <p:cNvSpPr/>
            <p:nvPr/>
          </p:nvSpPr>
          <p:spPr>
            <a:xfrm>
              <a:off x="20729575" y="7816850"/>
              <a:ext cx="0" cy="514985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hape 155"/>
            <p:cNvSpPr/>
            <p:nvPr/>
          </p:nvSpPr>
          <p:spPr>
            <a:xfrm>
              <a:off x="19267488" y="11955463"/>
              <a:ext cx="222250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hape 156"/>
            <p:cNvSpPr/>
            <p:nvPr/>
          </p:nvSpPr>
          <p:spPr>
            <a:xfrm>
              <a:off x="19504025" y="12095163"/>
              <a:ext cx="265113" cy="26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hape 157"/>
            <p:cNvSpPr/>
            <p:nvPr/>
          </p:nvSpPr>
          <p:spPr>
            <a:xfrm>
              <a:off x="23652163" y="13276263"/>
              <a:ext cx="149225" cy="14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hape 158"/>
            <p:cNvSpPr/>
            <p:nvPr/>
          </p:nvSpPr>
          <p:spPr>
            <a:xfrm>
              <a:off x="22702838" y="11993563"/>
              <a:ext cx="1016000" cy="131445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hape 159"/>
            <p:cNvSpPr/>
            <p:nvPr/>
          </p:nvSpPr>
          <p:spPr>
            <a:xfrm flipV="1">
              <a:off x="23756938" y="10158413"/>
              <a:ext cx="782637" cy="317817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hape 160"/>
            <p:cNvSpPr/>
            <p:nvPr/>
          </p:nvSpPr>
          <p:spPr>
            <a:xfrm flipV="1">
              <a:off x="15592425" y="12087225"/>
              <a:ext cx="3810000" cy="138112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hape 161"/>
            <p:cNvSpPr/>
            <p:nvPr/>
          </p:nvSpPr>
          <p:spPr>
            <a:xfrm flipH="1">
              <a:off x="20675600" y="6380163"/>
              <a:ext cx="3106738" cy="1395412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hape 162"/>
            <p:cNvSpPr/>
            <p:nvPr/>
          </p:nvSpPr>
          <p:spPr>
            <a:xfrm flipH="1">
              <a:off x="20677188" y="5087938"/>
              <a:ext cx="2687637" cy="2687637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hape 163"/>
            <p:cNvSpPr/>
            <p:nvPr/>
          </p:nvSpPr>
          <p:spPr>
            <a:xfrm>
              <a:off x="19604038" y="6100763"/>
              <a:ext cx="1076325" cy="167005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hape 164"/>
            <p:cNvSpPr/>
            <p:nvPr/>
          </p:nvSpPr>
          <p:spPr>
            <a:xfrm>
              <a:off x="19772313" y="4764088"/>
              <a:ext cx="906462" cy="3094037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hape 165"/>
            <p:cNvSpPr/>
            <p:nvPr/>
          </p:nvSpPr>
          <p:spPr>
            <a:xfrm>
              <a:off x="18253075" y="6389688"/>
              <a:ext cx="2514600" cy="138430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hape 166"/>
            <p:cNvSpPr/>
            <p:nvPr/>
          </p:nvSpPr>
          <p:spPr>
            <a:xfrm flipH="1">
              <a:off x="18181638" y="6791325"/>
              <a:ext cx="760412" cy="434975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hape 167"/>
            <p:cNvSpPr/>
            <p:nvPr/>
          </p:nvSpPr>
          <p:spPr>
            <a:xfrm>
              <a:off x="18586450" y="6511925"/>
              <a:ext cx="222250" cy="22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hape 168"/>
            <p:cNvSpPr/>
            <p:nvPr/>
          </p:nvSpPr>
          <p:spPr>
            <a:xfrm>
              <a:off x="21048663" y="13615988"/>
              <a:ext cx="66675" cy="65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hape 169"/>
            <p:cNvSpPr/>
            <p:nvPr/>
          </p:nvSpPr>
          <p:spPr>
            <a:xfrm>
              <a:off x="21853525" y="13650913"/>
              <a:ext cx="66675" cy="65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hape 170"/>
            <p:cNvSpPr/>
            <p:nvPr/>
          </p:nvSpPr>
          <p:spPr>
            <a:xfrm>
              <a:off x="20727988" y="13068300"/>
              <a:ext cx="342900" cy="547688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hape 171"/>
            <p:cNvSpPr/>
            <p:nvPr/>
          </p:nvSpPr>
          <p:spPr>
            <a:xfrm>
              <a:off x="20789900" y="13001625"/>
              <a:ext cx="1119188" cy="69850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hape 172"/>
            <p:cNvSpPr/>
            <p:nvPr/>
          </p:nvSpPr>
          <p:spPr>
            <a:xfrm>
              <a:off x="20634325" y="8543925"/>
              <a:ext cx="187325" cy="19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hape 173"/>
            <p:cNvSpPr/>
            <p:nvPr/>
          </p:nvSpPr>
          <p:spPr>
            <a:xfrm>
              <a:off x="20664488" y="8885238"/>
              <a:ext cx="142875" cy="14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hape 174"/>
            <p:cNvSpPr/>
            <p:nvPr/>
          </p:nvSpPr>
          <p:spPr>
            <a:xfrm>
              <a:off x="20639088" y="9107488"/>
              <a:ext cx="187325" cy="195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hape 175"/>
            <p:cNvSpPr/>
            <p:nvPr/>
          </p:nvSpPr>
          <p:spPr>
            <a:xfrm>
              <a:off x="20659725" y="9450388"/>
              <a:ext cx="142875" cy="142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hape 111"/>
            <p:cNvSpPr/>
            <p:nvPr/>
          </p:nvSpPr>
          <p:spPr>
            <a:xfrm>
              <a:off x="17479963" y="2687638"/>
              <a:ext cx="174625" cy="176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hape 112"/>
            <p:cNvSpPr/>
            <p:nvPr/>
          </p:nvSpPr>
          <p:spPr>
            <a:xfrm>
              <a:off x="13473113" y="328613"/>
              <a:ext cx="68262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hape 113"/>
            <p:cNvSpPr/>
            <p:nvPr/>
          </p:nvSpPr>
          <p:spPr>
            <a:xfrm>
              <a:off x="14597063" y="1490663"/>
              <a:ext cx="369887" cy="369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hape 114"/>
            <p:cNvSpPr/>
            <p:nvPr/>
          </p:nvSpPr>
          <p:spPr>
            <a:xfrm>
              <a:off x="16516350" y="3822700"/>
              <a:ext cx="280988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hape 115"/>
            <p:cNvSpPr/>
            <p:nvPr/>
          </p:nvSpPr>
          <p:spPr>
            <a:xfrm>
              <a:off x="13260388" y="2530475"/>
              <a:ext cx="155575" cy="15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hape 116"/>
            <p:cNvSpPr/>
            <p:nvPr/>
          </p:nvSpPr>
          <p:spPr>
            <a:xfrm>
              <a:off x="12112625" y="4592638"/>
              <a:ext cx="280988" cy="280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Shape 118"/>
            <p:cNvSpPr/>
            <p:nvPr/>
          </p:nvSpPr>
          <p:spPr>
            <a:xfrm>
              <a:off x="20059650" y="4349750"/>
              <a:ext cx="369888" cy="369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Shape 119"/>
            <p:cNvSpPr/>
            <p:nvPr/>
          </p:nvSpPr>
          <p:spPr>
            <a:xfrm>
              <a:off x="14698663" y="5094288"/>
              <a:ext cx="176212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Shape 120"/>
            <p:cNvSpPr/>
            <p:nvPr/>
          </p:nvSpPr>
          <p:spPr>
            <a:xfrm>
              <a:off x="15355888" y="869950"/>
              <a:ext cx="157162" cy="155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Shape 121"/>
            <p:cNvSpPr/>
            <p:nvPr/>
          </p:nvSpPr>
          <p:spPr>
            <a:xfrm flipH="1" flipV="1">
              <a:off x="14889163" y="1797050"/>
              <a:ext cx="1706562" cy="2132013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Shape 122"/>
            <p:cNvSpPr/>
            <p:nvPr/>
          </p:nvSpPr>
          <p:spPr>
            <a:xfrm>
              <a:off x="17427575" y="2635250"/>
              <a:ext cx="279400" cy="28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Shape 123"/>
            <p:cNvSpPr/>
            <p:nvPr/>
          </p:nvSpPr>
          <p:spPr>
            <a:xfrm flipV="1">
              <a:off x="14790738" y="1819275"/>
              <a:ext cx="0" cy="3268663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Shape 124"/>
            <p:cNvSpPr/>
            <p:nvPr/>
          </p:nvSpPr>
          <p:spPr>
            <a:xfrm>
              <a:off x="13508038" y="349250"/>
              <a:ext cx="1196975" cy="119697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Shape 125"/>
            <p:cNvSpPr/>
            <p:nvPr/>
          </p:nvSpPr>
          <p:spPr>
            <a:xfrm flipV="1">
              <a:off x="13354050" y="1624013"/>
              <a:ext cx="1504950" cy="979487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Shape 126"/>
            <p:cNvSpPr/>
            <p:nvPr/>
          </p:nvSpPr>
          <p:spPr>
            <a:xfrm flipV="1">
              <a:off x="12233275" y="1000125"/>
              <a:ext cx="3149600" cy="372427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Shape 127"/>
            <p:cNvSpPr/>
            <p:nvPr/>
          </p:nvSpPr>
          <p:spPr>
            <a:xfrm flipH="1">
              <a:off x="17584738" y="-885825"/>
              <a:ext cx="2532062" cy="3668713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Shape 128"/>
            <p:cNvSpPr/>
            <p:nvPr/>
          </p:nvSpPr>
          <p:spPr>
            <a:xfrm flipH="1" flipV="1">
              <a:off x="14779625" y="1652588"/>
              <a:ext cx="2779713" cy="111760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" name="Shape 129"/>
            <p:cNvSpPr/>
            <p:nvPr/>
          </p:nvSpPr>
          <p:spPr>
            <a:xfrm flipH="1" flipV="1">
              <a:off x="17584738" y="2776538"/>
              <a:ext cx="2532062" cy="166687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Shape 139"/>
            <p:cNvSpPr/>
            <p:nvPr/>
          </p:nvSpPr>
          <p:spPr>
            <a:xfrm>
              <a:off x="22567900" y="2068513"/>
              <a:ext cx="155575" cy="15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Shape 140"/>
            <p:cNvSpPr/>
            <p:nvPr/>
          </p:nvSpPr>
          <p:spPr>
            <a:xfrm>
              <a:off x="20685125" y="2697163"/>
              <a:ext cx="157163" cy="15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5" name="Shape 141"/>
            <p:cNvSpPr/>
            <p:nvPr/>
          </p:nvSpPr>
          <p:spPr>
            <a:xfrm>
              <a:off x="18762663" y="4965700"/>
              <a:ext cx="176212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Shape 142"/>
            <p:cNvSpPr/>
            <p:nvPr/>
          </p:nvSpPr>
          <p:spPr>
            <a:xfrm>
              <a:off x="18495963" y="3357563"/>
              <a:ext cx="155575" cy="155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Shape 143"/>
            <p:cNvSpPr/>
            <p:nvPr/>
          </p:nvSpPr>
          <p:spPr>
            <a:xfrm>
              <a:off x="22315488" y="3522663"/>
              <a:ext cx="174625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Shape 144"/>
            <p:cNvSpPr/>
            <p:nvPr/>
          </p:nvSpPr>
          <p:spPr>
            <a:xfrm>
              <a:off x="23458488" y="-66675"/>
              <a:ext cx="174625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Shape 145"/>
            <p:cNvSpPr/>
            <p:nvPr/>
          </p:nvSpPr>
          <p:spPr>
            <a:xfrm>
              <a:off x="24206200" y="1570038"/>
              <a:ext cx="174625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Shape 146"/>
            <p:cNvSpPr/>
            <p:nvPr/>
          </p:nvSpPr>
          <p:spPr>
            <a:xfrm flipH="1">
              <a:off x="20200938" y="3594100"/>
              <a:ext cx="2259012" cy="950913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Shape 147"/>
            <p:cNvSpPr/>
            <p:nvPr/>
          </p:nvSpPr>
          <p:spPr>
            <a:xfrm flipH="1">
              <a:off x="20277138" y="2811463"/>
              <a:ext cx="474662" cy="1595437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" name="Shape 148"/>
            <p:cNvSpPr/>
            <p:nvPr/>
          </p:nvSpPr>
          <p:spPr>
            <a:xfrm flipH="1">
              <a:off x="20212050" y="98425"/>
              <a:ext cx="3298825" cy="449262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Shape 149"/>
            <p:cNvSpPr/>
            <p:nvPr/>
          </p:nvSpPr>
          <p:spPr>
            <a:xfrm flipH="1">
              <a:off x="20342225" y="2151063"/>
              <a:ext cx="2308225" cy="2309812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Shape 150"/>
            <p:cNvSpPr/>
            <p:nvPr/>
          </p:nvSpPr>
          <p:spPr>
            <a:xfrm flipH="1">
              <a:off x="20210463" y="1603375"/>
              <a:ext cx="4160837" cy="2976563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Shape 151"/>
            <p:cNvSpPr/>
            <p:nvPr/>
          </p:nvSpPr>
          <p:spPr>
            <a:xfrm>
              <a:off x="18962688" y="715963"/>
              <a:ext cx="1222375" cy="3783012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Shape 152"/>
            <p:cNvSpPr/>
            <p:nvPr/>
          </p:nvSpPr>
          <p:spPr>
            <a:xfrm>
              <a:off x="18907125" y="673100"/>
              <a:ext cx="174625" cy="17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" name="Shape 153"/>
            <p:cNvSpPr/>
            <p:nvPr/>
          </p:nvSpPr>
          <p:spPr>
            <a:xfrm flipV="1">
              <a:off x="18845213" y="4498975"/>
              <a:ext cx="1457325" cy="576263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Shape 154"/>
            <p:cNvSpPr/>
            <p:nvPr/>
          </p:nvSpPr>
          <p:spPr>
            <a:xfrm>
              <a:off x="20277138" y="-850900"/>
              <a:ext cx="0" cy="544195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9" name="Shape 155"/>
            <p:cNvSpPr/>
            <p:nvPr/>
          </p:nvSpPr>
          <p:spPr>
            <a:xfrm>
              <a:off x="18732500" y="3522663"/>
              <a:ext cx="236538" cy="2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0" name="Shape 156"/>
            <p:cNvSpPr/>
            <p:nvPr/>
          </p:nvSpPr>
          <p:spPr>
            <a:xfrm>
              <a:off x="18981738" y="3670300"/>
              <a:ext cx="280987" cy="28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1" name="Shape 157"/>
            <p:cNvSpPr/>
            <p:nvPr/>
          </p:nvSpPr>
          <p:spPr>
            <a:xfrm>
              <a:off x="23366413" y="4919663"/>
              <a:ext cx="157162" cy="155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Shape 158"/>
            <p:cNvSpPr/>
            <p:nvPr/>
          </p:nvSpPr>
          <p:spPr>
            <a:xfrm>
              <a:off x="22363113" y="3562350"/>
              <a:ext cx="1073150" cy="139065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3" name="Shape 159"/>
            <p:cNvSpPr/>
            <p:nvPr/>
          </p:nvSpPr>
          <p:spPr>
            <a:xfrm flipV="1">
              <a:off x="23475950" y="1624013"/>
              <a:ext cx="827088" cy="3357562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Shape 160"/>
            <p:cNvSpPr/>
            <p:nvPr/>
          </p:nvSpPr>
          <p:spPr>
            <a:xfrm flipV="1">
              <a:off x="14851063" y="3662363"/>
              <a:ext cx="4024312" cy="1458912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Shape 166"/>
            <p:cNvSpPr/>
            <p:nvPr/>
          </p:nvSpPr>
          <p:spPr>
            <a:xfrm flipH="1">
              <a:off x="17586325" y="-1933575"/>
              <a:ext cx="803275" cy="4595813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Shape 168"/>
            <p:cNvSpPr/>
            <p:nvPr/>
          </p:nvSpPr>
          <p:spPr>
            <a:xfrm>
              <a:off x="20615275" y="5276850"/>
              <a:ext cx="69850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Shape 169"/>
            <p:cNvSpPr/>
            <p:nvPr/>
          </p:nvSpPr>
          <p:spPr>
            <a:xfrm>
              <a:off x="21466175" y="5313363"/>
              <a:ext cx="69850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Shape 170"/>
            <p:cNvSpPr/>
            <p:nvPr/>
          </p:nvSpPr>
          <p:spPr>
            <a:xfrm>
              <a:off x="20277138" y="4699000"/>
              <a:ext cx="361950" cy="579438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Shape 171"/>
            <p:cNvSpPr/>
            <p:nvPr/>
          </p:nvSpPr>
          <p:spPr>
            <a:xfrm>
              <a:off x="20340638" y="4627563"/>
              <a:ext cx="1182687" cy="73977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Shape 172"/>
            <p:cNvSpPr/>
            <p:nvPr/>
          </p:nvSpPr>
          <p:spPr>
            <a:xfrm>
              <a:off x="20177125" y="-82550"/>
              <a:ext cx="198438" cy="206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Shape 173"/>
            <p:cNvSpPr/>
            <p:nvPr/>
          </p:nvSpPr>
          <p:spPr>
            <a:xfrm>
              <a:off x="20208875" y="279400"/>
              <a:ext cx="150813" cy="150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" name="Shape 174"/>
            <p:cNvSpPr/>
            <p:nvPr/>
          </p:nvSpPr>
          <p:spPr>
            <a:xfrm>
              <a:off x="20181888" y="514350"/>
              <a:ext cx="198437" cy="2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3" name="Shape 175"/>
            <p:cNvSpPr/>
            <p:nvPr/>
          </p:nvSpPr>
          <p:spPr>
            <a:xfrm>
              <a:off x="20204113" y="874713"/>
              <a:ext cx="150812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" name="Shape 130"/>
            <p:cNvSpPr/>
            <p:nvPr/>
          </p:nvSpPr>
          <p:spPr>
            <a:xfrm rot="13112189">
              <a:off x="17722850" y="5967413"/>
              <a:ext cx="762000" cy="76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" name="Group 133"/>
            <p:cNvGrpSpPr>
              <a:grpSpLocks/>
            </p:cNvGrpSpPr>
            <p:nvPr/>
          </p:nvGrpSpPr>
          <p:grpSpPr bwMode="auto">
            <a:xfrm rot="-8487811">
              <a:off x="19662775" y="10461625"/>
              <a:ext cx="428625" cy="428625"/>
              <a:chOff x="0" y="0"/>
              <a:chExt cx="385664" cy="385664"/>
            </a:xfrm>
          </p:grpSpPr>
          <p:sp>
            <p:nvSpPr>
              <p:cNvPr id="116" name="Shape 131"/>
              <p:cNvSpPr/>
              <p:nvPr/>
            </p:nvSpPr>
            <p:spPr>
              <a:xfrm>
                <a:off x="72847" y="72848"/>
                <a:ext cx="239969" cy="2399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32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 sz="3200" kern="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7" name="Shape 132"/>
              <p:cNvSpPr/>
              <p:nvPr/>
            </p:nvSpPr>
            <p:spPr>
              <a:xfrm>
                <a:off x="0" y="0"/>
                <a:ext cx="385664" cy="385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32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 sz="3200" kern="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18" name="Shape 135"/>
            <p:cNvSpPr/>
            <p:nvPr/>
          </p:nvSpPr>
          <p:spPr>
            <a:xfrm rot="13112189">
              <a:off x="16097250" y="10945813"/>
              <a:ext cx="268288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9" name="Shape 136"/>
            <p:cNvSpPr/>
            <p:nvPr/>
          </p:nvSpPr>
          <p:spPr>
            <a:xfrm rot="13112189">
              <a:off x="17714913" y="9469438"/>
              <a:ext cx="268287" cy="26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0" name="Shape 137"/>
            <p:cNvSpPr/>
            <p:nvPr/>
          </p:nvSpPr>
          <p:spPr>
            <a:xfrm rot="13112189">
              <a:off x="19218275" y="9224963"/>
              <a:ext cx="239713" cy="23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Shape 138"/>
            <p:cNvSpPr/>
            <p:nvPr/>
          </p:nvSpPr>
          <p:spPr>
            <a:xfrm rot="13112189">
              <a:off x="12541250" y="4724400"/>
              <a:ext cx="428625" cy="428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" name="Shape 161"/>
            <p:cNvSpPr/>
            <p:nvPr/>
          </p:nvSpPr>
          <p:spPr>
            <a:xfrm rot="13112189" flipH="1">
              <a:off x="13004800" y="4479925"/>
              <a:ext cx="5026025" cy="225742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Shape 163"/>
            <p:cNvSpPr/>
            <p:nvPr/>
          </p:nvSpPr>
          <p:spPr>
            <a:xfrm rot="13112189">
              <a:off x="17145000" y="6540500"/>
              <a:ext cx="1739900" cy="270192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Shape 164"/>
            <p:cNvSpPr/>
            <p:nvPr/>
          </p:nvSpPr>
          <p:spPr>
            <a:xfrm rot="13112189">
              <a:off x="16544925" y="6094413"/>
              <a:ext cx="1466850" cy="5005387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Shape 165"/>
            <p:cNvSpPr/>
            <p:nvPr/>
          </p:nvSpPr>
          <p:spPr>
            <a:xfrm rot="13112189">
              <a:off x="16929100" y="7223125"/>
              <a:ext cx="4065588" cy="223837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" name="Shape 167"/>
            <p:cNvSpPr/>
            <p:nvPr/>
          </p:nvSpPr>
          <p:spPr>
            <a:xfrm rot="13112189">
              <a:off x="19346863" y="9559925"/>
              <a:ext cx="360362" cy="3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85720" y="3571876"/>
            <a:ext cx="2712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2017</a:t>
            </a:r>
            <a:r>
              <a:rPr lang="zh-CN" altLang="en-US" sz="2800" b="1" dirty="0" smtClean="0">
                <a:latin typeface="+mn-ea"/>
              </a:rPr>
              <a:t>秋数据分析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8596" y="714356"/>
          <a:ext cx="8685936" cy="15300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65104"/>
                <a:gridCol w="965104"/>
                <a:gridCol w="965104"/>
                <a:gridCol w="965104"/>
                <a:gridCol w="965104"/>
                <a:gridCol w="965104"/>
                <a:gridCol w="965104"/>
                <a:gridCol w="965104"/>
                <a:gridCol w="965104"/>
              </a:tblGrid>
              <a:tr h="491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/>
                        <a:t>区域  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/>
                        <a:t>销售数量  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/>
                        <a:t>销售占比  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/>
                        <a:t>平均单价  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/>
                        <a:t>平均折扣  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/>
                        <a:t>销售金额  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/>
                        <a:t>店铺数量  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/>
                        <a:t>平均销售数量  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/>
                        <a:t>平均销售金额  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</a:tr>
              <a:tr h="2522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/>
                        <a:t>华北  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586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34.19%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732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0.49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428815.2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34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25224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</a:tr>
              <a:tr h="2522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/>
                        <a:t>东北  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228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13.30%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713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0.49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162516.1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33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23217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</a:tr>
              <a:tr h="2522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/>
                        <a:t>长江以南  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900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52.51%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671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0.44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603650.1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40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23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15091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</a:tr>
              <a:tr h="2522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/>
                        <a:t>总计  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1714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697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0.47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1194981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64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/>
                        <a:t>27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/>
                        <a:t>18672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404" marR="13404" marT="13404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5720" y="214290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秋针织</a:t>
            </a:r>
            <a:r>
              <a:rPr lang="en-US" altLang="zh-CN" dirty="0" smtClean="0"/>
              <a:t>401-600</a:t>
            </a:r>
            <a:r>
              <a:rPr lang="zh-CN" altLang="en-US" dirty="0" smtClean="0"/>
              <a:t>区域分析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2844" y="214290"/>
          <a:ext cx="3136900" cy="2834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795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行标签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占比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实际金额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HQQAA12255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252505.3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HQQAA12241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170388.2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HQQAA12256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116534.9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IQQAB00460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98613.5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HQQAB12183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99228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HQQAB12239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93856.7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HQQAA12253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92832.9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HQQAA12234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72921.9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IQQAB00458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59819.1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HQQAA12249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49507.6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HQQAA12230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32266.4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IQQAB00471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33155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HQQAD12224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13585.1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HQQAD12220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9766.8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/>
                        <a:t>总计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1194981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57884" y="642918"/>
            <a:ext cx="2714205" cy="615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针织</a:t>
            </a:r>
            <a:r>
              <a:rPr lang="en-US" altLang="zh-CN" sz="1600" dirty="0" smtClean="0"/>
              <a:t>401-600</a:t>
            </a:r>
            <a:r>
              <a:rPr lang="zh-CN" altLang="en-US" sz="1600" dirty="0" smtClean="0"/>
              <a:t>共</a:t>
            </a:r>
            <a:r>
              <a:rPr lang="en-US" altLang="zh-CN" sz="1600" dirty="0" smtClean="0"/>
              <a:t>14</a:t>
            </a:r>
            <a:r>
              <a:rPr lang="zh-CN" altLang="en-US" sz="1600" dirty="0" smtClean="0"/>
              <a:t>款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HQQAA12255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19%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HQQAA12255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HQQAA12241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pPr fontAlgn="ctr"/>
            <a:r>
              <a:rPr lang="en-US" altLang="zh-CN" sz="1600" dirty="0" smtClean="0"/>
              <a:t>HQQAA12256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IQQAB00460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53%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HQQAA12255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HQQAA12241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pPr fontAlgn="ctr"/>
            <a:r>
              <a:rPr lang="en-US" altLang="zh-CN" sz="1600" dirty="0" smtClean="0"/>
              <a:t>HQQAA12256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IQQAB00460</a:t>
            </a:r>
          </a:p>
          <a:p>
            <a:pPr fontAlgn="ctr"/>
            <a:r>
              <a:rPr lang="en-US" altLang="zh-CN" sz="1600" dirty="0" smtClean="0"/>
              <a:t>HQQAB12183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HQQAB12239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pPr fontAlgn="ctr"/>
            <a:r>
              <a:rPr lang="en-US" altLang="zh-CN" sz="1600" dirty="0" smtClean="0"/>
              <a:t>HQQAA12253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HQQAA12234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8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82%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8596" y="714356"/>
          <a:ext cx="8501121" cy="14682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44569"/>
                <a:gridCol w="944569"/>
                <a:gridCol w="944569"/>
                <a:gridCol w="944569"/>
                <a:gridCol w="944569"/>
                <a:gridCol w="944569"/>
                <a:gridCol w="944569"/>
                <a:gridCol w="944569"/>
                <a:gridCol w="944569"/>
              </a:tblGrid>
              <a:tr h="4806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/>
                        <a:t>区域  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销售数量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销售占比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平均单价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平均折扣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销售金额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店铺数量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平均销售数量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平均销售金额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</a:tr>
              <a:tr h="2468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华北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526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25%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744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0.51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391084.3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33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24443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</a:tr>
              <a:tr h="2468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东北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229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11%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742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0.51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169910.1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33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24273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</a:tr>
              <a:tr h="2468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长江以南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1310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63%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704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0.49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922142.8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34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39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27122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</a:tr>
              <a:tr h="2468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总计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2065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100%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718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0.50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1483137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57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36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26020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5720" y="214290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秋外套</a:t>
            </a:r>
            <a:r>
              <a:rPr lang="en-US" altLang="zh-CN" dirty="0" smtClean="0"/>
              <a:t>601-800</a:t>
            </a:r>
            <a:r>
              <a:rPr lang="zh-CN" altLang="en-US" dirty="0" smtClean="0"/>
              <a:t>区域分析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1406" y="142852"/>
          <a:ext cx="3136900" cy="37290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795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行标签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占比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实际金额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HQQWA12212/A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302763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HQQWB12130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186034.3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IQQWB00276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135993.1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IQQWC00277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119845.1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5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HQQWA12156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119615.5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HQQWB12127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109771.8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IQQWA00260/A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99122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IQQWB00413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70652.8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IQQWA00273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61565.3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HQQWA12131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51459.35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HQQWA12162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44239.5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HQQWC12178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40194.3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HQQWA12106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33498.2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HQQWA12194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30778.4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HQQWA12135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24058.24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IQQWC00358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27635.1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HQQWA12168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16510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HQQWA12211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7473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IQQWC00488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1928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/>
                        <a:t>总计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2065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1483137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57884" y="642918"/>
            <a:ext cx="3014351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外套</a:t>
            </a:r>
            <a:r>
              <a:rPr lang="en-US" altLang="zh-CN" sz="1600" dirty="0" smtClean="0"/>
              <a:t>601-800</a:t>
            </a:r>
            <a:r>
              <a:rPr lang="zh-CN" altLang="en-US" sz="1600" dirty="0" smtClean="0"/>
              <a:t>共</a:t>
            </a:r>
            <a:r>
              <a:rPr lang="en-US" altLang="zh-CN" sz="1600" dirty="0" smtClean="0"/>
              <a:t>19</a:t>
            </a:r>
            <a:r>
              <a:rPr lang="zh-CN" altLang="en-US" sz="1600" dirty="0" smtClean="0"/>
              <a:t>款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HQQWA12212/A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21%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HQQWA12212/A，HQQWB12130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pPr fontAlgn="ctr"/>
            <a:r>
              <a:rPr lang="en-US" altLang="zh-CN" sz="1600" dirty="0" smtClean="0"/>
              <a:t>IQQWB00276，IQQWC00277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51%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HQQWA12212/A，HQQWB12130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pPr fontAlgn="ctr"/>
            <a:r>
              <a:rPr lang="en-US" altLang="zh-CN" sz="1600" dirty="0" smtClean="0"/>
              <a:t>IQQWB00276，IQQWC00277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HQQWA12156，HQQWB12127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IQQWA00260/A，IQQWB00413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IQQWA00273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9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81%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00034" y="785794"/>
          <a:ext cx="8501121" cy="14682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44569"/>
                <a:gridCol w="944569"/>
                <a:gridCol w="944569"/>
                <a:gridCol w="944569"/>
                <a:gridCol w="944569"/>
                <a:gridCol w="944569"/>
                <a:gridCol w="944569"/>
                <a:gridCol w="944569"/>
                <a:gridCol w="944569"/>
              </a:tblGrid>
              <a:tr h="4806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区域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销售数量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销售占比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平均单价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平均折扣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销售金额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店铺数量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平均销售数量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平均销售金额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</a:tr>
              <a:tr h="2468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华北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458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29%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466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0.49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213460.6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27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12557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</a:tr>
              <a:tr h="2468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东北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158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10%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461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0.48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72817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23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10402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</a:tr>
              <a:tr h="2468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长江以南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943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60%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421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0.44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397390.4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36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26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11039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</a:tr>
              <a:tr h="2468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总计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1559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100%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439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0.46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683668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60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26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11394.47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118" marR="13118" marT="13118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5720" y="214290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秋上衣</a:t>
            </a:r>
            <a:r>
              <a:rPr lang="en-US" altLang="zh-CN" dirty="0" smtClean="0"/>
              <a:t>401-600</a:t>
            </a:r>
            <a:r>
              <a:rPr lang="zh-CN" altLang="en-US" dirty="0" smtClean="0"/>
              <a:t>区域分析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2844" y="142852"/>
          <a:ext cx="3500461" cy="20002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59059"/>
                <a:gridCol w="747134"/>
                <a:gridCol w="747134"/>
                <a:gridCol w="747134"/>
              </a:tblGrid>
              <a:tr h="2000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行标签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占比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/>
                        <a:t>实际金额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HQQED12129/A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654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264444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HQQED12197/A/B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134809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HQQED12157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98763.3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HQQED12196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59123.4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HQQEC12203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32790.7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IQQED00268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37902.8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HQQED12200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32949.8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HQQED12210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22885.2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/>
                        <a:t>总计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1559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683668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57884" y="642918"/>
            <a:ext cx="3265830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上衣</a:t>
            </a:r>
            <a:r>
              <a:rPr lang="en-US" altLang="zh-CN" sz="1600" dirty="0" smtClean="0"/>
              <a:t>401-600</a:t>
            </a:r>
            <a:r>
              <a:rPr lang="zh-CN" altLang="en-US" sz="1600" dirty="0" smtClean="0"/>
              <a:t>共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款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HQQED12129/A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42%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HQQED12129/A，HQQED12197/A/B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61%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HQQED12129/A，HQQED12197/A/B</a:t>
            </a:r>
          </a:p>
          <a:p>
            <a:pPr fontAlgn="ctr"/>
            <a:r>
              <a:rPr lang="en-US" altLang="zh-CN" sz="1600" dirty="0" smtClean="0"/>
              <a:t>HQQED12157，HQQED12196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83%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714356"/>
          <a:ext cx="8358246" cy="147233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28694"/>
                <a:gridCol w="928694"/>
                <a:gridCol w="928694"/>
                <a:gridCol w="928694"/>
                <a:gridCol w="928694"/>
                <a:gridCol w="928694"/>
                <a:gridCol w="928694"/>
                <a:gridCol w="928694"/>
                <a:gridCol w="928694"/>
              </a:tblGrid>
              <a:tr h="4821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区域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销售数量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销售占比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平均单价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平均折扣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销售金额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店铺数量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平均销售数量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平均销售金额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</a:tr>
              <a:tr h="2475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华北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186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26%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574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0.56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106754.4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12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6672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</a:tr>
              <a:tr h="2475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东北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86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12%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517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0.50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44479.5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12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6354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</a:tr>
              <a:tr h="2475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长江以南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437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62%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504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0.49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220346.9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15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7598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</a:tr>
              <a:tr h="2475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总计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709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100%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524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0.51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371580.8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52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14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7146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214290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秋裤子</a:t>
            </a:r>
            <a:r>
              <a:rPr lang="en-US" altLang="zh-CN" dirty="0" smtClean="0"/>
              <a:t>401-600</a:t>
            </a:r>
            <a:r>
              <a:rPr lang="zh-CN" altLang="en-US" dirty="0" smtClean="0"/>
              <a:t>区域分析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85728"/>
          <a:ext cx="3035300" cy="19431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79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行标签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占比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/>
                        <a:t>实际金额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/>
                        <a:t>HQQKC12198/A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94199.1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28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HQQKC12171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56780.7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HQQKC12209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52114.5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HQQKC12122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58986.1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HQQKC12259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37444.6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HQQKC12064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25479.2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HQQKC12213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26646.2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HQQKA12123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14733.5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HQQKA12103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5196.9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/>
                        <a:t>总计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371580.8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4" y="642918"/>
            <a:ext cx="274100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裤子</a:t>
            </a:r>
            <a:r>
              <a:rPr lang="en-US" altLang="zh-CN" sz="1600" dirty="0" smtClean="0"/>
              <a:t>401-600</a:t>
            </a:r>
            <a:r>
              <a:rPr lang="zh-CN" altLang="en-US" sz="1600" dirty="0" smtClean="0"/>
              <a:t>共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款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HQQKC12198/A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24%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HQQKC12198/A, HQQKC12171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pPr fontAlgn="ctr"/>
            <a:r>
              <a:rPr lang="en-US" altLang="zh-CN" sz="1600" dirty="0" smtClean="0"/>
              <a:t>HQQKC12209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57%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HQQKC12198/A, HQQKC12171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pPr fontAlgn="ctr"/>
            <a:r>
              <a:rPr lang="en-US" altLang="zh-CN" sz="1600" dirty="0" smtClean="0"/>
              <a:t>HQQKC12209, HQQKC12122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pPr fontAlgn="ctr"/>
            <a:r>
              <a:rPr lang="en-US" altLang="zh-CN" sz="1600" dirty="0" smtClean="0"/>
              <a:t>HQQKC12259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81%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7158" y="785794"/>
          <a:ext cx="8358246" cy="157163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28694"/>
                <a:gridCol w="928694"/>
                <a:gridCol w="928694"/>
                <a:gridCol w="928694"/>
                <a:gridCol w="928694"/>
                <a:gridCol w="928694"/>
                <a:gridCol w="928694"/>
                <a:gridCol w="928694"/>
                <a:gridCol w="928694"/>
              </a:tblGrid>
              <a:tr h="5145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区域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销售数量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销售占比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平均单价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平均折扣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销售金额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店铺数量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平均销售数量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平均销售金额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</a:tr>
              <a:tr h="264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华北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178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31%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782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0.48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139210.4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8189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</a:tr>
              <a:tr h="264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东北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83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14%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762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0.47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63282.45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9040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</a:tr>
              <a:tr h="264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长江以南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54%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730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0.45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227833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7349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</a:tr>
              <a:tr h="264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总计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573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100%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751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0.46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430325.8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55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/>
                        <a:t>7824.105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407" marR="9407" marT="9407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5720" y="214290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秋风衣</a:t>
            </a:r>
            <a:r>
              <a:rPr lang="en-US" altLang="zh-CN" dirty="0" smtClean="0"/>
              <a:t>601-800</a:t>
            </a:r>
            <a:r>
              <a:rPr lang="zh-CN" altLang="en-US" dirty="0" smtClean="0"/>
              <a:t>区域分析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2844" y="142852"/>
          <a:ext cx="3225801" cy="1771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70423"/>
                <a:gridCol w="685126"/>
                <a:gridCol w="685126"/>
                <a:gridCol w="685126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行标签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占比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/>
                        <a:t>实际金额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IQQFB00265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105967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HQQFB12161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105128.4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IQQFB00272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73202.8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IQQFB00222/A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44155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IQQFB00275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38928.45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IQQFB00274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30725.6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HQQFC12136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29217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IQQFA00486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3002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/>
                        <a:t>总计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430325.8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29322" y="642918"/>
            <a:ext cx="2800767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风衣</a:t>
            </a:r>
            <a:r>
              <a:rPr lang="en-US" altLang="zh-CN" sz="1600" dirty="0" smtClean="0"/>
              <a:t>601-800</a:t>
            </a:r>
            <a:r>
              <a:rPr lang="zh-CN" altLang="en-US" sz="1600" dirty="0" smtClean="0"/>
              <a:t>共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款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IQQFB00265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24%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IQQFB00265，HQQFB12161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47%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IQQFB00265，HQQFB12161</a:t>
            </a:r>
          </a:p>
          <a:p>
            <a:pPr fontAlgn="ctr"/>
            <a:r>
              <a:rPr lang="en-US" altLang="zh-CN" sz="1600" dirty="0" smtClean="0"/>
              <a:t>IQQFB00272</a:t>
            </a:r>
            <a:r>
              <a:rPr lang="zh-CN" altLang="en-US" sz="1600" dirty="0" smtClean="0">
                <a:solidFill>
                  <a:srgbClr val="000000"/>
                </a:solidFill>
                <a:latin typeface="宋体"/>
              </a:rPr>
              <a:t>，</a:t>
            </a:r>
            <a:r>
              <a:rPr lang="en-US" altLang="zh-CN" sz="1600" dirty="0" smtClean="0"/>
              <a:t>IQQFB00222/A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76%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285860"/>
          <a:ext cx="7751335" cy="89821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42730"/>
                <a:gridCol w="942730"/>
                <a:gridCol w="942730"/>
                <a:gridCol w="1099851"/>
                <a:gridCol w="942730"/>
                <a:gridCol w="995104"/>
                <a:gridCol w="942730"/>
                <a:gridCol w="942730"/>
              </a:tblGrid>
              <a:tr h="3273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年份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销售数量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入库数量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消耗率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吊牌金额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折扣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实际金额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/>
                        <a:t>平均单价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</a:tr>
              <a:tr h="32733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/>
                        <a:t>16</a:t>
                      </a:r>
                      <a:r>
                        <a:rPr lang="zh-CN" altLang="en-US" sz="1500" u="none" strike="noStrike"/>
                        <a:t>秋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6233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17025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36.61%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8858970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0.52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4635772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744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</a:tr>
              <a:tr h="2435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/>
                        <a:t>17</a:t>
                      </a:r>
                      <a:r>
                        <a:rPr lang="zh-CN" altLang="en-US" sz="1500" u="none" strike="noStrike"/>
                        <a:t>秋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23529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48304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48.71%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34368860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0.41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14115447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600 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093" marR="13093" marT="13093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3698" y="78579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16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&amp;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17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秋整体数据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秋牛仔</a:t>
            </a:r>
            <a:r>
              <a:rPr lang="en-US" altLang="zh-CN" dirty="0" smtClean="0"/>
              <a:t>401-600</a:t>
            </a:r>
            <a:r>
              <a:rPr lang="zh-CN" altLang="en-US" dirty="0" smtClean="0"/>
              <a:t>区域分析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785794"/>
          <a:ext cx="8603312" cy="11430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84491"/>
                <a:gridCol w="884491"/>
                <a:gridCol w="884491"/>
                <a:gridCol w="884491"/>
                <a:gridCol w="884491"/>
                <a:gridCol w="884491"/>
                <a:gridCol w="884491"/>
                <a:gridCol w="1167036"/>
                <a:gridCol w="1244839"/>
              </a:tblGrid>
              <a:tr h="2286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区域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销售数量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销售占比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平均单价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平均折扣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销售金额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店铺数量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平均销售数量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平均销售金额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</a:tr>
              <a:tr h="2286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华北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149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26%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546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0.46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81317.3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17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9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9278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</a:tr>
              <a:tr h="2286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东北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36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6%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561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0.50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20193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3366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</a:tr>
              <a:tr h="2286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长江以南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384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67%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499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0.43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191761.8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32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12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5993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</a:tr>
              <a:tr h="2286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总计 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569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100%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515.4167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0.44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293272.1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10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/>
                        <a:t>5332.22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291" marR="12291" marT="12291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428604"/>
          <a:ext cx="3157550" cy="10287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3175"/>
                <a:gridCol w="575599"/>
                <a:gridCol w="789388"/>
                <a:gridCol w="789388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行标签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占比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实际金额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HQQNC12191/A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57.29%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180527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IQQND00359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19.68%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51525.2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HQQNC12155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13.18%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37163.7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IQQND00209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9.84%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24056.2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总计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100.00%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293272.1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9322" y="642918"/>
            <a:ext cx="285456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牛仔裤</a:t>
            </a:r>
            <a:r>
              <a:rPr lang="en-US" altLang="zh-CN" sz="1600" dirty="0" smtClean="0"/>
              <a:t>401-600</a:t>
            </a:r>
            <a:r>
              <a:rPr lang="zh-CN" altLang="en-US" sz="1600" dirty="0" smtClean="0"/>
              <a:t>共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款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HQQNC12191/A</a:t>
            </a: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57%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HQQNC12191/A，IQQND00359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77%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7158" y="785794"/>
          <a:ext cx="8358246" cy="14436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28694"/>
                <a:gridCol w="928694"/>
                <a:gridCol w="928694"/>
                <a:gridCol w="928694"/>
                <a:gridCol w="928694"/>
                <a:gridCol w="928694"/>
                <a:gridCol w="928694"/>
                <a:gridCol w="928694"/>
                <a:gridCol w="928694"/>
              </a:tblGrid>
              <a:tr h="4726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/>
                        <a:t>区域  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销售数量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销售占比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/>
                        <a:t>平均单价  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平均折扣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销售金额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店铺数量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平均销售数量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平均销售金额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</a:tr>
              <a:tr h="2427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华北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198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33%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446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0.50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88281.4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12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5193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</a:tr>
              <a:tr h="2427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东北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76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13%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437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0.51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33176.65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11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4740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</a:tr>
              <a:tr h="2427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长江以南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334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55%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418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0.45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139594.6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33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10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4230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</a:tr>
              <a:tr h="2427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/>
                        <a:t>总计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608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100%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429.3629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0.47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261052.7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57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10.66667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4579.871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98" marR="12898" marT="12898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5720" y="214290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秋连衣裙</a:t>
            </a:r>
            <a:r>
              <a:rPr lang="en-US" altLang="zh-CN" dirty="0" smtClean="0"/>
              <a:t>401-600</a:t>
            </a:r>
            <a:r>
              <a:rPr lang="zh-CN" altLang="en-US" dirty="0" smtClean="0"/>
              <a:t>区域分析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2844" y="142852"/>
          <a:ext cx="3286147" cy="18573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30402"/>
                <a:gridCol w="751915"/>
                <a:gridCol w="751915"/>
                <a:gridCol w="751915"/>
              </a:tblGrid>
              <a:tr h="2063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行标签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/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占比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/>
                        <a:t>实际金额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6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OQQLD0737/A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381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63%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147735.4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6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IQQLE00266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65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32489.65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6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IQQLD00220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47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8%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22000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6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IQQLD00360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21809.6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6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IQQLF00421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4%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13797.9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6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IQQLD00278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4%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12589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6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IQQLA00422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10631.1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063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/>
                        <a:t>总计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608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261052.7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29322" y="642918"/>
            <a:ext cx="270388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连衣裙</a:t>
            </a:r>
            <a:r>
              <a:rPr lang="en-US" altLang="zh-CN" sz="1600" dirty="0" smtClean="0"/>
              <a:t>401-600</a:t>
            </a:r>
            <a:r>
              <a:rPr lang="zh-CN" altLang="en-US" sz="1600" dirty="0" smtClean="0"/>
              <a:t>共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款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OQQLD0737/A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63%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fontAlgn="ctr"/>
            <a:r>
              <a:rPr lang="en-US" altLang="zh-CN" sz="1600" dirty="0" smtClean="0"/>
              <a:t>OQQLD0737/A， IQQLE00266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pPr fontAlgn="ctr"/>
            <a:r>
              <a:rPr lang="en-US" altLang="zh-CN" sz="1600" dirty="0" smtClean="0"/>
              <a:t>IQQLD00220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款（含补单）产生</a:t>
            </a:r>
            <a:r>
              <a:rPr lang="en-US" altLang="zh-CN" sz="1600" dirty="0" smtClean="0"/>
              <a:t>81%</a:t>
            </a:r>
            <a:r>
              <a:rPr lang="zh-CN" altLang="en-US" sz="1600" dirty="0" smtClean="0"/>
              <a:t>销售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dirty="0" smtClean="0">
              <a:solidFill>
                <a:srgbClr val="000000"/>
              </a:solidFill>
              <a:latin typeface="宋体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-6" y="571477"/>
          <a:ext cx="9144001" cy="142876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27745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</a:tblGrid>
              <a:tr h="2041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/>
                        <a:t>行标签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A</a:t>
                      </a:r>
                      <a:r>
                        <a:rPr lang="zh-CN" altLang="en-US" sz="1000" u="none" strike="noStrike"/>
                        <a:t>针织衫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W</a:t>
                      </a:r>
                      <a:r>
                        <a:rPr lang="zh-CN" altLang="en-US" sz="1000" u="none" strike="noStrike"/>
                        <a:t>外套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E</a:t>
                      </a:r>
                      <a:r>
                        <a:rPr lang="zh-CN" altLang="en-US" sz="1000" u="none" strike="noStrike"/>
                        <a:t>上衣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K</a:t>
                      </a:r>
                      <a:r>
                        <a:rPr lang="zh-CN" altLang="en-US" sz="1000" u="none" strike="noStrike"/>
                        <a:t>梭织裤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F</a:t>
                      </a:r>
                      <a:r>
                        <a:rPr lang="zh-CN" altLang="en-US" sz="1000" u="none" strike="noStrike"/>
                        <a:t>风衣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L</a:t>
                      </a:r>
                      <a:r>
                        <a:rPr lang="zh-CN" altLang="en-US" sz="1000" u="none" strike="noStrike"/>
                        <a:t>连衣裙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N</a:t>
                      </a:r>
                      <a:r>
                        <a:rPr lang="zh-CN" altLang="en-US" sz="1000" u="none" strike="noStrike"/>
                        <a:t>牛仔裤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D</a:t>
                      </a:r>
                      <a:r>
                        <a:rPr lang="zh-CN" altLang="en-US" sz="1000" u="none" strike="noStrike"/>
                        <a:t>大衣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P</a:t>
                      </a:r>
                      <a:r>
                        <a:rPr lang="zh-CN" altLang="en-US" sz="1000" u="none" strike="noStrike"/>
                        <a:t>皮衣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T</a:t>
                      </a:r>
                      <a:r>
                        <a:rPr lang="zh-CN" altLang="en-US" sz="1000" u="none" strike="noStrike"/>
                        <a:t>恤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C</a:t>
                      </a:r>
                      <a:r>
                        <a:rPr lang="zh-CN" altLang="en-US" sz="1000" u="none" strike="noStrike"/>
                        <a:t>衬衣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J</a:t>
                      </a:r>
                      <a:r>
                        <a:rPr lang="zh-CN" altLang="en-US" sz="1000" u="none" strike="noStrike"/>
                        <a:t>马夹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Q</a:t>
                      </a:r>
                      <a:r>
                        <a:rPr lang="zh-CN" altLang="en-US" sz="1000" u="none" strike="noStrike"/>
                        <a:t>腰裙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TZ</a:t>
                      </a:r>
                      <a:r>
                        <a:rPr lang="zh-CN" altLang="en-US" sz="1000" u="none" strike="noStrike"/>
                        <a:t>套装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G</a:t>
                      </a:r>
                      <a:r>
                        <a:rPr lang="zh-CN" altLang="en-US" sz="1000" u="none" strike="noStrike"/>
                        <a:t>皮草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总计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</a:tr>
              <a:tr h="2041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秋一波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/>
                        <a:t>1%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/>
                        <a:t>12%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/>
                        <a:t>16%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/>
                        <a:t>43%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/>
                        <a:t>21%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/>
                        <a:t>6%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/>
                        <a:t>36%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/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/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/>
                        <a:t>32%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/>
                        <a:t>50%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/>
                        <a:t>10%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/>
                        <a:t>18%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/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2992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</a:tr>
              <a:tr h="2041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秋二波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6%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19%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26%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3%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9%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63%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18%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2825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</a:tr>
              <a:tr h="2041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秋三波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24%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6%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6%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27%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35%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2873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</a:tr>
              <a:tr h="2041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秋四波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32%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43%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/>
                        <a:t>1%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14%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1%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16%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8%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2591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</a:tr>
              <a:tr h="2041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外采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68%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7%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35%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70%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28%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91%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24%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90%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47%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/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10663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</a:tr>
              <a:tr h="2041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总计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8192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3304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2387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1398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1775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1319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742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739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585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499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484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226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195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85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14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21944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" y="2786058"/>
          <a:ext cx="9143998" cy="15997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08233"/>
                <a:gridCol w="495162"/>
                <a:gridCol w="495162"/>
                <a:gridCol w="495162"/>
                <a:gridCol w="495162"/>
                <a:gridCol w="495162"/>
                <a:gridCol w="495162"/>
                <a:gridCol w="639210"/>
                <a:gridCol w="639210"/>
                <a:gridCol w="639210"/>
                <a:gridCol w="495162"/>
                <a:gridCol w="495162"/>
                <a:gridCol w="639210"/>
                <a:gridCol w="495162"/>
                <a:gridCol w="576189"/>
                <a:gridCol w="351116"/>
                <a:gridCol w="495162"/>
              </a:tblGrid>
              <a:tr h="21431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/>
                        <a:t>行标签 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A</a:t>
                      </a:r>
                      <a:r>
                        <a:rPr lang="zh-CN" altLang="en-US" sz="1000" u="none" strike="noStrike"/>
                        <a:t>针织衫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W</a:t>
                      </a:r>
                      <a:r>
                        <a:rPr lang="zh-CN" altLang="en-US" sz="1000" u="none" strike="noStrike"/>
                        <a:t>外套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E</a:t>
                      </a:r>
                      <a:r>
                        <a:rPr lang="zh-CN" altLang="en-US" sz="1000" u="none" strike="noStrike"/>
                        <a:t>上衣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K</a:t>
                      </a:r>
                      <a:r>
                        <a:rPr lang="zh-CN" altLang="en-US" sz="1000" u="none" strike="noStrike"/>
                        <a:t>梭织裤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F</a:t>
                      </a:r>
                      <a:r>
                        <a:rPr lang="zh-CN" altLang="en-US" sz="1000" u="none" strike="noStrike"/>
                        <a:t>风衣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/>
                        <a:t>L</a:t>
                      </a:r>
                      <a:r>
                        <a:rPr lang="zh-CN" altLang="en-US" sz="1000" u="none" strike="noStrike" dirty="0"/>
                        <a:t>连衣裙 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N</a:t>
                      </a:r>
                      <a:r>
                        <a:rPr lang="zh-CN" altLang="en-US" sz="1000" u="none" strike="noStrike"/>
                        <a:t>牛仔裤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D</a:t>
                      </a:r>
                      <a:r>
                        <a:rPr lang="zh-CN" altLang="en-US" sz="1000" u="none" strike="noStrike"/>
                        <a:t>大衣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P</a:t>
                      </a:r>
                      <a:r>
                        <a:rPr lang="zh-CN" altLang="en-US" sz="1000" u="none" strike="noStrike"/>
                        <a:t>皮衣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T</a:t>
                      </a:r>
                      <a:r>
                        <a:rPr lang="zh-CN" altLang="en-US" sz="1000" u="none" strike="noStrike"/>
                        <a:t>恤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C</a:t>
                      </a:r>
                      <a:r>
                        <a:rPr lang="zh-CN" altLang="en-US" sz="1000" u="none" strike="noStrike"/>
                        <a:t>衬衣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J</a:t>
                      </a:r>
                      <a:r>
                        <a:rPr lang="zh-CN" altLang="en-US" sz="1000" u="none" strike="noStrike"/>
                        <a:t>马夹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Q</a:t>
                      </a:r>
                      <a:r>
                        <a:rPr lang="zh-CN" altLang="en-US" sz="1000" u="none" strike="noStrike"/>
                        <a:t>腰裙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TZ</a:t>
                      </a:r>
                      <a:r>
                        <a:rPr lang="zh-CN" altLang="en-US" sz="1000" u="none" strike="noStrike"/>
                        <a:t>套装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G</a:t>
                      </a:r>
                      <a:r>
                        <a:rPr lang="zh-CN" altLang="en-US" sz="1000" u="none" strike="noStrike"/>
                        <a:t>皮草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总计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</a:tr>
              <a:tr h="21431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秋一波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405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406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788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372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332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162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242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2992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</a:tr>
              <a:tr h="21431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秋二波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475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629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743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475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55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50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2825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</a:tr>
              <a:tr h="21431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秋三波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2001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473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69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2873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</a:tr>
              <a:tr h="21431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秋四波 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1056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1053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253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146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40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2591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</a:tr>
              <a:tr h="21431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外采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5598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622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1185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264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739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535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204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91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10663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</a:tr>
              <a:tr h="21431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总计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8192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3304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2387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1398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1775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1319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742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739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585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499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484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226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195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85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14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21944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2" marR="9072" marT="9072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282" y="142852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秋各波段品类分布情况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0" y="5214950"/>
          <a:ext cx="9144001" cy="1124410"/>
        </p:xfrm>
        <a:graphic>
          <a:graphicData uri="http://schemas.openxmlformats.org/drawingml/2006/table">
            <a:tbl>
              <a:tblPr/>
              <a:tblGrid>
                <a:gridCol w="527745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  <a:gridCol w="538516"/>
              </a:tblGrid>
              <a:tr h="1530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行标签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针织衫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外套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E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上衣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K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梭织裤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风衣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连衣裙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牛仔裤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大衣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皮衣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恤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衬衣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马夹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腰裙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TZ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套装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皮草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总计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秋一波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43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秋二波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秋三波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秋四波 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外采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114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总计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24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263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43705" y="47863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款量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2214554"/>
          <a:ext cx="9144003" cy="107156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</a:tblGrid>
              <a:tr h="4331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500" u="none" strike="noStrike"/>
                        <a:t>17</a:t>
                      </a:r>
                      <a:r>
                        <a:rPr lang="zh-CN" altLang="en-US" sz="1500" u="none" strike="noStrike"/>
                        <a:t>秋 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500" u="none" strike="noStrike"/>
                        <a:t>销售数量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500" u="none" strike="noStrike"/>
                        <a:t>入库数量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500" u="none" strike="noStrike"/>
                        <a:t>消耗率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500" u="none" strike="noStrike"/>
                        <a:t>平均单价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500" u="none" strike="noStrike"/>
                        <a:t>折扣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500" u="none" strike="noStrike"/>
                        <a:t>实际金额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500" u="none" strike="noStrike"/>
                        <a:t>流量款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500" u="none" strike="noStrike"/>
                        <a:t>流量款销售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500" u="none" strike="noStrike"/>
                        <a:t>流量款销售占比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500" u="none" strike="noStrike"/>
                        <a:t>总款量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</a:tr>
              <a:tr h="3157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u="none" strike="noStrike"/>
                        <a:t>体系内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11280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22191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50.83%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648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0.49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7307455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2894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25.66%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113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</a:tr>
              <a:tr h="285752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u="none" strike="noStrike"/>
                        <a:t>外采 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10788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20934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51.53%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593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0.35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6393583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4914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/>
                        <a:t>45.55%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u="none" strike="noStrike" dirty="0"/>
                        <a:t>104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869" marR="12869" marT="12869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14356"/>
            <a:ext cx="9024965" cy="541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794"/>
            <a:ext cx="9013124" cy="539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819150"/>
            <a:ext cx="8723313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947738"/>
            <a:ext cx="8332787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1236531" y="345024"/>
            <a:ext cx="1058440" cy="369332"/>
            <a:chOff x="1643042" y="928670"/>
            <a:chExt cx="105844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1643042" y="92867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春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5984" y="92867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夏</a:t>
              </a:r>
              <a:endParaRPr lang="zh-CN" altLang="en-US" dirty="0"/>
            </a:p>
          </p:txBody>
        </p:sp>
      </p:grpSp>
      <p:grpSp>
        <p:nvGrpSpPr>
          <p:cNvPr id="3" name="组合 8"/>
          <p:cNvGrpSpPr/>
          <p:nvPr/>
        </p:nvGrpSpPr>
        <p:grpSpPr>
          <a:xfrm>
            <a:off x="5522811" y="345024"/>
            <a:ext cx="1045310" cy="369332"/>
            <a:chOff x="3942188" y="928670"/>
            <a:chExt cx="104531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942188" y="92867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秋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0" y="92867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冬</a:t>
              </a:r>
              <a:endParaRPr lang="zh-CN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73844" y="71435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45%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3559" y="71435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55%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rot="5400000" flipH="1" flipV="1">
            <a:off x="4823502" y="-2443987"/>
            <a:ext cx="12142" cy="70432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1571" y="78579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理想目标数量比值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3844" y="127371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40%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53559" y="127371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60%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rot="5400000" flipH="1" flipV="1">
            <a:off x="4823502" y="-1894508"/>
            <a:ext cx="12142" cy="70432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51571" y="133527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理想达成数量比值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06600" y="-2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   ：</a:t>
            </a:r>
            <a:r>
              <a:rPr lang="en-US" altLang="zh-CN" dirty="0" smtClean="0"/>
              <a:t>1.6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22811" y="-2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   ：</a:t>
            </a:r>
            <a:r>
              <a:rPr lang="en-US" altLang="zh-CN" dirty="0" smtClean="0"/>
              <a:t>1.8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13061" y="714356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3061" y="127371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4796" y="21431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2016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4796" y="38219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4796" y="55007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2018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314833" y="3114135"/>
            <a:ext cx="9434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314833" y="4828647"/>
            <a:ext cx="9434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23635" y="2161752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6000</a:t>
            </a:r>
            <a:r>
              <a:rPr lang="zh-CN" altLang="en-US" sz="1600" dirty="0" smtClean="0"/>
              <a:t>万 </a:t>
            </a:r>
            <a:endParaRPr lang="zh-CN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123635" y="3840545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8000</a:t>
            </a:r>
            <a:r>
              <a:rPr lang="zh-CN" altLang="en-US" sz="1600" dirty="0" smtClean="0"/>
              <a:t>万 </a:t>
            </a:r>
            <a:endParaRPr lang="zh-CN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071538" y="5519338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12000</a:t>
            </a:r>
            <a:r>
              <a:rPr lang="zh-CN" altLang="en-US" sz="1600" dirty="0" smtClean="0"/>
              <a:t>万 </a:t>
            </a:r>
            <a:endParaRPr lang="zh-CN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2928934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增长</a:t>
            </a:r>
            <a:r>
              <a:rPr lang="en-US" altLang="zh-CN" sz="1400" dirty="0" smtClean="0"/>
              <a:t>33%</a:t>
            </a:r>
            <a:endParaRPr lang="zh-CN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242179" y="52643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</a:rPr>
              <a:t>目标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4643446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增长</a:t>
            </a:r>
            <a:r>
              <a:rPr lang="en-US" altLang="zh-CN" sz="1400" dirty="0" smtClean="0"/>
              <a:t>50%</a:t>
            </a:r>
            <a:endParaRPr lang="zh-CN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195474" y="1834210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3600</a:t>
            </a:r>
            <a:r>
              <a:rPr lang="zh-CN" altLang="en-US" sz="1400" dirty="0" smtClean="0"/>
              <a:t>万（秋冬）</a:t>
            </a:r>
          </a:p>
          <a:p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071670" y="2428868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秋理想：</a:t>
            </a:r>
            <a:r>
              <a:rPr lang="en-US" altLang="zh-CN" sz="1400" dirty="0" smtClean="0"/>
              <a:t>1286</a:t>
            </a:r>
            <a:r>
              <a:rPr lang="zh-CN" altLang="en-US" sz="1400" dirty="0" smtClean="0"/>
              <a:t>万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071670" y="2764033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秋完成：</a:t>
            </a:r>
            <a:r>
              <a:rPr lang="en-US" altLang="zh-CN" sz="1400" dirty="0" smtClean="0"/>
              <a:t>463.6</a:t>
            </a:r>
            <a:r>
              <a:rPr lang="zh-CN" altLang="en-US" sz="1400" dirty="0" smtClean="0"/>
              <a:t>万</a:t>
            </a:r>
            <a:endParaRPr lang="zh-CN" altLang="en-US" sz="1400" dirty="0"/>
          </a:p>
        </p:txBody>
      </p:sp>
      <p:sp>
        <p:nvSpPr>
          <p:cNvPr id="39" name="右箭头 38"/>
          <p:cNvSpPr/>
          <p:nvPr/>
        </p:nvSpPr>
        <p:spPr>
          <a:xfrm>
            <a:off x="3500430" y="2714621"/>
            <a:ext cx="428628" cy="7143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071934" y="2571744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差</a:t>
            </a:r>
            <a:r>
              <a:rPr lang="en-US" altLang="zh-CN" sz="1400" dirty="0" smtClean="0"/>
              <a:t>822.4</a:t>
            </a:r>
            <a:r>
              <a:rPr lang="zh-CN" altLang="en-US" sz="1400" dirty="0" smtClean="0"/>
              <a:t>万</a:t>
            </a:r>
            <a:endParaRPr lang="zh-CN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195474" y="3429000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4800</a:t>
            </a:r>
            <a:r>
              <a:rPr lang="zh-CN" altLang="en-US" sz="1400" dirty="0" smtClean="0"/>
              <a:t>万（秋冬）</a:t>
            </a:r>
          </a:p>
          <a:p>
            <a:endParaRPr lang="zh-CN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071670" y="3879653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秋理想：</a:t>
            </a:r>
            <a:r>
              <a:rPr lang="en-US" altLang="zh-CN" sz="1400" dirty="0" smtClean="0"/>
              <a:t>1714</a:t>
            </a:r>
            <a:r>
              <a:rPr lang="zh-CN" altLang="en-US" sz="1400" dirty="0" smtClean="0"/>
              <a:t>万</a:t>
            </a:r>
            <a:endParaRPr lang="zh-CN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071670" y="4214818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秋完成：</a:t>
            </a:r>
            <a:r>
              <a:rPr lang="en-US" altLang="zh-CN" sz="1400" dirty="0" smtClean="0"/>
              <a:t>1411.5</a:t>
            </a:r>
            <a:r>
              <a:rPr lang="zh-CN" altLang="en-US" sz="1400" dirty="0" smtClean="0"/>
              <a:t>万</a:t>
            </a:r>
            <a:endParaRPr lang="zh-CN" altLang="en-US" sz="1400" dirty="0"/>
          </a:p>
        </p:txBody>
      </p:sp>
      <p:sp>
        <p:nvSpPr>
          <p:cNvPr id="46" name="右箭头 45"/>
          <p:cNvSpPr/>
          <p:nvPr/>
        </p:nvSpPr>
        <p:spPr>
          <a:xfrm>
            <a:off x="3571868" y="4143381"/>
            <a:ext cx="428628" cy="7143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143372" y="4000504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差</a:t>
            </a:r>
            <a:r>
              <a:rPr lang="en-US" altLang="zh-CN" sz="1400" dirty="0" smtClean="0"/>
              <a:t>302.5</a:t>
            </a:r>
            <a:r>
              <a:rPr lang="zh-CN" altLang="en-US" sz="1400" dirty="0" smtClean="0"/>
              <a:t>万</a:t>
            </a:r>
            <a:endParaRPr lang="zh-CN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254762" y="5072074"/>
            <a:ext cx="1329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7200</a:t>
            </a:r>
            <a:r>
              <a:rPr lang="zh-CN" altLang="en-US" sz="1400" dirty="0" smtClean="0"/>
              <a:t>万（秋冬）</a:t>
            </a:r>
            <a:endParaRPr lang="zh-CN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143108" y="552272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秋理想：</a:t>
            </a:r>
            <a:r>
              <a:rPr lang="en-US" altLang="zh-CN" sz="1400" dirty="0" smtClean="0"/>
              <a:t>2571</a:t>
            </a:r>
            <a:r>
              <a:rPr lang="zh-CN" altLang="en-US" sz="1400" dirty="0" smtClean="0"/>
              <a:t>万</a:t>
            </a:r>
            <a:endParaRPr lang="zh-CN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143108" y="5857892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秋完成：</a:t>
            </a:r>
            <a:r>
              <a:rPr lang="en-US" altLang="zh-CN" sz="1400" dirty="0" smtClean="0"/>
              <a:t> 2117 </a:t>
            </a:r>
            <a:r>
              <a:rPr lang="zh-CN" altLang="en-US" sz="1400" dirty="0" smtClean="0"/>
              <a:t>万</a:t>
            </a:r>
            <a:endParaRPr lang="zh-CN" altLang="en-US" sz="1400" dirty="0"/>
          </a:p>
        </p:txBody>
      </p:sp>
      <p:sp>
        <p:nvSpPr>
          <p:cNvPr id="51" name="右箭头 50"/>
          <p:cNvSpPr/>
          <p:nvPr/>
        </p:nvSpPr>
        <p:spPr>
          <a:xfrm>
            <a:off x="3643306" y="5786455"/>
            <a:ext cx="428628" cy="7143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214810" y="5357826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差</a:t>
            </a:r>
            <a:r>
              <a:rPr lang="en-US" altLang="zh-CN" sz="1400" dirty="0" smtClean="0"/>
              <a:t>454</a:t>
            </a:r>
            <a:r>
              <a:rPr lang="zh-CN" altLang="en-US" sz="1400" dirty="0" smtClean="0"/>
              <a:t>万</a:t>
            </a:r>
            <a:endParaRPr lang="zh-CN" altLang="en-US" sz="1400" dirty="0"/>
          </a:p>
        </p:txBody>
      </p:sp>
      <p:sp>
        <p:nvSpPr>
          <p:cNvPr id="53" name="右箭头 52"/>
          <p:cNvSpPr/>
          <p:nvPr/>
        </p:nvSpPr>
        <p:spPr>
          <a:xfrm>
            <a:off x="5214942" y="5475995"/>
            <a:ext cx="428628" cy="7143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857884" y="5286388"/>
            <a:ext cx="2260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差</a:t>
            </a:r>
            <a:r>
              <a:rPr lang="en-US" altLang="zh-CN" sz="1400" dirty="0" smtClean="0"/>
              <a:t>6102</a:t>
            </a:r>
            <a:r>
              <a:rPr lang="zh-CN" altLang="en-US" sz="1400" dirty="0" smtClean="0"/>
              <a:t>件（单价恢复</a:t>
            </a:r>
            <a:r>
              <a:rPr lang="en-US" altLang="zh-CN" sz="1400" dirty="0" smtClean="0"/>
              <a:t>744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857884" y="5572140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差</a:t>
            </a:r>
            <a:r>
              <a:rPr lang="en-US" altLang="zh-CN" sz="1400" dirty="0" smtClean="0"/>
              <a:t>7600</a:t>
            </a:r>
            <a:r>
              <a:rPr lang="zh-CN" altLang="en-US" sz="1400" dirty="0" smtClean="0"/>
              <a:t>件（单价</a:t>
            </a:r>
            <a:r>
              <a:rPr lang="en-US" altLang="zh-CN" sz="1400" dirty="0" smtClean="0"/>
              <a:t>600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214546" y="6382100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按增长率</a:t>
            </a:r>
            <a:r>
              <a:rPr lang="en-US" altLang="zh-CN" sz="1100" dirty="0" smtClean="0"/>
              <a:t>50%</a:t>
            </a:r>
            <a:r>
              <a:rPr lang="zh-CN" altLang="en-US" sz="1100" dirty="0" smtClean="0"/>
              <a:t>计算</a:t>
            </a:r>
            <a:endParaRPr lang="zh-CN" altLang="en-US" sz="1100" dirty="0"/>
          </a:p>
        </p:txBody>
      </p:sp>
      <p:cxnSp>
        <p:nvCxnSpPr>
          <p:cNvPr id="61" name="直接箭头连接符 60"/>
          <p:cNvCxnSpPr/>
          <p:nvPr/>
        </p:nvCxnSpPr>
        <p:spPr>
          <a:xfrm rot="5400000">
            <a:off x="2715406" y="628572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14810" y="6050181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差</a:t>
            </a:r>
            <a:r>
              <a:rPr lang="en-US" altLang="zh-CN" sz="1400" dirty="0" smtClean="0"/>
              <a:t>706</a:t>
            </a:r>
            <a:r>
              <a:rPr lang="zh-CN" altLang="en-US" sz="1400" dirty="0" smtClean="0"/>
              <a:t>万</a:t>
            </a:r>
            <a:endParaRPr lang="zh-CN" altLang="en-US" sz="1400" dirty="0"/>
          </a:p>
        </p:txBody>
      </p:sp>
      <p:sp>
        <p:nvSpPr>
          <p:cNvPr id="57" name="右箭头 56"/>
          <p:cNvSpPr/>
          <p:nvPr/>
        </p:nvSpPr>
        <p:spPr>
          <a:xfrm>
            <a:off x="5214942" y="6168350"/>
            <a:ext cx="428628" cy="7143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857884" y="5978743"/>
            <a:ext cx="2260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差</a:t>
            </a:r>
            <a:r>
              <a:rPr lang="en-US" altLang="zh-CN" sz="1400" dirty="0" smtClean="0"/>
              <a:t>9500</a:t>
            </a:r>
            <a:r>
              <a:rPr lang="zh-CN" altLang="en-US" sz="1400" dirty="0" smtClean="0"/>
              <a:t>件（单价恢复</a:t>
            </a:r>
            <a:r>
              <a:rPr lang="en-US" altLang="zh-CN" sz="1400" dirty="0" smtClean="0"/>
              <a:t>744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57884" y="6264495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差</a:t>
            </a:r>
            <a:r>
              <a:rPr lang="en-US" altLang="zh-CN" sz="1400" dirty="0" smtClean="0"/>
              <a:t>11800</a:t>
            </a:r>
            <a:r>
              <a:rPr lang="zh-CN" altLang="en-US" sz="1400" dirty="0" smtClean="0"/>
              <a:t>件（单价</a:t>
            </a:r>
            <a:r>
              <a:rPr lang="en-US" altLang="zh-CN" sz="1400" dirty="0" smtClean="0"/>
              <a:t>600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85860"/>
            <a:ext cx="9786974" cy="392415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秋一波流量款：牛仔裤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款</a:t>
            </a:r>
            <a:r>
              <a:rPr lang="en-US" altLang="zh-CN" sz="1800" dirty="0" smtClean="0"/>
              <a:t>332</a:t>
            </a:r>
            <a:r>
              <a:rPr lang="zh-CN" altLang="en-US" sz="1800" dirty="0" smtClean="0"/>
              <a:t>件 梭织裤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款</a:t>
            </a:r>
            <a:r>
              <a:rPr lang="en-US" altLang="zh-CN" sz="1800" dirty="0" smtClean="0"/>
              <a:t>322</a:t>
            </a:r>
            <a:r>
              <a:rPr lang="zh-CN" altLang="en-US" sz="1800" dirty="0" smtClean="0"/>
              <a:t>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秋二</a:t>
            </a:r>
            <a:r>
              <a:rPr lang="zh-CN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波流量款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：外套</a:t>
            </a: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款</a:t>
            </a: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440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件 上衣</a:t>
            </a: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款</a:t>
            </a: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303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件</a:t>
            </a:r>
            <a:endParaRPr lang="en-US" altLang="zh-CN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秋三波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流量款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：针织衫</a:t>
            </a: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款</a:t>
            </a: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828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件 </a:t>
            </a:r>
            <a:endParaRPr lang="en-US" altLang="zh-CN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秋四</a:t>
            </a:r>
            <a:r>
              <a:rPr lang="zh-CN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波流</a:t>
            </a:r>
            <a:r>
              <a:rPr lang="zh-CN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量</a:t>
            </a:r>
            <a:r>
              <a:rPr lang="zh-CN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款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sz="1800" dirty="0" smtClean="0"/>
              <a:t>上衣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款</a:t>
            </a:r>
            <a:r>
              <a:rPr lang="en-US" altLang="zh-CN" sz="1800" dirty="0" smtClean="0"/>
              <a:t>669</a:t>
            </a:r>
            <a:r>
              <a:rPr lang="zh-CN" altLang="en-US" sz="1800" dirty="0" smtClean="0"/>
              <a:t>件（一款大流）</a:t>
            </a:r>
            <a:endParaRPr lang="en-US" altLang="zh-CN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外采流量款：针织衫</a:t>
            </a: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款</a:t>
            </a: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3618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件，连衣裙</a:t>
            </a: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款</a:t>
            </a: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683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件，大衣</a:t>
            </a: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款</a:t>
            </a: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613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件（共</a:t>
            </a: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款大流）</a:t>
            </a:r>
            <a:endParaRPr lang="en-US" altLang="zh-CN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1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-32" y="214290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秋各波段流量情况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00892" y="6072206"/>
            <a:ext cx="1933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流量款：</a:t>
            </a:r>
            <a:r>
              <a:rPr lang="en-US" altLang="zh-CN" sz="1600" dirty="0" smtClean="0"/>
              <a:t>300</a:t>
            </a:r>
            <a:r>
              <a:rPr lang="zh-CN" altLang="en-US" sz="1600" dirty="0" smtClean="0"/>
              <a:t>件以上</a:t>
            </a:r>
            <a:endParaRPr lang="en-US" altLang="zh-CN" sz="1600" dirty="0" smtClean="0"/>
          </a:p>
          <a:p>
            <a:r>
              <a:rPr lang="zh-CN" altLang="en-US" sz="1600" dirty="0" smtClean="0"/>
              <a:t>大流款：</a:t>
            </a:r>
            <a:r>
              <a:rPr lang="en-US" altLang="zh-CN" sz="1600" dirty="0" smtClean="0"/>
              <a:t>500</a:t>
            </a:r>
            <a:r>
              <a:rPr lang="zh-CN" altLang="en-US" sz="1600" dirty="0" smtClean="0"/>
              <a:t>件以上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5"/>
          <p:cNvSpPr>
            <a:spLocks noEditPoints="1"/>
          </p:cNvSpPr>
          <p:nvPr/>
        </p:nvSpPr>
        <p:spPr bwMode="auto">
          <a:xfrm>
            <a:off x="214282" y="142852"/>
            <a:ext cx="7858180" cy="6379604"/>
          </a:xfrm>
          <a:custGeom>
            <a:avLst/>
            <a:gdLst>
              <a:gd name="T0" fmla="*/ 18734 w 18748"/>
              <a:gd name="T1" fmla="*/ 1766 h 15575"/>
              <a:gd name="T2" fmla="*/ 18394 w 18748"/>
              <a:gd name="T3" fmla="*/ 3890 h 15575"/>
              <a:gd name="T4" fmla="*/ 17814 w 18748"/>
              <a:gd name="T5" fmla="*/ 4370 h 15575"/>
              <a:gd name="T6" fmla="*/ 17206 w 18748"/>
              <a:gd name="T7" fmla="*/ 4718 h 15575"/>
              <a:gd name="T8" fmla="*/ 16662 w 18748"/>
              <a:gd name="T9" fmla="*/ 5390 h 15575"/>
              <a:gd name="T10" fmla="*/ 15678 w 18748"/>
              <a:gd name="T11" fmla="*/ 5854 h 15575"/>
              <a:gd name="T12" fmla="*/ 14574 w 18748"/>
              <a:gd name="T13" fmla="*/ 6290 h 15575"/>
              <a:gd name="T14" fmla="*/ 15174 w 18748"/>
              <a:gd name="T15" fmla="*/ 7078 h 15575"/>
              <a:gd name="T16" fmla="*/ 16174 w 18748"/>
              <a:gd name="T17" fmla="*/ 6998 h 15575"/>
              <a:gd name="T18" fmla="*/ 15310 w 18748"/>
              <a:gd name="T19" fmla="*/ 8014 h 15575"/>
              <a:gd name="T20" fmla="*/ 16378 w 18748"/>
              <a:gd name="T21" fmla="*/ 9162 h 15575"/>
              <a:gd name="T22" fmla="*/ 15994 w 18748"/>
              <a:gd name="T23" fmla="*/ 9990 h 15575"/>
              <a:gd name="T24" fmla="*/ 16590 w 18748"/>
              <a:gd name="T25" fmla="*/ 10198 h 15575"/>
              <a:gd name="T26" fmla="*/ 16058 w 18748"/>
              <a:gd name="T27" fmla="*/ 11594 h 15575"/>
              <a:gd name="T28" fmla="*/ 15510 w 18748"/>
              <a:gd name="T29" fmla="*/ 12558 h 15575"/>
              <a:gd name="T30" fmla="*/ 13986 w 18748"/>
              <a:gd name="T31" fmla="*/ 13730 h 15575"/>
              <a:gd name="T32" fmla="*/ 12402 w 18748"/>
              <a:gd name="T33" fmla="*/ 14362 h 15575"/>
              <a:gd name="T34" fmla="*/ 12146 w 18748"/>
              <a:gd name="T35" fmla="*/ 14438 h 15575"/>
              <a:gd name="T36" fmla="*/ 11710 w 18748"/>
              <a:gd name="T37" fmla="*/ 14102 h 15575"/>
              <a:gd name="T38" fmla="*/ 10926 w 18748"/>
              <a:gd name="T39" fmla="*/ 13642 h 15575"/>
              <a:gd name="T40" fmla="*/ 9974 w 18748"/>
              <a:gd name="T41" fmla="*/ 13722 h 15575"/>
              <a:gd name="T42" fmla="*/ 8994 w 18748"/>
              <a:gd name="T43" fmla="*/ 13786 h 15575"/>
              <a:gd name="T44" fmla="*/ 8754 w 18748"/>
              <a:gd name="T45" fmla="*/ 14146 h 15575"/>
              <a:gd name="T46" fmla="*/ 8086 w 18748"/>
              <a:gd name="T47" fmla="*/ 13910 h 15575"/>
              <a:gd name="T48" fmla="*/ 7474 w 18748"/>
              <a:gd name="T49" fmla="*/ 13122 h 15575"/>
              <a:gd name="T50" fmla="*/ 7746 w 18748"/>
              <a:gd name="T51" fmla="*/ 12306 h 15575"/>
              <a:gd name="T52" fmla="*/ 7306 w 18748"/>
              <a:gd name="T53" fmla="*/ 11426 h 15575"/>
              <a:gd name="T54" fmla="*/ 5331 w 18748"/>
              <a:gd name="T55" fmla="*/ 11630 h 15575"/>
              <a:gd name="T56" fmla="*/ 4338 w 18748"/>
              <a:gd name="T57" fmla="*/ 11274 h 15575"/>
              <a:gd name="T58" fmla="*/ 3170 w 18748"/>
              <a:gd name="T59" fmla="*/ 10838 h 15575"/>
              <a:gd name="T60" fmla="*/ 2274 w 18748"/>
              <a:gd name="T61" fmla="*/ 9894 h 15575"/>
              <a:gd name="T62" fmla="*/ 874 w 18748"/>
              <a:gd name="T63" fmla="*/ 8946 h 15575"/>
              <a:gd name="T64" fmla="*/ 910 w 18748"/>
              <a:gd name="T65" fmla="*/ 8202 h 15575"/>
              <a:gd name="T66" fmla="*/ 1182 w 18748"/>
              <a:gd name="T67" fmla="*/ 7478 h 15575"/>
              <a:gd name="T68" fmla="*/ 210 w 18748"/>
              <a:gd name="T69" fmla="*/ 6030 h 15575"/>
              <a:gd name="T70" fmla="*/ 62 w 18748"/>
              <a:gd name="T71" fmla="*/ 5134 h 15575"/>
              <a:gd name="T72" fmla="*/ 1874 w 18748"/>
              <a:gd name="T73" fmla="*/ 4474 h 15575"/>
              <a:gd name="T74" fmla="*/ 2670 w 18748"/>
              <a:gd name="T75" fmla="*/ 3186 h 15575"/>
              <a:gd name="T76" fmla="*/ 3754 w 18748"/>
              <a:gd name="T77" fmla="*/ 2438 h 15575"/>
              <a:gd name="T78" fmla="*/ 4546 w 18748"/>
              <a:gd name="T79" fmla="*/ 2218 h 15575"/>
              <a:gd name="T80" fmla="*/ 5402 w 18748"/>
              <a:gd name="T81" fmla="*/ 2078 h 15575"/>
              <a:gd name="T82" fmla="*/ 5962 w 18748"/>
              <a:gd name="T83" fmla="*/ 3614 h 15575"/>
              <a:gd name="T84" fmla="*/ 7414 w 18748"/>
              <a:gd name="T85" fmla="*/ 4598 h 15575"/>
              <a:gd name="T86" fmla="*/ 8194 w 18748"/>
              <a:gd name="T87" fmla="*/ 4966 h 15575"/>
              <a:gd name="T88" fmla="*/ 9706 w 18748"/>
              <a:gd name="T89" fmla="*/ 5350 h 15575"/>
              <a:gd name="T90" fmla="*/ 11726 w 18748"/>
              <a:gd name="T91" fmla="*/ 5086 h 15575"/>
              <a:gd name="T92" fmla="*/ 13090 w 18748"/>
              <a:gd name="T93" fmla="*/ 3662 h 15575"/>
              <a:gd name="T94" fmla="*/ 14094 w 18748"/>
              <a:gd name="T95" fmla="*/ 3002 h 15575"/>
              <a:gd name="T96" fmla="*/ 13546 w 18748"/>
              <a:gd name="T97" fmla="*/ 2622 h 15575"/>
              <a:gd name="T98" fmla="*/ 13406 w 18748"/>
              <a:gd name="T99" fmla="*/ 1838 h 15575"/>
              <a:gd name="T100" fmla="*/ 14318 w 18748"/>
              <a:gd name="T101" fmla="*/ 794 h 15575"/>
              <a:gd name="T102" fmla="*/ 15202 w 18748"/>
              <a:gd name="T103" fmla="*/ 82 h 15575"/>
              <a:gd name="T104" fmla="*/ 15582 w 18748"/>
              <a:gd name="T105" fmla="*/ 134 h 15575"/>
              <a:gd name="T106" fmla="*/ 16266 w 18748"/>
              <a:gd name="T107" fmla="*/ 918 h 15575"/>
              <a:gd name="T108" fmla="*/ 16490 w 18748"/>
              <a:gd name="T109" fmla="*/ 1342 h 15575"/>
              <a:gd name="T110" fmla="*/ 16158 w 18748"/>
              <a:gd name="T111" fmla="*/ 13186 h 15575"/>
              <a:gd name="T112" fmla="*/ 16694 w 18748"/>
              <a:gd name="T113" fmla="*/ 12078 h 15575"/>
              <a:gd name="T114" fmla="*/ 16586 w 18748"/>
              <a:gd name="T115" fmla="*/ 13222 h 15575"/>
              <a:gd name="T116" fmla="*/ 16350 w 18748"/>
              <a:gd name="T117" fmla="*/ 13458 h 15575"/>
              <a:gd name="T118" fmla="*/ 12538 w 18748"/>
              <a:gd name="T119" fmla="*/ 15282 h 15575"/>
              <a:gd name="T120" fmla="*/ 11774 w 18748"/>
              <a:gd name="T121" fmla="*/ 15414 h 15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748" h="15575">
                <a:moveTo>
                  <a:pt x="17618" y="1914"/>
                </a:moveTo>
                <a:cubicBezTo>
                  <a:pt x="17618" y="1915"/>
                  <a:pt x="17618" y="1917"/>
                  <a:pt x="17618" y="1918"/>
                </a:cubicBezTo>
                <a:cubicBezTo>
                  <a:pt x="17787" y="1967"/>
                  <a:pt x="17943" y="1787"/>
                  <a:pt x="18042" y="1690"/>
                </a:cubicBezTo>
                <a:cubicBezTo>
                  <a:pt x="18125" y="1544"/>
                  <a:pt x="18380" y="1302"/>
                  <a:pt x="18554" y="1302"/>
                </a:cubicBezTo>
                <a:cubicBezTo>
                  <a:pt x="18650" y="1335"/>
                  <a:pt x="18555" y="1576"/>
                  <a:pt x="18658" y="1658"/>
                </a:cubicBezTo>
                <a:cubicBezTo>
                  <a:pt x="18670" y="1663"/>
                  <a:pt x="18748" y="1757"/>
                  <a:pt x="18734" y="1766"/>
                </a:cubicBezTo>
                <a:cubicBezTo>
                  <a:pt x="18690" y="1883"/>
                  <a:pt x="18612" y="2646"/>
                  <a:pt x="18662" y="2678"/>
                </a:cubicBezTo>
                <a:cubicBezTo>
                  <a:pt x="18655" y="2757"/>
                  <a:pt x="18659" y="2805"/>
                  <a:pt x="18602" y="2862"/>
                </a:cubicBezTo>
                <a:cubicBezTo>
                  <a:pt x="18538" y="2958"/>
                  <a:pt x="18384" y="2886"/>
                  <a:pt x="18298" y="2886"/>
                </a:cubicBezTo>
                <a:cubicBezTo>
                  <a:pt x="18266" y="2938"/>
                  <a:pt x="18168" y="2974"/>
                  <a:pt x="18150" y="3030"/>
                </a:cubicBezTo>
                <a:cubicBezTo>
                  <a:pt x="18073" y="3262"/>
                  <a:pt x="18470" y="3640"/>
                  <a:pt x="18398" y="3890"/>
                </a:cubicBezTo>
                <a:cubicBezTo>
                  <a:pt x="18396" y="3890"/>
                  <a:pt x="18395" y="3890"/>
                  <a:pt x="18394" y="3890"/>
                </a:cubicBezTo>
                <a:cubicBezTo>
                  <a:pt x="18394" y="3918"/>
                  <a:pt x="18344" y="4123"/>
                  <a:pt x="18334" y="4162"/>
                </a:cubicBezTo>
                <a:cubicBezTo>
                  <a:pt x="18324" y="4199"/>
                  <a:pt x="18314" y="4225"/>
                  <a:pt x="18278" y="4234"/>
                </a:cubicBezTo>
                <a:cubicBezTo>
                  <a:pt x="18278" y="4249"/>
                  <a:pt x="18127" y="4200"/>
                  <a:pt x="18102" y="4198"/>
                </a:cubicBezTo>
                <a:cubicBezTo>
                  <a:pt x="18043" y="4128"/>
                  <a:pt x="18074" y="3975"/>
                  <a:pt x="18042" y="3978"/>
                </a:cubicBezTo>
                <a:cubicBezTo>
                  <a:pt x="17998" y="3983"/>
                  <a:pt x="17964" y="4050"/>
                  <a:pt x="17958" y="4050"/>
                </a:cubicBezTo>
                <a:cubicBezTo>
                  <a:pt x="17949" y="4119"/>
                  <a:pt x="17886" y="4334"/>
                  <a:pt x="17814" y="4370"/>
                </a:cubicBezTo>
                <a:cubicBezTo>
                  <a:pt x="17772" y="4422"/>
                  <a:pt x="17676" y="4430"/>
                  <a:pt x="17614" y="4430"/>
                </a:cubicBezTo>
                <a:cubicBezTo>
                  <a:pt x="17614" y="4431"/>
                  <a:pt x="17614" y="4433"/>
                  <a:pt x="17614" y="4434"/>
                </a:cubicBezTo>
                <a:cubicBezTo>
                  <a:pt x="17593" y="4445"/>
                  <a:pt x="17594" y="4443"/>
                  <a:pt x="17594" y="4474"/>
                </a:cubicBezTo>
                <a:cubicBezTo>
                  <a:pt x="17660" y="4514"/>
                  <a:pt x="17697" y="4587"/>
                  <a:pt x="17694" y="4638"/>
                </a:cubicBezTo>
                <a:cubicBezTo>
                  <a:pt x="17712" y="4729"/>
                  <a:pt x="17587" y="4808"/>
                  <a:pt x="17558" y="4790"/>
                </a:cubicBezTo>
                <a:cubicBezTo>
                  <a:pt x="17423" y="4790"/>
                  <a:pt x="17325" y="4718"/>
                  <a:pt x="17206" y="4718"/>
                </a:cubicBezTo>
                <a:cubicBezTo>
                  <a:pt x="17206" y="4719"/>
                  <a:pt x="17206" y="4721"/>
                  <a:pt x="17206" y="4722"/>
                </a:cubicBezTo>
                <a:cubicBezTo>
                  <a:pt x="17155" y="4736"/>
                  <a:pt x="17143" y="4906"/>
                  <a:pt x="17106" y="4906"/>
                </a:cubicBezTo>
                <a:cubicBezTo>
                  <a:pt x="17073" y="5035"/>
                  <a:pt x="16957" y="5115"/>
                  <a:pt x="16886" y="5222"/>
                </a:cubicBezTo>
                <a:cubicBezTo>
                  <a:pt x="16883" y="5222"/>
                  <a:pt x="16880" y="5222"/>
                  <a:pt x="16878" y="5222"/>
                </a:cubicBezTo>
                <a:cubicBezTo>
                  <a:pt x="16876" y="5225"/>
                  <a:pt x="16875" y="5227"/>
                  <a:pt x="16874" y="5230"/>
                </a:cubicBezTo>
                <a:cubicBezTo>
                  <a:pt x="16788" y="5258"/>
                  <a:pt x="16727" y="5335"/>
                  <a:pt x="16662" y="5390"/>
                </a:cubicBezTo>
                <a:cubicBezTo>
                  <a:pt x="16662" y="5457"/>
                  <a:pt x="16609" y="5541"/>
                  <a:pt x="16602" y="5618"/>
                </a:cubicBezTo>
                <a:cubicBezTo>
                  <a:pt x="16389" y="5795"/>
                  <a:pt x="16121" y="5703"/>
                  <a:pt x="15966" y="6058"/>
                </a:cubicBezTo>
                <a:cubicBezTo>
                  <a:pt x="15961" y="6135"/>
                  <a:pt x="15866" y="6285"/>
                  <a:pt x="15866" y="6286"/>
                </a:cubicBezTo>
                <a:cubicBezTo>
                  <a:pt x="15783" y="6289"/>
                  <a:pt x="15699" y="6296"/>
                  <a:pt x="15618" y="6298"/>
                </a:cubicBezTo>
                <a:cubicBezTo>
                  <a:pt x="15611" y="6222"/>
                  <a:pt x="15672" y="6086"/>
                  <a:pt x="15762" y="6086"/>
                </a:cubicBezTo>
                <a:cubicBezTo>
                  <a:pt x="15762" y="6049"/>
                  <a:pt x="15606" y="5854"/>
                  <a:pt x="15678" y="5854"/>
                </a:cubicBezTo>
                <a:cubicBezTo>
                  <a:pt x="15679" y="5845"/>
                  <a:pt x="15680" y="5835"/>
                  <a:pt x="15682" y="5826"/>
                </a:cubicBezTo>
                <a:cubicBezTo>
                  <a:pt x="15683" y="5826"/>
                  <a:pt x="15684" y="5826"/>
                  <a:pt x="15686" y="5826"/>
                </a:cubicBezTo>
                <a:cubicBezTo>
                  <a:pt x="15686" y="5698"/>
                  <a:pt x="15857" y="5655"/>
                  <a:pt x="15810" y="5478"/>
                </a:cubicBezTo>
                <a:cubicBezTo>
                  <a:pt x="15784" y="5375"/>
                  <a:pt x="15669" y="5339"/>
                  <a:pt x="15582" y="5374"/>
                </a:cubicBezTo>
                <a:cubicBezTo>
                  <a:pt x="15582" y="5378"/>
                  <a:pt x="14918" y="6182"/>
                  <a:pt x="14918" y="6182"/>
                </a:cubicBezTo>
                <a:cubicBezTo>
                  <a:pt x="14887" y="6228"/>
                  <a:pt x="14635" y="6274"/>
                  <a:pt x="14574" y="6290"/>
                </a:cubicBezTo>
                <a:cubicBezTo>
                  <a:pt x="14493" y="6359"/>
                  <a:pt x="14443" y="6533"/>
                  <a:pt x="14566" y="6594"/>
                </a:cubicBezTo>
                <a:cubicBezTo>
                  <a:pt x="14583" y="6665"/>
                  <a:pt x="14622" y="6697"/>
                  <a:pt x="14622" y="6770"/>
                </a:cubicBezTo>
                <a:cubicBezTo>
                  <a:pt x="14650" y="6785"/>
                  <a:pt x="14851" y="6680"/>
                  <a:pt x="14954" y="6722"/>
                </a:cubicBezTo>
                <a:cubicBezTo>
                  <a:pt x="14981" y="6787"/>
                  <a:pt x="15006" y="6852"/>
                  <a:pt x="15006" y="6926"/>
                </a:cubicBezTo>
                <a:cubicBezTo>
                  <a:pt x="15007" y="6926"/>
                  <a:pt x="15008" y="6926"/>
                  <a:pt x="15010" y="6926"/>
                </a:cubicBezTo>
                <a:cubicBezTo>
                  <a:pt x="15027" y="6962"/>
                  <a:pt x="15133" y="7072"/>
                  <a:pt x="15174" y="7078"/>
                </a:cubicBezTo>
                <a:cubicBezTo>
                  <a:pt x="15174" y="7079"/>
                  <a:pt x="15174" y="7081"/>
                  <a:pt x="15174" y="7082"/>
                </a:cubicBezTo>
                <a:cubicBezTo>
                  <a:pt x="15179" y="7082"/>
                  <a:pt x="15172" y="7079"/>
                  <a:pt x="15178" y="7078"/>
                </a:cubicBezTo>
                <a:cubicBezTo>
                  <a:pt x="15331" y="7078"/>
                  <a:pt x="15331" y="6718"/>
                  <a:pt x="15626" y="6718"/>
                </a:cubicBezTo>
                <a:cubicBezTo>
                  <a:pt x="15752" y="6682"/>
                  <a:pt x="15863" y="6816"/>
                  <a:pt x="16010" y="6774"/>
                </a:cubicBezTo>
                <a:cubicBezTo>
                  <a:pt x="16098" y="6749"/>
                  <a:pt x="16153" y="6778"/>
                  <a:pt x="16218" y="6810"/>
                </a:cubicBezTo>
                <a:cubicBezTo>
                  <a:pt x="16218" y="6833"/>
                  <a:pt x="16235" y="6998"/>
                  <a:pt x="16174" y="6998"/>
                </a:cubicBezTo>
                <a:cubicBezTo>
                  <a:pt x="16158" y="7021"/>
                  <a:pt x="15844" y="7157"/>
                  <a:pt x="15838" y="7154"/>
                </a:cubicBezTo>
                <a:cubicBezTo>
                  <a:pt x="15865" y="7200"/>
                  <a:pt x="15563" y="7507"/>
                  <a:pt x="15522" y="7478"/>
                </a:cubicBezTo>
                <a:cubicBezTo>
                  <a:pt x="15511" y="7512"/>
                  <a:pt x="15410" y="7659"/>
                  <a:pt x="15410" y="7662"/>
                </a:cubicBezTo>
                <a:cubicBezTo>
                  <a:pt x="15395" y="7673"/>
                  <a:pt x="15366" y="7716"/>
                  <a:pt x="15366" y="7730"/>
                </a:cubicBezTo>
                <a:cubicBezTo>
                  <a:pt x="15364" y="7730"/>
                  <a:pt x="15363" y="7730"/>
                  <a:pt x="15362" y="7730"/>
                </a:cubicBezTo>
                <a:cubicBezTo>
                  <a:pt x="15347" y="7768"/>
                  <a:pt x="15310" y="8008"/>
                  <a:pt x="15310" y="8014"/>
                </a:cubicBezTo>
                <a:cubicBezTo>
                  <a:pt x="15318" y="8021"/>
                  <a:pt x="15313" y="8023"/>
                  <a:pt x="15318" y="8030"/>
                </a:cubicBezTo>
                <a:cubicBezTo>
                  <a:pt x="15322" y="8033"/>
                  <a:pt x="15326" y="8035"/>
                  <a:pt x="15330" y="8038"/>
                </a:cubicBezTo>
                <a:cubicBezTo>
                  <a:pt x="15330" y="8059"/>
                  <a:pt x="15374" y="8071"/>
                  <a:pt x="15374" y="8082"/>
                </a:cubicBezTo>
                <a:cubicBezTo>
                  <a:pt x="15817" y="8142"/>
                  <a:pt x="15834" y="8814"/>
                  <a:pt x="15994" y="8894"/>
                </a:cubicBezTo>
                <a:cubicBezTo>
                  <a:pt x="15994" y="8903"/>
                  <a:pt x="15998" y="8904"/>
                  <a:pt x="16002" y="8914"/>
                </a:cubicBezTo>
                <a:cubicBezTo>
                  <a:pt x="16113" y="9011"/>
                  <a:pt x="16251" y="9067"/>
                  <a:pt x="16378" y="9162"/>
                </a:cubicBezTo>
                <a:cubicBezTo>
                  <a:pt x="16378" y="9165"/>
                  <a:pt x="16378" y="9167"/>
                  <a:pt x="16378" y="9170"/>
                </a:cubicBezTo>
                <a:cubicBezTo>
                  <a:pt x="16531" y="9247"/>
                  <a:pt x="16224" y="9255"/>
                  <a:pt x="16218" y="9306"/>
                </a:cubicBezTo>
                <a:cubicBezTo>
                  <a:pt x="16311" y="9360"/>
                  <a:pt x="16417" y="9412"/>
                  <a:pt x="16470" y="9566"/>
                </a:cubicBezTo>
                <a:cubicBezTo>
                  <a:pt x="16468" y="9566"/>
                  <a:pt x="16467" y="9566"/>
                  <a:pt x="16466" y="9566"/>
                </a:cubicBezTo>
                <a:cubicBezTo>
                  <a:pt x="16466" y="9740"/>
                  <a:pt x="16083" y="9894"/>
                  <a:pt x="15998" y="9990"/>
                </a:cubicBezTo>
                <a:cubicBezTo>
                  <a:pt x="15996" y="9990"/>
                  <a:pt x="15995" y="9990"/>
                  <a:pt x="15994" y="9990"/>
                </a:cubicBezTo>
                <a:cubicBezTo>
                  <a:pt x="15994" y="9994"/>
                  <a:pt x="15994" y="9998"/>
                  <a:pt x="15994" y="10002"/>
                </a:cubicBezTo>
                <a:cubicBezTo>
                  <a:pt x="16026" y="10014"/>
                  <a:pt x="16094" y="10010"/>
                  <a:pt x="16130" y="10010"/>
                </a:cubicBezTo>
                <a:cubicBezTo>
                  <a:pt x="16225" y="9831"/>
                  <a:pt x="16503" y="9967"/>
                  <a:pt x="16634" y="10018"/>
                </a:cubicBezTo>
                <a:cubicBezTo>
                  <a:pt x="16631" y="10026"/>
                  <a:pt x="16634" y="10021"/>
                  <a:pt x="16630" y="10026"/>
                </a:cubicBezTo>
                <a:cubicBezTo>
                  <a:pt x="16604" y="10122"/>
                  <a:pt x="16434" y="10171"/>
                  <a:pt x="16434" y="10250"/>
                </a:cubicBezTo>
                <a:cubicBezTo>
                  <a:pt x="16466" y="10250"/>
                  <a:pt x="16559" y="10146"/>
                  <a:pt x="16590" y="10198"/>
                </a:cubicBezTo>
                <a:cubicBezTo>
                  <a:pt x="16590" y="10230"/>
                  <a:pt x="16624" y="10311"/>
                  <a:pt x="16594" y="10342"/>
                </a:cubicBezTo>
                <a:cubicBezTo>
                  <a:pt x="16549" y="10395"/>
                  <a:pt x="16505" y="10351"/>
                  <a:pt x="16466" y="10386"/>
                </a:cubicBezTo>
                <a:cubicBezTo>
                  <a:pt x="16464" y="10386"/>
                  <a:pt x="16463" y="10386"/>
                  <a:pt x="16462" y="10386"/>
                </a:cubicBezTo>
                <a:cubicBezTo>
                  <a:pt x="16462" y="10592"/>
                  <a:pt x="16698" y="10878"/>
                  <a:pt x="16354" y="10878"/>
                </a:cubicBezTo>
                <a:cubicBezTo>
                  <a:pt x="16251" y="11056"/>
                  <a:pt x="16226" y="11080"/>
                  <a:pt x="16218" y="11318"/>
                </a:cubicBezTo>
                <a:cubicBezTo>
                  <a:pt x="16124" y="11380"/>
                  <a:pt x="16139" y="11524"/>
                  <a:pt x="16058" y="11594"/>
                </a:cubicBezTo>
                <a:cubicBezTo>
                  <a:pt x="16012" y="11593"/>
                  <a:pt x="15931" y="11589"/>
                  <a:pt x="15918" y="11618"/>
                </a:cubicBezTo>
                <a:cubicBezTo>
                  <a:pt x="15918" y="11672"/>
                  <a:pt x="16014" y="11708"/>
                  <a:pt x="16058" y="11718"/>
                </a:cubicBezTo>
                <a:cubicBezTo>
                  <a:pt x="16047" y="11805"/>
                  <a:pt x="15916" y="11767"/>
                  <a:pt x="15954" y="11886"/>
                </a:cubicBezTo>
                <a:cubicBezTo>
                  <a:pt x="15961" y="11987"/>
                  <a:pt x="15986" y="12046"/>
                  <a:pt x="15962" y="12142"/>
                </a:cubicBezTo>
                <a:cubicBezTo>
                  <a:pt x="15770" y="12156"/>
                  <a:pt x="15906" y="12316"/>
                  <a:pt x="15758" y="12390"/>
                </a:cubicBezTo>
                <a:cubicBezTo>
                  <a:pt x="15715" y="12517"/>
                  <a:pt x="15522" y="12514"/>
                  <a:pt x="15510" y="12558"/>
                </a:cubicBezTo>
                <a:cubicBezTo>
                  <a:pt x="15469" y="12602"/>
                  <a:pt x="15272" y="12990"/>
                  <a:pt x="15194" y="12990"/>
                </a:cubicBezTo>
                <a:cubicBezTo>
                  <a:pt x="15192" y="12993"/>
                  <a:pt x="15191" y="12995"/>
                  <a:pt x="15190" y="12998"/>
                </a:cubicBezTo>
                <a:cubicBezTo>
                  <a:pt x="15097" y="13029"/>
                  <a:pt x="14894" y="13064"/>
                  <a:pt x="14894" y="13174"/>
                </a:cubicBezTo>
                <a:cubicBezTo>
                  <a:pt x="14885" y="13203"/>
                  <a:pt x="14900" y="13219"/>
                  <a:pt x="14902" y="13250"/>
                </a:cubicBezTo>
                <a:cubicBezTo>
                  <a:pt x="14708" y="13360"/>
                  <a:pt x="14456" y="13618"/>
                  <a:pt x="14202" y="13538"/>
                </a:cubicBezTo>
                <a:cubicBezTo>
                  <a:pt x="14098" y="13505"/>
                  <a:pt x="14084" y="13730"/>
                  <a:pt x="13986" y="13730"/>
                </a:cubicBezTo>
                <a:cubicBezTo>
                  <a:pt x="13930" y="13781"/>
                  <a:pt x="13790" y="13635"/>
                  <a:pt x="13790" y="13590"/>
                </a:cubicBezTo>
                <a:cubicBezTo>
                  <a:pt x="13710" y="13537"/>
                  <a:pt x="13707" y="13632"/>
                  <a:pt x="13694" y="13658"/>
                </a:cubicBezTo>
                <a:cubicBezTo>
                  <a:pt x="13651" y="13828"/>
                  <a:pt x="13373" y="14006"/>
                  <a:pt x="13202" y="14006"/>
                </a:cubicBezTo>
                <a:cubicBezTo>
                  <a:pt x="13087" y="14041"/>
                  <a:pt x="12523" y="14099"/>
                  <a:pt x="12502" y="14206"/>
                </a:cubicBezTo>
                <a:cubicBezTo>
                  <a:pt x="12500" y="14206"/>
                  <a:pt x="12499" y="14206"/>
                  <a:pt x="12498" y="14206"/>
                </a:cubicBezTo>
                <a:cubicBezTo>
                  <a:pt x="12498" y="14255"/>
                  <a:pt x="12463" y="14362"/>
                  <a:pt x="12402" y="14362"/>
                </a:cubicBezTo>
                <a:cubicBezTo>
                  <a:pt x="12349" y="14425"/>
                  <a:pt x="12381" y="14400"/>
                  <a:pt x="12398" y="14466"/>
                </a:cubicBezTo>
                <a:cubicBezTo>
                  <a:pt x="12431" y="14465"/>
                  <a:pt x="12457" y="14469"/>
                  <a:pt x="12482" y="14474"/>
                </a:cubicBezTo>
                <a:cubicBezTo>
                  <a:pt x="12499" y="14504"/>
                  <a:pt x="12495" y="14587"/>
                  <a:pt x="12490" y="14622"/>
                </a:cubicBezTo>
                <a:cubicBezTo>
                  <a:pt x="12412" y="14665"/>
                  <a:pt x="12381" y="14661"/>
                  <a:pt x="12290" y="14658"/>
                </a:cubicBezTo>
                <a:cubicBezTo>
                  <a:pt x="12290" y="14657"/>
                  <a:pt x="12290" y="14655"/>
                  <a:pt x="12290" y="14654"/>
                </a:cubicBezTo>
                <a:cubicBezTo>
                  <a:pt x="12251" y="14646"/>
                  <a:pt x="12180" y="14480"/>
                  <a:pt x="12146" y="14438"/>
                </a:cubicBezTo>
                <a:cubicBezTo>
                  <a:pt x="12015" y="14373"/>
                  <a:pt x="12146" y="14240"/>
                  <a:pt x="12154" y="14166"/>
                </a:cubicBezTo>
                <a:cubicBezTo>
                  <a:pt x="12147" y="14163"/>
                  <a:pt x="12141" y="14162"/>
                  <a:pt x="12130" y="14162"/>
                </a:cubicBezTo>
                <a:cubicBezTo>
                  <a:pt x="12130" y="14163"/>
                  <a:pt x="12130" y="14165"/>
                  <a:pt x="12130" y="14166"/>
                </a:cubicBezTo>
                <a:cubicBezTo>
                  <a:pt x="12048" y="14188"/>
                  <a:pt x="11987" y="14231"/>
                  <a:pt x="11906" y="14238"/>
                </a:cubicBezTo>
                <a:cubicBezTo>
                  <a:pt x="11906" y="14237"/>
                  <a:pt x="11906" y="14235"/>
                  <a:pt x="11906" y="14234"/>
                </a:cubicBezTo>
                <a:cubicBezTo>
                  <a:pt x="11892" y="14230"/>
                  <a:pt x="11716" y="13968"/>
                  <a:pt x="11710" y="14102"/>
                </a:cubicBezTo>
                <a:cubicBezTo>
                  <a:pt x="11752" y="14123"/>
                  <a:pt x="11764" y="14162"/>
                  <a:pt x="11710" y="14170"/>
                </a:cubicBezTo>
                <a:cubicBezTo>
                  <a:pt x="11710" y="14195"/>
                  <a:pt x="11404" y="14160"/>
                  <a:pt x="11378" y="14158"/>
                </a:cubicBezTo>
                <a:cubicBezTo>
                  <a:pt x="11275" y="14158"/>
                  <a:pt x="10897" y="14054"/>
                  <a:pt x="10930" y="13890"/>
                </a:cubicBezTo>
                <a:cubicBezTo>
                  <a:pt x="10928" y="13890"/>
                  <a:pt x="10927" y="13890"/>
                  <a:pt x="10926" y="13890"/>
                </a:cubicBezTo>
                <a:cubicBezTo>
                  <a:pt x="10910" y="13840"/>
                  <a:pt x="10957" y="13724"/>
                  <a:pt x="10958" y="13670"/>
                </a:cubicBezTo>
                <a:cubicBezTo>
                  <a:pt x="10947" y="13661"/>
                  <a:pt x="10936" y="13651"/>
                  <a:pt x="10926" y="13642"/>
                </a:cubicBezTo>
                <a:cubicBezTo>
                  <a:pt x="10891" y="13639"/>
                  <a:pt x="10526" y="13571"/>
                  <a:pt x="10526" y="13570"/>
                </a:cubicBezTo>
                <a:cubicBezTo>
                  <a:pt x="10466" y="13555"/>
                  <a:pt x="10480" y="13485"/>
                  <a:pt x="10446" y="13474"/>
                </a:cubicBezTo>
                <a:cubicBezTo>
                  <a:pt x="10427" y="13458"/>
                  <a:pt x="10352" y="13479"/>
                  <a:pt x="10342" y="13486"/>
                </a:cubicBezTo>
                <a:cubicBezTo>
                  <a:pt x="10312" y="13531"/>
                  <a:pt x="10191" y="13682"/>
                  <a:pt x="10126" y="13682"/>
                </a:cubicBezTo>
                <a:cubicBezTo>
                  <a:pt x="10126" y="13683"/>
                  <a:pt x="10126" y="13685"/>
                  <a:pt x="10126" y="13686"/>
                </a:cubicBezTo>
                <a:cubicBezTo>
                  <a:pt x="10067" y="13690"/>
                  <a:pt x="10021" y="13681"/>
                  <a:pt x="9974" y="13722"/>
                </a:cubicBezTo>
                <a:cubicBezTo>
                  <a:pt x="9974" y="13828"/>
                  <a:pt x="9832" y="13786"/>
                  <a:pt x="9786" y="13786"/>
                </a:cubicBezTo>
                <a:cubicBezTo>
                  <a:pt x="9768" y="13765"/>
                  <a:pt x="9727" y="13741"/>
                  <a:pt x="9718" y="13722"/>
                </a:cubicBezTo>
                <a:cubicBezTo>
                  <a:pt x="9700" y="13722"/>
                  <a:pt x="9562" y="13762"/>
                  <a:pt x="9562" y="13766"/>
                </a:cubicBezTo>
                <a:cubicBezTo>
                  <a:pt x="9461" y="13796"/>
                  <a:pt x="9391" y="13702"/>
                  <a:pt x="9302" y="13702"/>
                </a:cubicBezTo>
                <a:cubicBezTo>
                  <a:pt x="9286" y="13722"/>
                  <a:pt x="9218" y="13797"/>
                  <a:pt x="9202" y="13798"/>
                </a:cubicBezTo>
                <a:cubicBezTo>
                  <a:pt x="9171" y="13824"/>
                  <a:pt x="9022" y="13762"/>
                  <a:pt x="8994" y="13786"/>
                </a:cubicBezTo>
                <a:cubicBezTo>
                  <a:pt x="8952" y="13795"/>
                  <a:pt x="8960" y="13840"/>
                  <a:pt x="8962" y="13890"/>
                </a:cubicBezTo>
                <a:cubicBezTo>
                  <a:pt x="9006" y="13929"/>
                  <a:pt x="9016" y="14071"/>
                  <a:pt x="9014" y="14122"/>
                </a:cubicBezTo>
                <a:cubicBezTo>
                  <a:pt x="9055" y="14122"/>
                  <a:pt x="9052" y="14326"/>
                  <a:pt x="9042" y="14354"/>
                </a:cubicBezTo>
                <a:cubicBezTo>
                  <a:pt x="9028" y="14420"/>
                  <a:pt x="8974" y="14399"/>
                  <a:pt x="8922" y="14390"/>
                </a:cubicBezTo>
                <a:cubicBezTo>
                  <a:pt x="8922" y="14389"/>
                  <a:pt x="8922" y="14387"/>
                  <a:pt x="8922" y="14386"/>
                </a:cubicBezTo>
                <a:cubicBezTo>
                  <a:pt x="8813" y="14364"/>
                  <a:pt x="8754" y="14249"/>
                  <a:pt x="8754" y="14146"/>
                </a:cubicBezTo>
                <a:cubicBezTo>
                  <a:pt x="8754" y="14074"/>
                  <a:pt x="8746" y="14112"/>
                  <a:pt x="8710" y="14058"/>
                </a:cubicBezTo>
                <a:cubicBezTo>
                  <a:pt x="8598" y="14058"/>
                  <a:pt x="8601" y="14170"/>
                  <a:pt x="8530" y="14170"/>
                </a:cubicBezTo>
                <a:cubicBezTo>
                  <a:pt x="8530" y="14171"/>
                  <a:pt x="8530" y="14173"/>
                  <a:pt x="8530" y="14174"/>
                </a:cubicBezTo>
                <a:cubicBezTo>
                  <a:pt x="8477" y="14170"/>
                  <a:pt x="8469" y="14150"/>
                  <a:pt x="8422" y="14146"/>
                </a:cubicBezTo>
                <a:cubicBezTo>
                  <a:pt x="8404" y="14064"/>
                  <a:pt x="8214" y="13915"/>
                  <a:pt x="8214" y="13910"/>
                </a:cubicBezTo>
                <a:cubicBezTo>
                  <a:pt x="8183" y="13899"/>
                  <a:pt x="8106" y="13928"/>
                  <a:pt x="8086" y="13910"/>
                </a:cubicBezTo>
                <a:cubicBezTo>
                  <a:pt x="8062" y="13904"/>
                  <a:pt x="8029" y="13859"/>
                  <a:pt x="8022" y="13838"/>
                </a:cubicBezTo>
                <a:cubicBezTo>
                  <a:pt x="8020" y="13838"/>
                  <a:pt x="8019" y="13838"/>
                  <a:pt x="8018" y="13838"/>
                </a:cubicBezTo>
                <a:cubicBezTo>
                  <a:pt x="8001" y="13738"/>
                  <a:pt x="8039" y="13565"/>
                  <a:pt x="8006" y="13482"/>
                </a:cubicBezTo>
                <a:cubicBezTo>
                  <a:pt x="7955" y="13465"/>
                  <a:pt x="7922" y="13465"/>
                  <a:pt x="7886" y="13422"/>
                </a:cubicBezTo>
                <a:cubicBezTo>
                  <a:pt x="7821" y="13379"/>
                  <a:pt x="7798" y="13144"/>
                  <a:pt x="7730" y="13058"/>
                </a:cubicBezTo>
                <a:cubicBezTo>
                  <a:pt x="7618" y="12983"/>
                  <a:pt x="7562" y="13122"/>
                  <a:pt x="7474" y="13122"/>
                </a:cubicBezTo>
                <a:cubicBezTo>
                  <a:pt x="7474" y="13123"/>
                  <a:pt x="7474" y="13125"/>
                  <a:pt x="7474" y="13126"/>
                </a:cubicBezTo>
                <a:cubicBezTo>
                  <a:pt x="7350" y="13093"/>
                  <a:pt x="7401" y="13026"/>
                  <a:pt x="7378" y="12910"/>
                </a:cubicBezTo>
                <a:cubicBezTo>
                  <a:pt x="7339" y="12773"/>
                  <a:pt x="7407" y="12683"/>
                  <a:pt x="7438" y="12562"/>
                </a:cubicBezTo>
                <a:cubicBezTo>
                  <a:pt x="7440" y="12561"/>
                  <a:pt x="7443" y="12559"/>
                  <a:pt x="7446" y="12558"/>
                </a:cubicBezTo>
                <a:cubicBezTo>
                  <a:pt x="7446" y="12483"/>
                  <a:pt x="7660" y="12388"/>
                  <a:pt x="7714" y="12330"/>
                </a:cubicBezTo>
                <a:cubicBezTo>
                  <a:pt x="7732" y="12325"/>
                  <a:pt x="7734" y="12321"/>
                  <a:pt x="7746" y="12306"/>
                </a:cubicBezTo>
                <a:cubicBezTo>
                  <a:pt x="7776" y="12291"/>
                  <a:pt x="7912" y="11690"/>
                  <a:pt x="7838" y="11606"/>
                </a:cubicBezTo>
                <a:cubicBezTo>
                  <a:pt x="7838" y="11564"/>
                  <a:pt x="7686" y="11509"/>
                  <a:pt x="7686" y="11466"/>
                </a:cubicBezTo>
                <a:cubicBezTo>
                  <a:pt x="7673" y="11457"/>
                  <a:pt x="7660" y="11418"/>
                  <a:pt x="7658" y="11418"/>
                </a:cubicBezTo>
                <a:cubicBezTo>
                  <a:pt x="7658" y="11298"/>
                  <a:pt x="7614" y="11255"/>
                  <a:pt x="7546" y="11170"/>
                </a:cubicBezTo>
                <a:cubicBezTo>
                  <a:pt x="7502" y="11159"/>
                  <a:pt x="7450" y="11139"/>
                  <a:pt x="7418" y="11178"/>
                </a:cubicBezTo>
                <a:cubicBezTo>
                  <a:pt x="7343" y="11215"/>
                  <a:pt x="7420" y="11410"/>
                  <a:pt x="7306" y="11426"/>
                </a:cubicBezTo>
                <a:cubicBezTo>
                  <a:pt x="7230" y="11450"/>
                  <a:pt x="7145" y="11308"/>
                  <a:pt x="7074" y="11258"/>
                </a:cubicBezTo>
                <a:cubicBezTo>
                  <a:pt x="7005" y="11258"/>
                  <a:pt x="6867" y="11152"/>
                  <a:pt x="6790" y="11130"/>
                </a:cubicBezTo>
                <a:cubicBezTo>
                  <a:pt x="6790" y="11131"/>
                  <a:pt x="6790" y="11133"/>
                  <a:pt x="6790" y="11134"/>
                </a:cubicBezTo>
                <a:cubicBezTo>
                  <a:pt x="6721" y="11147"/>
                  <a:pt x="6621" y="11246"/>
                  <a:pt x="6574" y="11302"/>
                </a:cubicBezTo>
                <a:cubicBezTo>
                  <a:pt x="6374" y="11323"/>
                  <a:pt x="6199" y="11568"/>
                  <a:pt x="6014" y="11630"/>
                </a:cubicBezTo>
                <a:cubicBezTo>
                  <a:pt x="5938" y="11670"/>
                  <a:pt x="5429" y="11773"/>
                  <a:pt x="5331" y="11630"/>
                </a:cubicBezTo>
                <a:cubicBezTo>
                  <a:pt x="5290" y="11590"/>
                  <a:pt x="5338" y="11441"/>
                  <a:pt x="5342" y="11386"/>
                </a:cubicBezTo>
                <a:cubicBezTo>
                  <a:pt x="5274" y="11341"/>
                  <a:pt x="5233" y="11321"/>
                  <a:pt x="5234" y="11226"/>
                </a:cubicBezTo>
                <a:cubicBezTo>
                  <a:pt x="5208" y="11212"/>
                  <a:pt x="5050" y="11179"/>
                  <a:pt x="5050" y="11178"/>
                </a:cubicBezTo>
                <a:cubicBezTo>
                  <a:pt x="4915" y="11144"/>
                  <a:pt x="4824" y="10946"/>
                  <a:pt x="4650" y="10946"/>
                </a:cubicBezTo>
                <a:cubicBezTo>
                  <a:pt x="4650" y="10945"/>
                  <a:pt x="4382" y="11034"/>
                  <a:pt x="4350" y="11090"/>
                </a:cubicBezTo>
                <a:cubicBezTo>
                  <a:pt x="4350" y="11142"/>
                  <a:pt x="4367" y="11229"/>
                  <a:pt x="4338" y="11274"/>
                </a:cubicBezTo>
                <a:cubicBezTo>
                  <a:pt x="4251" y="11317"/>
                  <a:pt x="4250" y="11319"/>
                  <a:pt x="4150" y="11286"/>
                </a:cubicBezTo>
                <a:cubicBezTo>
                  <a:pt x="4089" y="11166"/>
                  <a:pt x="4151" y="11079"/>
                  <a:pt x="4154" y="10962"/>
                </a:cubicBezTo>
                <a:cubicBezTo>
                  <a:pt x="4093" y="10921"/>
                  <a:pt x="3964" y="10920"/>
                  <a:pt x="3898" y="10946"/>
                </a:cubicBezTo>
                <a:cubicBezTo>
                  <a:pt x="3830" y="10960"/>
                  <a:pt x="3768" y="11048"/>
                  <a:pt x="3690" y="11026"/>
                </a:cubicBezTo>
                <a:cubicBezTo>
                  <a:pt x="3604" y="11000"/>
                  <a:pt x="3558" y="10926"/>
                  <a:pt x="3502" y="10858"/>
                </a:cubicBezTo>
                <a:cubicBezTo>
                  <a:pt x="3384" y="10834"/>
                  <a:pt x="3288" y="10840"/>
                  <a:pt x="3170" y="10838"/>
                </a:cubicBezTo>
                <a:cubicBezTo>
                  <a:pt x="3078" y="10755"/>
                  <a:pt x="2997" y="10619"/>
                  <a:pt x="2922" y="10518"/>
                </a:cubicBezTo>
                <a:cubicBezTo>
                  <a:pt x="2857" y="10476"/>
                  <a:pt x="2778" y="10519"/>
                  <a:pt x="2714" y="10434"/>
                </a:cubicBezTo>
                <a:cubicBezTo>
                  <a:pt x="2704" y="10426"/>
                  <a:pt x="2695" y="10418"/>
                  <a:pt x="2686" y="10410"/>
                </a:cubicBezTo>
                <a:cubicBezTo>
                  <a:pt x="2639" y="10348"/>
                  <a:pt x="2595" y="10198"/>
                  <a:pt x="2590" y="10098"/>
                </a:cubicBezTo>
                <a:cubicBezTo>
                  <a:pt x="2540" y="10065"/>
                  <a:pt x="2398" y="10098"/>
                  <a:pt x="2374" y="10050"/>
                </a:cubicBezTo>
                <a:cubicBezTo>
                  <a:pt x="2343" y="10050"/>
                  <a:pt x="2274" y="9915"/>
                  <a:pt x="2274" y="9894"/>
                </a:cubicBezTo>
                <a:cubicBezTo>
                  <a:pt x="2212" y="9848"/>
                  <a:pt x="2103" y="9817"/>
                  <a:pt x="2058" y="9762"/>
                </a:cubicBezTo>
                <a:cubicBezTo>
                  <a:pt x="2055" y="9761"/>
                  <a:pt x="2052" y="9759"/>
                  <a:pt x="2050" y="9758"/>
                </a:cubicBezTo>
                <a:cubicBezTo>
                  <a:pt x="2050" y="9710"/>
                  <a:pt x="1884" y="9515"/>
                  <a:pt x="1882" y="9514"/>
                </a:cubicBezTo>
                <a:cubicBezTo>
                  <a:pt x="1713" y="9542"/>
                  <a:pt x="1515" y="9634"/>
                  <a:pt x="1386" y="9466"/>
                </a:cubicBezTo>
                <a:cubicBezTo>
                  <a:pt x="1347" y="9424"/>
                  <a:pt x="1338" y="9330"/>
                  <a:pt x="1338" y="9254"/>
                </a:cubicBezTo>
                <a:cubicBezTo>
                  <a:pt x="1166" y="9116"/>
                  <a:pt x="1111" y="8946"/>
                  <a:pt x="874" y="8946"/>
                </a:cubicBezTo>
                <a:cubicBezTo>
                  <a:pt x="825" y="8932"/>
                  <a:pt x="837" y="8929"/>
                  <a:pt x="810" y="8906"/>
                </a:cubicBezTo>
                <a:cubicBezTo>
                  <a:pt x="817" y="8823"/>
                  <a:pt x="802" y="8778"/>
                  <a:pt x="862" y="8726"/>
                </a:cubicBezTo>
                <a:cubicBezTo>
                  <a:pt x="862" y="8723"/>
                  <a:pt x="862" y="8721"/>
                  <a:pt x="862" y="8718"/>
                </a:cubicBezTo>
                <a:cubicBezTo>
                  <a:pt x="950" y="8659"/>
                  <a:pt x="894" y="8404"/>
                  <a:pt x="894" y="8322"/>
                </a:cubicBezTo>
                <a:cubicBezTo>
                  <a:pt x="892" y="8322"/>
                  <a:pt x="891" y="8322"/>
                  <a:pt x="890" y="8322"/>
                </a:cubicBezTo>
                <a:cubicBezTo>
                  <a:pt x="890" y="8214"/>
                  <a:pt x="878" y="8264"/>
                  <a:pt x="910" y="8202"/>
                </a:cubicBezTo>
                <a:cubicBezTo>
                  <a:pt x="1002" y="8202"/>
                  <a:pt x="1062" y="8272"/>
                  <a:pt x="1142" y="8274"/>
                </a:cubicBezTo>
                <a:cubicBezTo>
                  <a:pt x="1151" y="8240"/>
                  <a:pt x="1162" y="8261"/>
                  <a:pt x="1162" y="8218"/>
                </a:cubicBezTo>
                <a:cubicBezTo>
                  <a:pt x="1163" y="8218"/>
                  <a:pt x="1164" y="8218"/>
                  <a:pt x="1166" y="8218"/>
                </a:cubicBezTo>
                <a:cubicBezTo>
                  <a:pt x="1166" y="8056"/>
                  <a:pt x="1116" y="7919"/>
                  <a:pt x="1090" y="7762"/>
                </a:cubicBezTo>
                <a:cubicBezTo>
                  <a:pt x="1088" y="7762"/>
                  <a:pt x="1087" y="7762"/>
                  <a:pt x="1086" y="7762"/>
                </a:cubicBezTo>
                <a:cubicBezTo>
                  <a:pt x="1046" y="7640"/>
                  <a:pt x="1182" y="7574"/>
                  <a:pt x="1182" y="7478"/>
                </a:cubicBezTo>
                <a:cubicBezTo>
                  <a:pt x="1172" y="7419"/>
                  <a:pt x="1161" y="7417"/>
                  <a:pt x="1138" y="7398"/>
                </a:cubicBezTo>
                <a:cubicBezTo>
                  <a:pt x="989" y="7368"/>
                  <a:pt x="969" y="7185"/>
                  <a:pt x="1002" y="7070"/>
                </a:cubicBezTo>
                <a:cubicBezTo>
                  <a:pt x="1039" y="6937"/>
                  <a:pt x="620" y="6604"/>
                  <a:pt x="542" y="6674"/>
                </a:cubicBezTo>
                <a:cubicBezTo>
                  <a:pt x="511" y="6672"/>
                  <a:pt x="470" y="6618"/>
                  <a:pt x="474" y="6614"/>
                </a:cubicBezTo>
                <a:cubicBezTo>
                  <a:pt x="474" y="6539"/>
                  <a:pt x="545" y="6334"/>
                  <a:pt x="506" y="6270"/>
                </a:cubicBezTo>
                <a:cubicBezTo>
                  <a:pt x="445" y="6240"/>
                  <a:pt x="253" y="6082"/>
                  <a:pt x="210" y="6030"/>
                </a:cubicBezTo>
                <a:cubicBezTo>
                  <a:pt x="206" y="6027"/>
                  <a:pt x="202" y="6025"/>
                  <a:pt x="198" y="6022"/>
                </a:cubicBezTo>
                <a:cubicBezTo>
                  <a:pt x="122" y="5909"/>
                  <a:pt x="217" y="5802"/>
                  <a:pt x="330" y="5774"/>
                </a:cubicBezTo>
                <a:cubicBezTo>
                  <a:pt x="391" y="5650"/>
                  <a:pt x="362" y="5521"/>
                  <a:pt x="362" y="5390"/>
                </a:cubicBezTo>
                <a:cubicBezTo>
                  <a:pt x="360" y="5390"/>
                  <a:pt x="359" y="5390"/>
                  <a:pt x="358" y="5390"/>
                </a:cubicBezTo>
                <a:cubicBezTo>
                  <a:pt x="358" y="5246"/>
                  <a:pt x="201" y="5340"/>
                  <a:pt x="122" y="5342"/>
                </a:cubicBezTo>
                <a:cubicBezTo>
                  <a:pt x="64" y="5300"/>
                  <a:pt x="0" y="5270"/>
                  <a:pt x="62" y="5134"/>
                </a:cubicBezTo>
                <a:cubicBezTo>
                  <a:pt x="186" y="5107"/>
                  <a:pt x="153" y="4950"/>
                  <a:pt x="94" y="4950"/>
                </a:cubicBezTo>
                <a:cubicBezTo>
                  <a:pt x="77" y="4916"/>
                  <a:pt x="227" y="4832"/>
                  <a:pt x="246" y="4750"/>
                </a:cubicBezTo>
                <a:cubicBezTo>
                  <a:pt x="357" y="4750"/>
                  <a:pt x="701" y="4452"/>
                  <a:pt x="902" y="4518"/>
                </a:cubicBezTo>
                <a:cubicBezTo>
                  <a:pt x="1041" y="4541"/>
                  <a:pt x="931" y="4709"/>
                  <a:pt x="1118" y="4718"/>
                </a:cubicBezTo>
                <a:cubicBezTo>
                  <a:pt x="1388" y="4493"/>
                  <a:pt x="1528" y="4478"/>
                  <a:pt x="1874" y="4478"/>
                </a:cubicBezTo>
                <a:cubicBezTo>
                  <a:pt x="1874" y="4477"/>
                  <a:pt x="1874" y="4475"/>
                  <a:pt x="1874" y="4474"/>
                </a:cubicBezTo>
                <a:cubicBezTo>
                  <a:pt x="1902" y="4464"/>
                  <a:pt x="2242" y="4429"/>
                  <a:pt x="2242" y="4410"/>
                </a:cubicBezTo>
                <a:cubicBezTo>
                  <a:pt x="2353" y="4352"/>
                  <a:pt x="2361" y="4299"/>
                  <a:pt x="2350" y="4234"/>
                </a:cubicBezTo>
                <a:cubicBezTo>
                  <a:pt x="2361" y="4225"/>
                  <a:pt x="2671" y="3846"/>
                  <a:pt x="2674" y="3838"/>
                </a:cubicBezTo>
                <a:cubicBezTo>
                  <a:pt x="2710" y="3675"/>
                  <a:pt x="2718" y="3508"/>
                  <a:pt x="2686" y="3342"/>
                </a:cubicBezTo>
                <a:cubicBezTo>
                  <a:pt x="2687" y="3342"/>
                  <a:pt x="2688" y="3342"/>
                  <a:pt x="2690" y="3342"/>
                </a:cubicBezTo>
                <a:cubicBezTo>
                  <a:pt x="2706" y="3290"/>
                  <a:pt x="2714" y="3219"/>
                  <a:pt x="2670" y="3186"/>
                </a:cubicBezTo>
                <a:cubicBezTo>
                  <a:pt x="2633" y="3134"/>
                  <a:pt x="2658" y="3094"/>
                  <a:pt x="2722" y="3094"/>
                </a:cubicBezTo>
                <a:cubicBezTo>
                  <a:pt x="2974" y="3017"/>
                  <a:pt x="3174" y="3166"/>
                  <a:pt x="3410" y="3166"/>
                </a:cubicBezTo>
                <a:cubicBezTo>
                  <a:pt x="3411" y="3162"/>
                  <a:pt x="3412" y="3158"/>
                  <a:pt x="3414" y="3154"/>
                </a:cubicBezTo>
                <a:cubicBezTo>
                  <a:pt x="3476" y="3081"/>
                  <a:pt x="3345" y="2870"/>
                  <a:pt x="3586" y="2750"/>
                </a:cubicBezTo>
                <a:cubicBezTo>
                  <a:pt x="3621" y="2694"/>
                  <a:pt x="3741" y="2471"/>
                  <a:pt x="3750" y="2438"/>
                </a:cubicBezTo>
                <a:cubicBezTo>
                  <a:pt x="3751" y="2438"/>
                  <a:pt x="3752" y="2438"/>
                  <a:pt x="3754" y="2438"/>
                </a:cubicBezTo>
                <a:cubicBezTo>
                  <a:pt x="3783" y="2394"/>
                  <a:pt x="3838" y="2410"/>
                  <a:pt x="3882" y="2414"/>
                </a:cubicBezTo>
                <a:cubicBezTo>
                  <a:pt x="3882" y="2524"/>
                  <a:pt x="4395" y="2601"/>
                  <a:pt x="4418" y="2598"/>
                </a:cubicBezTo>
                <a:cubicBezTo>
                  <a:pt x="4418" y="2597"/>
                  <a:pt x="4418" y="2595"/>
                  <a:pt x="4418" y="2594"/>
                </a:cubicBezTo>
                <a:cubicBezTo>
                  <a:pt x="4495" y="2589"/>
                  <a:pt x="4512" y="2572"/>
                  <a:pt x="4534" y="2502"/>
                </a:cubicBezTo>
                <a:cubicBezTo>
                  <a:pt x="4535" y="2502"/>
                  <a:pt x="4527" y="2252"/>
                  <a:pt x="4542" y="2218"/>
                </a:cubicBezTo>
                <a:cubicBezTo>
                  <a:pt x="4543" y="2218"/>
                  <a:pt x="4544" y="2218"/>
                  <a:pt x="4546" y="2218"/>
                </a:cubicBezTo>
                <a:cubicBezTo>
                  <a:pt x="4589" y="2046"/>
                  <a:pt x="4839" y="2063"/>
                  <a:pt x="4974" y="2018"/>
                </a:cubicBezTo>
                <a:cubicBezTo>
                  <a:pt x="4974" y="2017"/>
                  <a:pt x="4974" y="2015"/>
                  <a:pt x="4974" y="2014"/>
                </a:cubicBezTo>
                <a:cubicBezTo>
                  <a:pt x="5049" y="1951"/>
                  <a:pt x="5019" y="1822"/>
                  <a:pt x="5178" y="1822"/>
                </a:cubicBezTo>
                <a:cubicBezTo>
                  <a:pt x="5252" y="1798"/>
                  <a:pt x="5366" y="1846"/>
                  <a:pt x="5366" y="1934"/>
                </a:cubicBezTo>
                <a:cubicBezTo>
                  <a:pt x="5367" y="1934"/>
                  <a:pt x="5368" y="1934"/>
                  <a:pt x="5370" y="1934"/>
                </a:cubicBezTo>
                <a:cubicBezTo>
                  <a:pt x="5371" y="1983"/>
                  <a:pt x="5402" y="2050"/>
                  <a:pt x="5402" y="2078"/>
                </a:cubicBezTo>
                <a:cubicBezTo>
                  <a:pt x="5380" y="2141"/>
                  <a:pt x="5684" y="2379"/>
                  <a:pt x="5738" y="2370"/>
                </a:cubicBezTo>
                <a:cubicBezTo>
                  <a:pt x="5784" y="2383"/>
                  <a:pt x="5919" y="2460"/>
                  <a:pt x="5930" y="2494"/>
                </a:cubicBezTo>
                <a:cubicBezTo>
                  <a:pt x="5930" y="2585"/>
                  <a:pt x="5943" y="2772"/>
                  <a:pt x="6010" y="2822"/>
                </a:cubicBezTo>
                <a:cubicBezTo>
                  <a:pt x="6034" y="2944"/>
                  <a:pt x="6133" y="3137"/>
                  <a:pt x="5994" y="3242"/>
                </a:cubicBezTo>
                <a:cubicBezTo>
                  <a:pt x="5994" y="3245"/>
                  <a:pt x="5994" y="3247"/>
                  <a:pt x="5994" y="3250"/>
                </a:cubicBezTo>
                <a:cubicBezTo>
                  <a:pt x="5868" y="3381"/>
                  <a:pt x="5841" y="3480"/>
                  <a:pt x="5962" y="3614"/>
                </a:cubicBezTo>
                <a:cubicBezTo>
                  <a:pt x="6036" y="3668"/>
                  <a:pt x="6177" y="3684"/>
                  <a:pt x="6274" y="3706"/>
                </a:cubicBezTo>
                <a:cubicBezTo>
                  <a:pt x="6333" y="3702"/>
                  <a:pt x="7312" y="4055"/>
                  <a:pt x="7274" y="4298"/>
                </a:cubicBezTo>
                <a:cubicBezTo>
                  <a:pt x="7275" y="4298"/>
                  <a:pt x="7276" y="4298"/>
                  <a:pt x="7278" y="4298"/>
                </a:cubicBezTo>
                <a:cubicBezTo>
                  <a:pt x="7282" y="4387"/>
                  <a:pt x="7316" y="4537"/>
                  <a:pt x="7406" y="4582"/>
                </a:cubicBezTo>
                <a:cubicBezTo>
                  <a:pt x="7407" y="4587"/>
                  <a:pt x="7408" y="4593"/>
                  <a:pt x="7410" y="4598"/>
                </a:cubicBezTo>
                <a:cubicBezTo>
                  <a:pt x="7411" y="4598"/>
                  <a:pt x="7412" y="4598"/>
                  <a:pt x="7414" y="4598"/>
                </a:cubicBezTo>
                <a:cubicBezTo>
                  <a:pt x="7414" y="4602"/>
                  <a:pt x="7408" y="4770"/>
                  <a:pt x="7434" y="4770"/>
                </a:cubicBezTo>
                <a:cubicBezTo>
                  <a:pt x="7434" y="4773"/>
                  <a:pt x="7434" y="4775"/>
                  <a:pt x="7434" y="4778"/>
                </a:cubicBezTo>
                <a:cubicBezTo>
                  <a:pt x="7443" y="4786"/>
                  <a:pt x="7452" y="4794"/>
                  <a:pt x="7462" y="4802"/>
                </a:cubicBezTo>
                <a:cubicBezTo>
                  <a:pt x="7464" y="4806"/>
                  <a:pt x="7467" y="4810"/>
                  <a:pt x="7470" y="4814"/>
                </a:cubicBezTo>
                <a:cubicBezTo>
                  <a:pt x="7578" y="4814"/>
                  <a:pt x="7699" y="4862"/>
                  <a:pt x="7826" y="4862"/>
                </a:cubicBezTo>
                <a:cubicBezTo>
                  <a:pt x="7922" y="4891"/>
                  <a:pt x="8113" y="4966"/>
                  <a:pt x="8194" y="4966"/>
                </a:cubicBezTo>
                <a:cubicBezTo>
                  <a:pt x="8195" y="4969"/>
                  <a:pt x="8196" y="4971"/>
                  <a:pt x="8198" y="4974"/>
                </a:cubicBezTo>
                <a:cubicBezTo>
                  <a:pt x="8432" y="4974"/>
                  <a:pt x="8655" y="4962"/>
                  <a:pt x="8886" y="4962"/>
                </a:cubicBezTo>
                <a:cubicBezTo>
                  <a:pt x="8886" y="4963"/>
                  <a:pt x="8886" y="4965"/>
                  <a:pt x="8886" y="4966"/>
                </a:cubicBezTo>
                <a:cubicBezTo>
                  <a:pt x="9123" y="4996"/>
                  <a:pt x="9247" y="5236"/>
                  <a:pt x="9422" y="5262"/>
                </a:cubicBezTo>
                <a:cubicBezTo>
                  <a:pt x="9501" y="5172"/>
                  <a:pt x="9671" y="5297"/>
                  <a:pt x="9706" y="5346"/>
                </a:cubicBezTo>
                <a:cubicBezTo>
                  <a:pt x="9706" y="5347"/>
                  <a:pt x="9706" y="5349"/>
                  <a:pt x="9706" y="5350"/>
                </a:cubicBezTo>
                <a:cubicBezTo>
                  <a:pt x="9877" y="5350"/>
                  <a:pt x="9918" y="5443"/>
                  <a:pt x="10018" y="5518"/>
                </a:cubicBezTo>
                <a:cubicBezTo>
                  <a:pt x="10039" y="5546"/>
                  <a:pt x="10062" y="5550"/>
                  <a:pt x="10098" y="5550"/>
                </a:cubicBezTo>
                <a:cubicBezTo>
                  <a:pt x="10148" y="5398"/>
                  <a:pt x="11150" y="5185"/>
                  <a:pt x="11150" y="5038"/>
                </a:cubicBezTo>
                <a:cubicBezTo>
                  <a:pt x="11152" y="5038"/>
                  <a:pt x="11155" y="5038"/>
                  <a:pt x="11158" y="5038"/>
                </a:cubicBezTo>
                <a:cubicBezTo>
                  <a:pt x="11158" y="5037"/>
                  <a:pt x="11158" y="5035"/>
                  <a:pt x="11158" y="5034"/>
                </a:cubicBezTo>
                <a:cubicBezTo>
                  <a:pt x="11318" y="4988"/>
                  <a:pt x="11532" y="5124"/>
                  <a:pt x="11726" y="5086"/>
                </a:cubicBezTo>
                <a:cubicBezTo>
                  <a:pt x="11754" y="5001"/>
                  <a:pt x="11935" y="4830"/>
                  <a:pt x="12002" y="4770"/>
                </a:cubicBezTo>
                <a:cubicBezTo>
                  <a:pt x="12079" y="4700"/>
                  <a:pt x="12387" y="4472"/>
                  <a:pt x="12350" y="4430"/>
                </a:cubicBezTo>
                <a:cubicBezTo>
                  <a:pt x="12320" y="4322"/>
                  <a:pt x="12136" y="3848"/>
                  <a:pt x="12422" y="3850"/>
                </a:cubicBezTo>
                <a:cubicBezTo>
                  <a:pt x="12422" y="3851"/>
                  <a:pt x="12422" y="3853"/>
                  <a:pt x="12422" y="3854"/>
                </a:cubicBezTo>
                <a:cubicBezTo>
                  <a:pt x="12425" y="3854"/>
                  <a:pt x="12774" y="4075"/>
                  <a:pt x="12774" y="3990"/>
                </a:cubicBezTo>
                <a:cubicBezTo>
                  <a:pt x="12872" y="3990"/>
                  <a:pt x="13066" y="3751"/>
                  <a:pt x="13090" y="3662"/>
                </a:cubicBezTo>
                <a:cubicBezTo>
                  <a:pt x="13207" y="3639"/>
                  <a:pt x="13415" y="3634"/>
                  <a:pt x="13470" y="3526"/>
                </a:cubicBezTo>
                <a:cubicBezTo>
                  <a:pt x="13546" y="3468"/>
                  <a:pt x="13616" y="3266"/>
                  <a:pt x="13638" y="3266"/>
                </a:cubicBezTo>
                <a:cubicBezTo>
                  <a:pt x="13691" y="3202"/>
                  <a:pt x="13784" y="3181"/>
                  <a:pt x="13862" y="3162"/>
                </a:cubicBezTo>
                <a:cubicBezTo>
                  <a:pt x="13862" y="3161"/>
                  <a:pt x="13862" y="3159"/>
                  <a:pt x="13862" y="3158"/>
                </a:cubicBezTo>
                <a:cubicBezTo>
                  <a:pt x="13866" y="3158"/>
                  <a:pt x="13870" y="3158"/>
                  <a:pt x="13874" y="3158"/>
                </a:cubicBezTo>
                <a:cubicBezTo>
                  <a:pt x="13910" y="3113"/>
                  <a:pt x="14049" y="3002"/>
                  <a:pt x="14094" y="3002"/>
                </a:cubicBezTo>
                <a:cubicBezTo>
                  <a:pt x="14094" y="2981"/>
                  <a:pt x="14485" y="2974"/>
                  <a:pt x="14542" y="2958"/>
                </a:cubicBezTo>
                <a:cubicBezTo>
                  <a:pt x="14542" y="2907"/>
                  <a:pt x="14530" y="2850"/>
                  <a:pt x="14530" y="2814"/>
                </a:cubicBezTo>
                <a:cubicBezTo>
                  <a:pt x="14480" y="2657"/>
                  <a:pt x="14287" y="2560"/>
                  <a:pt x="14134" y="2474"/>
                </a:cubicBezTo>
                <a:cubicBezTo>
                  <a:pt x="14067" y="2472"/>
                  <a:pt x="14043" y="2550"/>
                  <a:pt x="13954" y="2550"/>
                </a:cubicBezTo>
                <a:cubicBezTo>
                  <a:pt x="13914" y="2595"/>
                  <a:pt x="13909" y="2637"/>
                  <a:pt x="13870" y="2686"/>
                </a:cubicBezTo>
                <a:cubicBezTo>
                  <a:pt x="13777" y="2682"/>
                  <a:pt x="13606" y="2604"/>
                  <a:pt x="13546" y="2622"/>
                </a:cubicBezTo>
                <a:cubicBezTo>
                  <a:pt x="13546" y="2623"/>
                  <a:pt x="13546" y="2625"/>
                  <a:pt x="13546" y="2626"/>
                </a:cubicBezTo>
                <a:cubicBezTo>
                  <a:pt x="13454" y="2626"/>
                  <a:pt x="13379" y="2703"/>
                  <a:pt x="13238" y="2698"/>
                </a:cubicBezTo>
                <a:cubicBezTo>
                  <a:pt x="13218" y="2661"/>
                  <a:pt x="13187" y="2639"/>
                  <a:pt x="13186" y="2582"/>
                </a:cubicBezTo>
                <a:cubicBezTo>
                  <a:pt x="13238" y="2522"/>
                  <a:pt x="13328" y="2448"/>
                  <a:pt x="13302" y="2358"/>
                </a:cubicBezTo>
                <a:cubicBezTo>
                  <a:pt x="13302" y="2165"/>
                  <a:pt x="13358" y="2041"/>
                  <a:pt x="13398" y="1842"/>
                </a:cubicBezTo>
                <a:cubicBezTo>
                  <a:pt x="13400" y="1841"/>
                  <a:pt x="13403" y="1839"/>
                  <a:pt x="13406" y="1838"/>
                </a:cubicBezTo>
                <a:cubicBezTo>
                  <a:pt x="13422" y="1813"/>
                  <a:pt x="13449" y="1787"/>
                  <a:pt x="13478" y="1778"/>
                </a:cubicBezTo>
                <a:cubicBezTo>
                  <a:pt x="13672" y="1778"/>
                  <a:pt x="13879" y="1796"/>
                  <a:pt x="14018" y="1638"/>
                </a:cubicBezTo>
                <a:cubicBezTo>
                  <a:pt x="14030" y="1627"/>
                  <a:pt x="14042" y="1617"/>
                  <a:pt x="14054" y="1606"/>
                </a:cubicBezTo>
                <a:cubicBezTo>
                  <a:pt x="14054" y="1501"/>
                  <a:pt x="14126" y="1344"/>
                  <a:pt x="14126" y="1222"/>
                </a:cubicBezTo>
                <a:cubicBezTo>
                  <a:pt x="14127" y="1222"/>
                  <a:pt x="14128" y="1222"/>
                  <a:pt x="14130" y="1222"/>
                </a:cubicBezTo>
                <a:cubicBezTo>
                  <a:pt x="14130" y="1063"/>
                  <a:pt x="14313" y="794"/>
                  <a:pt x="14318" y="794"/>
                </a:cubicBezTo>
                <a:cubicBezTo>
                  <a:pt x="14365" y="682"/>
                  <a:pt x="14231" y="563"/>
                  <a:pt x="14142" y="518"/>
                </a:cubicBezTo>
                <a:cubicBezTo>
                  <a:pt x="14142" y="511"/>
                  <a:pt x="14138" y="474"/>
                  <a:pt x="14134" y="474"/>
                </a:cubicBezTo>
                <a:cubicBezTo>
                  <a:pt x="14151" y="360"/>
                  <a:pt x="14160" y="346"/>
                  <a:pt x="14238" y="286"/>
                </a:cubicBezTo>
                <a:cubicBezTo>
                  <a:pt x="14325" y="264"/>
                  <a:pt x="14406" y="238"/>
                  <a:pt x="14490" y="210"/>
                </a:cubicBezTo>
                <a:cubicBezTo>
                  <a:pt x="14541" y="107"/>
                  <a:pt x="14840" y="18"/>
                  <a:pt x="14954" y="18"/>
                </a:cubicBezTo>
                <a:cubicBezTo>
                  <a:pt x="15033" y="0"/>
                  <a:pt x="15124" y="82"/>
                  <a:pt x="15202" y="82"/>
                </a:cubicBezTo>
                <a:cubicBezTo>
                  <a:pt x="15202" y="83"/>
                  <a:pt x="15202" y="85"/>
                  <a:pt x="15202" y="86"/>
                </a:cubicBezTo>
                <a:cubicBezTo>
                  <a:pt x="15348" y="79"/>
                  <a:pt x="15429" y="67"/>
                  <a:pt x="15558" y="122"/>
                </a:cubicBezTo>
                <a:cubicBezTo>
                  <a:pt x="15558" y="123"/>
                  <a:pt x="15558" y="125"/>
                  <a:pt x="15558" y="126"/>
                </a:cubicBezTo>
                <a:cubicBezTo>
                  <a:pt x="15563" y="127"/>
                  <a:pt x="15568" y="129"/>
                  <a:pt x="15574" y="130"/>
                </a:cubicBezTo>
                <a:cubicBezTo>
                  <a:pt x="15574" y="131"/>
                  <a:pt x="15574" y="133"/>
                  <a:pt x="15574" y="134"/>
                </a:cubicBezTo>
                <a:cubicBezTo>
                  <a:pt x="15576" y="134"/>
                  <a:pt x="15579" y="134"/>
                  <a:pt x="15582" y="134"/>
                </a:cubicBezTo>
                <a:cubicBezTo>
                  <a:pt x="15586" y="138"/>
                  <a:pt x="16030" y="600"/>
                  <a:pt x="16030" y="686"/>
                </a:cubicBezTo>
                <a:cubicBezTo>
                  <a:pt x="16031" y="686"/>
                  <a:pt x="16032" y="686"/>
                  <a:pt x="16034" y="686"/>
                </a:cubicBezTo>
                <a:cubicBezTo>
                  <a:pt x="16036" y="694"/>
                  <a:pt x="16039" y="702"/>
                  <a:pt x="16042" y="710"/>
                </a:cubicBezTo>
                <a:cubicBezTo>
                  <a:pt x="16048" y="715"/>
                  <a:pt x="16055" y="721"/>
                  <a:pt x="16062" y="726"/>
                </a:cubicBezTo>
                <a:cubicBezTo>
                  <a:pt x="16062" y="729"/>
                  <a:pt x="16062" y="731"/>
                  <a:pt x="16062" y="734"/>
                </a:cubicBezTo>
                <a:cubicBezTo>
                  <a:pt x="16127" y="794"/>
                  <a:pt x="16200" y="866"/>
                  <a:pt x="16266" y="918"/>
                </a:cubicBezTo>
                <a:cubicBezTo>
                  <a:pt x="16266" y="922"/>
                  <a:pt x="16266" y="926"/>
                  <a:pt x="16266" y="930"/>
                </a:cubicBezTo>
                <a:cubicBezTo>
                  <a:pt x="16267" y="930"/>
                  <a:pt x="16268" y="930"/>
                  <a:pt x="16270" y="930"/>
                </a:cubicBezTo>
                <a:cubicBezTo>
                  <a:pt x="16270" y="1037"/>
                  <a:pt x="16327" y="1094"/>
                  <a:pt x="16402" y="1150"/>
                </a:cubicBezTo>
                <a:cubicBezTo>
                  <a:pt x="16402" y="1160"/>
                  <a:pt x="16405" y="1160"/>
                  <a:pt x="16414" y="1166"/>
                </a:cubicBezTo>
                <a:cubicBezTo>
                  <a:pt x="16421" y="1195"/>
                  <a:pt x="16446" y="1334"/>
                  <a:pt x="16486" y="1334"/>
                </a:cubicBezTo>
                <a:cubicBezTo>
                  <a:pt x="16487" y="1337"/>
                  <a:pt x="16488" y="1339"/>
                  <a:pt x="16490" y="1342"/>
                </a:cubicBezTo>
                <a:cubicBezTo>
                  <a:pt x="16578" y="1342"/>
                  <a:pt x="16744" y="1323"/>
                  <a:pt x="16814" y="1350"/>
                </a:cubicBezTo>
                <a:cubicBezTo>
                  <a:pt x="16814" y="1390"/>
                  <a:pt x="16986" y="1351"/>
                  <a:pt x="17038" y="1366"/>
                </a:cubicBezTo>
                <a:cubicBezTo>
                  <a:pt x="17038" y="1374"/>
                  <a:pt x="17108" y="1402"/>
                  <a:pt x="17118" y="1414"/>
                </a:cubicBezTo>
                <a:cubicBezTo>
                  <a:pt x="17126" y="1493"/>
                  <a:pt x="17286" y="1537"/>
                  <a:pt x="17378" y="1558"/>
                </a:cubicBezTo>
                <a:cubicBezTo>
                  <a:pt x="17378" y="1649"/>
                  <a:pt x="17510" y="1914"/>
                  <a:pt x="17618" y="1914"/>
                </a:cubicBezTo>
                <a:close/>
                <a:moveTo>
                  <a:pt x="16158" y="13186"/>
                </a:moveTo>
                <a:cubicBezTo>
                  <a:pt x="16169" y="13075"/>
                  <a:pt x="16183" y="12977"/>
                  <a:pt x="16190" y="12858"/>
                </a:cubicBezTo>
                <a:cubicBezTo>
                  <a:pt x="16191" y="12858"/>
                  <a:pt x="16192" y="12858"/>
                  <a:pt x="16194" y="12858"/>
                </a:cubicBezTo>
                <a:cubicBezTo>
                  <a:pt x="16194" y="12716"/>
                  <a:pt x="16266" y="12687"/>
                  <a:pt x="16266" y="12566"/>
                </a:cubicBezTo>
                <a:cubicBezTo>
                  <a:pt x="16267" y="12566"/>
                  <a:pt x="16268" y="12566"/>
                  <a:pt x="16270" y="12566"/>
                </a:cubicBezTo>
                <a:cubicBezTo>
                  <a:pt x="16270" y="12438"/>
                  <a:pt x="16397" y="12205"/>
                  <a:pt x="16502" y="12114"/>
                </a:cubicBezTo>
                <a:cubicBezTo>
                  <a:pt x="16517" y="12092"/>
                  <a:pt x="16659" y="12067"/>
                  <a:pt x="16694" y="12078"/>
                </a:cubicBezTo>
                <a:cubicBezTo>
                  <a:pt x="16694" y="12079"/>
                  <a:pt x="16694" y="12081"/>
                  <a:pt x="16694" y="12082"/>
                </a:cubicBezTo>
                <a:cubicBezTo>
                  <a:pt x="16949" y="12118"/>
                  <a:pt x="16786" y="12268"/>
                  <a:pt x="16786" y="12378"/>
                </a:cubicBezTo>
                <a:cubicBezTo>
                  <a:pt x="16784" y="12378"/>
                  <a:pt x="16783" y="12378"/>
                  <a:pt x="16782" y="12378"/>
                </a:cubicBezTo>
                <a:cubicBezTo>
                  <a:pt x="16782" y="12535"/>
                  <a:pt x="16844" y="12763"/>
                  <a:pt x="16802" y="12906"/>
                </a:cubicBezTo>
                <a:cubicBezTo>
                  <a:pt x="16802" y="12969"/>
                  <a:pt x="16742" y="13020"/>
                  <a:pt x="16742" y="13066"/>
                </a:cubicBezTo>
                <a:cubicBezTo>
                  <a:pt x="16707" y="13119"/>
                  <a:pt x="16586" y="13134"/>
                  <a:pt x="16586" y="13222"/>
                </a:cubicBezTo>
                <a:cubicBezTo>
                  <a:pt x="16584" y="13222"/>
                  <a:pt x="16583" y="13222"/>
                  <a:pt x="16582" y="13222"/>
                </a:cubicBezTo>
                <a:cubicBezTo>
                  <a:pt x="16524" y="13375"/>
                  <a:pt x="16596" y="13474"/>
                  <a:pt x="16466" y="13626"/>
                </a:cubicBezTo>
                <a:cubicBezTo>
                  <a:pt x="16464" y="13626"/>
                  <a:pt x="16463" y="13626"/>
                  <a:pt x="16462" y="13626"/>
                </a:cubicBezTo>
                <a:cubicBezTo>
                  <a:pt x="16462" y="13625"/>
                  <a:pt x="16462" y="13623"/>
                  <a:pt x="16462" y="13622"/>
                </a:cubicBezTo>
                <a:cubicBezTo>
                  <a:pt x="16460" y="13622"/>
                  <a:pt x="16459" y="13622"/>
                  <a:pt x="16458" y="13622"/>
                </a:cubicBezTo>
                <a:cubicBezTo>
                  <a:pt x="16458" y="13575"/>
                  <a:pt x="16358" y="13524"/>
                  <a:pt x="16350" y="13458"/>
                </a:cubicBezTo>
                <a:cubicBezTo>
                  <a:pt x="16348" y="13458"/>
                  <a:pt x="16347" y="13458"/>
                  <a:pt x="16346" y="13458"/>
                </a:cubicBezTo>
                <a:cubicBezTo>
                  <a:pt x="16254" y="13348"/>
                  <a:pt x="16195" y="13318"/>
                  <a:pt x="16158" y="13186"/>
                </a:cubicBezTo>
                <a:close/>
                <a:moveTo>
                  <a:pt x="11910" y="14830"/>
                </a:moveTo>
                <a:cubicBezTo>
                  <a:pt x="12062" y="14815"/>
                  <a:pt x="12395" y="14674"/>
                  <a:pt x="12562" y="14742"/>
                </a:cubicBezTo>
                <a:cubicBezTo>
                  <a:pt x="12604" y="14751"/>
                  <a:pt x="12682" y="14784"/>
                  <a:pt x="12694" y="14830"/>
                </a:cubicBezTo>
                <a:cubicBezTo>
                  <a:pt x="12732" y="14884"/>
                  <a:pt x="12628" y="15009"/>
                  <a:pt x="12538" y="15282"/>
                </a:cubicBezTo>
                <a:cubicBezTo>
                  <a:pt x="12535" y="15283"/>
                  <a:pt x="12532" y="15285"/>
                  <a:pt x="12530" y="15286"/>
                </a:cubicBezTo>
                <a:cubicBezTo>
                  <a:pt x="12530" y="15289"/>
                  <a:pt x="12530" y="15291"/>
                  <a:pt x="12530" y="15294"/>
                </a:cubicBezTo>
                <a:cubicBezTo>
                  <a:pt x="12457" y="15440"/>
                  <a:pt x="12112" y="15575"/>
                  <a:pt x="12102" y="15542"/>
                </a:cubicBezTo>
                <a:cubicBezTo>
                  <a:pt x="12096" y="15542"/>
                  <a:pt x="12091" y="15542"/>
                  <a:pt x="12086" y="15542"/>
                </a:cubicBezTo>
                <a:cubicBezTo>
                  <a:pt x="12086" y="15543"/>
                  <a:pt x="12086" y="15545"/>
                  <a:pt x="12086" y="15546"/>
                </a:cubicBezTo>
                <a:cubicBezTo>
                  <a:pt x="12024" y="15564"/>
                  <a:pt x="11774" y="15472"/>
                  <a:pt x="11774" y="15414"/>
                </a:cubicBezTo>
                <a:cubicBezTo>
                  <a:pt x="11771" y="15413"/>
                  <a:pt x="11768" y="15411"/>
                  <a:pt x="11766" y="15410"/>
                </a:cubicBezTo>
                <a:cubicBezTo>
                  <a:pt x="11664" y="15004"/>
                  <a:pt x="11893" y="15116"/>
                  <a:pt x="11910" y="14830"/>
                </a:cubicBezTo>
                <a:close/>
              </a:path>
            </a:pathLst>
          </a:custGeom>
          <a:solidFill>
            <a:srgbClr val="E7E8EA"/>
          </a:solidFill>
          <a:ln w="0" cap="flat">
            <a:noFill/>
            <a:prstDash val="solid"/>
            <a:miter lim="800000"/>
            <a:headEnd/>
            <a:tailEnd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28860" y="142852"/>
            <a:ext cx="3264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X-MOOM</a:t>
            </a:r>
            <a:r>
              <a:rPr lang="zh-CN" altLang="en-US" sz="2000" b="1" dirty="0" smtClean="0">
                <a:latin typeface="+mj-lt"/>
              </a:rPr>
              <a:t>全国店铺分布情况</a:t>
            </a:r>
            <a:endParaRPr lang="zh-CN" altLang="en-US" sz="2000" b="1" dirty="0">
              <a:latin typeface="+mj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285720" y="2571744"/>
            <a:ext cx="7572428" cy="714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357158" y="3857628"/>
            <a:ext cx="7572428" cy="714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8596" y="600076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根据温度带划分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06753" y="200024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东北：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家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48243" y="3286124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华北：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家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86578" y="5274246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长江流域以南：</a:t>
            </a:r>
            <a:r>
              <a:rPr lang="en-US" altLang="zh-CN" dirty="0" smtClean="0"/>
              <a:t>38</a:t>
            </a:r>
            <a:r>
              <a:rPr lang="zh-CN" altLang="en-US" dirty="0" smtClean="0"/>
              <a:t>家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720510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0"/>
            <a:ext cx="20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r>
              <a:rPr lang="zh-CN" altLang="en-US" dirty="0" smtClean="0">
                <a:solidFill>
                  <a:srgbClr val="FF0000"/>
                </a:solidFill>
              </a:rPr>
              <a:t>秋体系内 </a:t>
            </a:r>
            <a:r>
              <a:rPr lang="en-US" altLang="zh-CN" dirty="0" smtClean="0">
                <a:solidFill>
                  <a:srgbClr val="FF0000"/>
                </a:solidFill>
              </a:rPr>
              <a:t>TOP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0" y="442314"/>
            <a:ext cx="9139160" cy="641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0"/>
            <a:ext cx="20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r>
              <a:rPr lang="zh-CN" altLang="en-US" dirty="0" smtClean="0">
                <a:solidFill>
                  <a:srgbClr val="FF0000"/>
                </a:solidFill>
              </a:rPr>
              <a:t>秋体系内 </a:t>
            </a:r>
            <a:r>
              <a:rPr lang="en-US" altLang="zh-CN" dirty="0" smtClean="0">
                <a:solidFill>
                  <a:srgbClr val="FF0000"/>
                </a:solidFill>
              </a:rPr>
              <a:t>TOP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71546"/>
            <a:ext cx="9157232" cy="535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0"/>
            <a:ext cx="17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r>
              <a:rPr lang="zh-CN" altLang="en-US" dirty="0" smtClean="0">
                <a:solidFill>
                  <a:srgbClr val="FF0000"/>
                </a:solidFill>
              </a:rPr>
              <a:t>秋外采</a:t>
            </a:r>
            <a:r>
              <a:rPr lang="en-US" altLang="zh-CN" dirty="0" smtClean="0">
                <a:solidFill>
                  <a:srgbClr val="FF0000"/>
                </a:solidFill>
              </a:rPr>
              <a:t>TOP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18"/>
            <a:ext cx="9143999" cy="57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8670"/>
            <a:ext cx="9144000" cy="482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44" y="0"/>
            <a:ext cx="17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r>
              <a:rPr lang="zh-CN" altLang="en-US" dirty="0" smtClean="0">
                <a:solidFill>
                  <a:srgbClr val="FF0000"/>
                </a:solidFill>
              </a:rPr>
              <a:t>秋外采</a:t>
            </a:r>
            <a:r>
              <a:rPr lang="en-US" altLang="zh-CN" dirty="0" smtClean="0">
                <a:solidFill>
                  <a:srgbClr val="FF0000"/>
                </a:solidFill>
              </a:rPr>
              <a:t>TOP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r>
              <a:rPr lang="zh-CN" altLang="en-US" dirty="0" smtClean="0">
                <a:solidFill>
                  <a:srgbClr val="FF0000"/>
                </a:solidFill>
              </a:rPr>
              <a:t>秋体系内 </a:t>
            </a:r>
            <a:r>
              <a:rPr lang="en-US" altLang="zh-CN" dirty="0" smtClean="0">
                <a:solidFill>
                  <a:srgbClr val="FF0000"/>
                </a:solidFill>
              </a:rPr>
              <a:t>LAST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54642" cy="650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r>
              <a:rPr lang="zh-CN" altLang="en-US" dirty="0" smtClean="0">
                <a:solidFill>
                  <a:srgbClr val="FF0000"/>
                </a:solidFill>
              </a:rPr>
              <a:t>秋体系内 </a:t>
            </a:r>
            <a:r>
              <a:rPr lang="en-US" altLang="zh-CN" dirty="0" smtClean="0">
                <a:solidFill>
                  <a:srgbClr val="FF0000"/>
                </a:solidFill>
              </a:rPr>
              <a:t>LAST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14356"/>
            <a:ext cx="9143999" cy="5388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r>
              <a:rPr lang="zh-CN" altLang="en-US" dirty="0" smtClean="0">
                <a:solidFill>
                  <a:srgbClr val="FF0000"/>
                </a:solidFill>
              </a:rPr>
              <a:t>秋外采</a:t>
            </a:r>
            <a:r>
              <a:rPr lang="en-US" altLang="zh-CN" dirty="0" smtClean="0">
                <a:solidFill>
                  <a:srgbClr val="FF0000"/>
                </a:solidFill>
              </a:rPr>
              <a:t>LAST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480"/>
            <a:ext cx="9144000" cy="5355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r>
              <a:rPr lang="zh-CN" altLang="en-US" dirty="0" smtClean="0">
                <a:solidFill>
                  <a:srgbClr val="FF0000"/>
                </a:solidFill>
              </a:rPr>
              <a:t>秋外采</a:t>
            </a:r>
            <a:r>
              <a:rPr lang="en-US" altLang="zh-CN" dirty="0" smtClean="0">
                <a:solidFill>
                  <a:srgbClr val="FF0000"/>
                </a:solidFill>
              </a:rPr>
              <a:t>LAST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480"/>
            <a:ext cx="9144000" cy="554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142852"/>
            <a:ext cx="5351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在</a:t>
            </a:r>
            <a:r>
              <a:rPr lang="en-US" altLang="zh-CN" sz="1600" dirty="0" smtClean="0"/>
              <a:t>1411.5</a:t>
            </a:r>
            <a:r>
              <a:rPr lang="zh-CN" altLang="en-US" sz="1600" dirty="0" smtClean="0"/>
              <a:t>万基础上，保障</a:t>
            </a:r>
            <a:r>
              <a:rPr lang="en-US" altLang="zh-CN" sz="1600" dirty="0" smtClean="0"/>
              <a:t>50%</a:t>
            </a:r>
            <a:r>
              <a:rPr lang="zh-CN" altLang="en-US" sz="1600" dirty="0" smtClean="0"/>
              <a:t>业绩增长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需增加</a:t>
            </a:r>
            <a:r>
              <a:rPr lang="en-US" altLang="zh-CN" sz="1600" dirty="0" smtClean="0"/>
              <a:t> 706</a:t>
            </a:r>
            <a:r>
              <a:rPr lang="zh-CN" altLang="en-US" sz="1600" dirty="0" smtClean="0"/>
              <a:t>万左右</a:t>
            </a:r>
            <a:endParaRPr lang="zh-CN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571480"/>
            <a:ext cx="52149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目标库销</a:t>
            </a:r>
            <a:r>
              <a:rPr lang="en-US" altLang="zh-CN" sz="1600" dirty="0" smtClean="0"/>
              <a:t>70%  </a:t>
            </a:r>
          </a:p>
          <a:p>
            <a:r>
              <a:rPr lang="en-US" altLang="zh-CN" sz="1600" dirty="0" smtClean="0"/>
              <a:t>49400</a:t>
            </a:r>
            <a:r>
              <a:rPr lang="zh-CN" altLang="en-US" sz="1600" dirty="0" smtClean="0"/>
              <a:t>件投产量    </a:t>
            </a:r>
            <a:endParaRPr lang="en-US" altLang="zh-CN" sz="1600" dirty="0" smtClean="0"/>
          </a:p>
          <a:p>
            <a:r>
              <a:rPr lang="zh-CN" altLang="en-US" sz="1600" dirty="0" smtClean="0"/>
              <a:t>销售 ：</a:t>
            </a:r>
            <a:r>
              <a:rPr lang="en-US" altLang="zh-CN" sz="1600" dirty="0" smtClean="0"/>
              <a:t>34580</a:t>
            </a:r>
            <a:r>
              <a:rPr lang="zh-CN" altLang="en-US" sz="1600" dirty="0" smtClean="0"/>
              <a:t>件  </a:t>
            </a:r>
            <a:endParaRPr lang="en-US" altLang="zh-CN" sz="1600" dirty="0" smtClean="0"/>
          </a:p>
          <a:p>
            <a:r>
              <a:rPr lang="zh-CN" altLang="en-US" sz="1600" dirty="0" smtClean="0"/>
              <a:t>库存：</a:t>
            </a:r>
            <a:r>
              <a:rPr lang="en-US" altLang="zh-CN" sz="1600" dirty="0" smtClean="0"/>
              <a:t>14820</a:t>
            </a:r>
            <a:r>
              <a:rPr lang="zh-CN" altLang="en-US" sz="1600" dirty="0" smtClean="0"/>
              <a:t>件   </a:t>
            </a:r>
            <a:endParaRPr lang="en-US" altLang="zh-CN" sz="1600" dirty="0" smtClean="0"/>
          </a:p>
          <a:p>
            <a:r>
              <a:rPr lang="zh-CN" altLang="en-US" sz="1600" dirty="0" smtClean="0"/>
              <a:t>首单：追单  </a:t>
            </a:r>
            <a:r>
              <a:rPr lang="en-US" altLang="zh-CN" sz="1600" dirty="0" smtClean="0"/>
              <a:t>8:2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首单 ：</a:t>
            </a:r>
            <a:r>
              <a:rPr lang="en-US" altLang="zh-CN" sz="1600" dirty="0" smtClean="0"/>
              <a:t>39520</a:t>
            </a:r>
            <a:r>
              <a:rPr lang="zh-CN" altLang="en-US" sz="1600" dirty="0" smtClean="0"/>
              <a:t>件           </a:t>
            </a:r>
            <a:r>
              <a:rPr lang="en-US" altLang="zh-CN" sz="1600" dirty="0" smtClean="0"/>
              <a:t>132</a:t>
            </a:r>
            <a:r>
              <a:rPr lang="zh-CN" altLang="en-US" sz="1600" dirty="0" smtClean="0"/>
              <a:t>款（单款</a:t>
            </a:r>
            <a:r>
              <a:rPr lang="en-US" altLang="zh-CN" sz="1600" dirty="0" smtClean="0"/>
              <a:t>1.5sku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件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sku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追单：</a:t>
            </a:r>
            <a:r>
              <a:rPr lang="en-US" altLang="zh-CN" sz="1600" dirty="0" smtClean="0"/>
              <a:t>9880</a:t>
            </a:r>
            <a:r>
              <a:rPr lang="zh-CN" altLang="en-US" sz="1600" dirty="0" smtClean="0"/>
              <a:t>件            </a:t>
            </a:r>
            <a:r>
              <a:rPr lang="en-US" altLang="zh-CN" sz="1600" dirty="0" smtClean="0"/>
              <a:t>17</a:t>
            </a:r>
            <a:r>
              <a:rPr lang="zh-CN" altLang="en-US" sz="1600" dirty="0" smtClean="0"/>
              <a:t>款（单款</a:t>
            </a:r>
            <a:r>
              <a:rPr lang="en-US" altLang="zh-CN" sz="1600" dirty="0" smtClean="0"/>
              <a:t>2sku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300</a:t>
            </a:r>
            <a:r>
              <a:rPr lang="zh-CN" altLang="en-US" sz="1600" dirty="0" smtClean="0"/>
              <a:t>件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sku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16" y="2071678"/>
            <a:ext cx="21515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注：</a:t>
            </a:r>
            <a:r>
              <a:rPr lang="en-US" altLang="zh-CN" sz="1100" dirty="0" smtClean="0"/>
              <a:t>17</a:t>
            </a:r>
            <a:r>
              <a:rPr lang="zh-CN" altLang="en-US" sz="1100" dirty="0" smtClean="0"/>
              <a:t>年单款</a:t>
            </a:r>
            <a:r>
              <a:rPr lang="en-US" altLang="zh-CN" sz="1100" dirty="0" smtClean="0"/>
              <a:t>1.3sku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100</a:t>
            </a:r>
            <a:r>
              <a:rPr lang="zh-CN" altLang="en-US" sz="1100" dirty="0" smtClean="0"/>
              <a:t>件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sku</a:t>
            </a:r>
            <a:endParaRPr lang="zh-CN" altLang="en-US" sz="1100" dirty="0"/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2858282" y="25709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43174" y="2857496"/>
            <a:ext cx="14814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设计一部： ？款</a:t>
            </a:r>
            <a:endParaRPr lang="en-US" altLang="zh-CN" sz="1400" dirty="0" smtClean="0"/>
          </a:p>
          <a:p>
            <a:r>
              <a:rPr lang="zh-CN" altLang="en-US" sz="1400" dirty="0" smtClean="0"/>
              <a:t>设计二部： ？款</a:t>
            </a:r>
            <a:endParaRPr lang="en-US" altLang="zh-CN" sz="1400" dirty="0" smtClean="0"/>
          </a:p>
          <a:p>
            <a:r>
              <a:rPr lang="zh-CN" altLang="en-US" sz="1400" dirty="0" smtClean="0"/>
              <a:t>外采： ？款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820609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秋指标完成</a:t>
            </a:r>
            <a:r>
              <a:rPr lang="en-US" altLang="zh-CN" dirty="0" smtClean="0"/>
              <a:t>36%，17</a:t>
            </a:r>
            <a:r>
              <a:rPr lang="zh-CN" altLang="en-US" dirty="0" smtClean="0"/>
              <a:t>秋指标完成</a:t>
            </a:r>
            <a:r>
              <a:rPr lang="en-US" altLang="zh-CN" dirty="0" smtClean="0"/>
              <a:t>82%；17</a:t>
            </a:r>
            <a:r>
              <a:rPr lang="zh-CN" altLang="en-US" dirty="0" smtClean="0"/>
              <a:t>秋较</a:t>
            </a:r>
            <a:r>
              <a:rPr lang="en-US" altLang="zh-CN" dirty="0" smtClean="0"/>
              <a:t>16</a:t>
            </a:r>
            <a:r>
              <a:rPr lang="zh-CN" altLang="en-US" dirty="0" smtClean="0"/>
              <a:t>秋同比增长</a:t>
            </a:r>
            <a:r>
              <a:rPr lang="en-US" altLang="zh-CN" dirty="0" smtClean="0"/>
              <a:t>204%，</a:t>
            </a:r>
            <a:r>
              <a:rPr lang="zh-CN" altLang="en-US" dirty="0" smtClean="0"/>
              <a:t>表现优异。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17</a:t>
            </a:r>
            <a:r>
              <a:rPr lang="zh-CN" altLang="en-US" dirty="0" smtClean="0"/>
              <a:t>秋消耗率尽达</a:t>
            </a:r>
            <a:r>
              <a:rPr lang="en-US" altLang="zh-CN" dirty="0" smtClean="0"/>
              <a:t>49%，</a:t>
            </a:r>
            <a:r>
              <a:rPr lang="zh-CN" altLang="en-US" dirty="0" smtClean="0"/>
              <a:t>较</a:t>
            </a:r>
            <a:r>
              <a:rPr lang="en-US" altLang="zh-CN" dirty="0" smtClean="0"/>
              <a:t>17</a:t>
            </a:r>
            <a:r>
              <a:rPr lang="zh-CN" altLang="en-US" dirty="0" smtClean="0"/>
              <a:t>夏下降</a:t>
            </a:r>
            <a:r>
              <a:rPr lang="en-US" altLang="zh-CN" dirty="0" smtClean="0"/>
              <a:t>19%</a:t>
            </a:r>
            <a:r>
              <a:rPr lang="zh-CN" altLang="en-US" dirty="0" smtClean="0"/>
              <a:t>个点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17</a:t>
            </a:r>
            <a:r>
              <a:rPr lang="zh-CN" altLang="en-US" dirty="0" smtClean="0"/>
              <a:t>秋低价位段的针织衫流量大爆发，</a:t>
            </a:r>
            <a:r>
              <a:rPr lang="en-US" altLang="zh-CN" dirty="0" smtClean="0"/>
              <a:t>17</a:t>
            </a:r>
            <a:r>
              <a:rPr lang="zh-CN" altLang="en-US" dirty="0" smtClean="0"/>
              <a:t>秋针织大类数量占比达</a:t>
            </a:r>
            <a:r>
              <a:rPr lang="en-US" altLang="zh-CN" dirty="0" smtClean="0"/>
              <a:t>35%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体系内秋抓住打开卫衣品类，产生优秀销售业绩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17</a:t>
            </a:r>
            <a:r>
              <a:rPr lang="zh-CN" altLang="en-US" dirty="0" smtClean="0"/>
              <a:t>秋风衣品类设计与销售都没有打开，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秋抓住风衣品类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17</a:t>
            </a:r>
            <a:r>
              <a:rPr lang="zh-CN" altLang="en-US" dirty="0" smtClean="0"/>
              <a:t>秋各波段销售平稳，没有出现重点波段的突破，参考分析</a:t>
            </a:r>
            <a:r>
              <a:rPr lang="en-US" altLang="zh-CN" dirty="0" smtClean="0"/>
              <a:t>16</a:t>
            </a:r>
            <a:r>
              <a:rPr lang="zh-CN" altLang="en-US" dirty="0" smtClean="0"/>
              <a:t>秋三的波线图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17</a:t>
            </a:r>
            <a:r>
              <a:rPr lang="zh-CN" altLang="en-US" dirty="0" smtClean="0"/>
              <a:t>秋外采</a:t>
            </a:r>
            <a:r>
              <a:rPr lang="en-US" altLang="zh-CN" dirty="0" smtClean="0"/>
              <a:t>LAST15</a:t>
            </a:r>
            <a:r>
              <a:rPr lang="zh-CN" altLang="en-US" dirty="0" smtClean="0"/>
              <a:t>以皮草为主，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秋分析客群皮草需求方向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00166" y="714356"/>
          <a:ext cx="6204216" cy="546099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75527"/>
                <a:gridCol w="775527"/>
                <a:gridCol w="775527"/>
                <a:gridCol w="775527"/>
                <a:gridCol w="775527"/>
                <a:gridCol w="775527"/>
                <a:gridCol w="775527"/>
                <a:gridCol w="775527"/>
              </a:tblGrid>
              <a:tr h="3231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行标签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07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08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09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总计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23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A</a:t>
                      </a:r>
                      <a:r>
                        <a:rPr lang="zh-CN" altLang="en-US" sz="1200" u="none" strike="noStrike"/>
                        <a:t>针织衫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1097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2642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1426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575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5947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23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C</a:t>
                      </a:r>
                      <a:r>
                        <a:rPr lang="zh-CN" altLang="en-US" sz="1200" u="none" strike="noStrike"/>
                        <a:t>衬衣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119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23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D</a:t>
                      </a:r>
                      <a:r>
                        <a:rPr lang="zh-CN" altLang="en-US" sz="1200" u="none" strike="noStrike"/>
                        <a:t>大衣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242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288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98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742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23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E</a:t>
                      </a:r>
                      <a:r>
                        <a:rPr lang="zh-CN" altLang="en-US" sz="1200" u="none" strike="noStrike"/>
                        <a:t>上衣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70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126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58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276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23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F</a:t>
                      </a:r>
                      <a:r>
                        <a:rPr lang="zh-CN" altLang="en-US" sz="1200" u="none" strike="noStrike"/>
                        <a:t>风衣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89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290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40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651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23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G</a:t>
                      </a:r>
                      <a:r>
                        <a:rPr lang="zh-CN" altLang="en-US" sz="1200" u="none" strike="noStrike"/>
                        <a:t>皮草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23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J</a:t>
                      </a:r>
                      <a:r>
                        <a:rPr lang="zh-CN" altLang="en-US" sz="1200" u="none" strike="noStrike"/>
                        <a:t>马夹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79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59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204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23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K</a:t>
                      </a:r>
                      <a:r>
                        <a:rPr lang="zh-CN" altLang="en-US" sz="1200" u="none" strike="noStrike"/>
                        <a:t>梭织裤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54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199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141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447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23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L</a:t>
                      </a:r>
                      <a:r>
                        <a:rPr lang="zh-CN" altLang="en-US" sz="1200" u="none" strike="noStrike"/>
                        <a:t>连衣裙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96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297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351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1189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23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N</a:t>
                      </a:r>
                      <a:r>
                        <a:rPr lang="zh-CN" altLang="en-US" sz="1200" u="none" strike="noStrike"/>
                        <a:t>牛仔裤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90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158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460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23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P</a:t>
                      </a:r>
                      <a:r>
                        <a:rPr lang="zh-CN" altLang="en-US" sz="1200" u="none" strike="noStrike"/>
                        <a:t>皮衣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168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187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123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539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23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Q</a:t>
                      </a:r>
                      <a:r>
                        <a:rPr lang="zh-CN" altLang="en-US" sz="1200" u="none" strike="noStrike"/>
                        <a:t>腰裙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89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90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TZ</a:t>
                      </a:r>
                      <a:r>
                        <a:rPr lang="zh-CN" altLang="en-US" sz="1200" u="none" strike="noStrike"/>
                        <a:t>套装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85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23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T</a:t>
                      </a:r>
                      <a:r>
                        <a:rPr lang="zh-CN" altLang="en-US" sz="1200" u="none" strike="noStrike"/>
                        <a:t>恤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23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W</a:t>
                      </a:r>
                      <a:r>
                        <a:rPr lang="zh-CN" altLang="en-US" sz="1200" u="none" strike="noStrike"/>
                        <a:t>外套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359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367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70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1057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231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总计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1044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2956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4554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2179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847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/>
                        <a:t>11844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8728" y="214290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秋外采各大类各月销售数据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5"/>
            <a:ext cx="9144000" cy="544010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60" y="714375"/>
            <a:ext cx="9150120" cy="54292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1404" y="500042"/>
          <a:ext cx="9072596" cy="282473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41256"/>
                <a:gridCol w="641256"/>
                <a:gridCol w="641256"/>
                <a:gridCol w="641256"/>
                <a:gridCol w="641256"/>
                <a:gridCol w="748134"/>
                <a:gridCol w="748134"/>
                <a:gridCol w="748134"/>
                <a:gridCol w="748134"/>
                <a:gridCol w="748134"/>
                <a:gridCol w="843134"/>
                <a:gridCol w="641256"/>
                <a:gridCol w="641256"/>
              </a:tblGrid>
              <a:tr h="1676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/>
                        <a:t>行标签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200-400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401-600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601-800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801-1000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1001-1200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1201-1400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1401-1600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1601-1800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2001-2500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2501-3000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3000</a:t>
                      </a:r>
                      <a:r>
                        <a:rPr lang="zh-CN" altLang="en-US" sz="1100" u="none" strike="noStrike"/>
                        <a:t>以上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总计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</a:tr>
              <a:tr h="167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A</a:t>
                      </a:r>
                      <a:r>
                        <a:rPr lang="zh-CN" altLang="en-US" sz="1100" u="none" strike="noStrike"/>
                        <a:t>针织衫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3528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5598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</a:tr>
              <a:tr h="167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L</a:t>
                      </a:r>
                      <a:r>
                        <a:rPr lang="zh-CN" altLang="en-US" sz="1100" u="none" strike="noStrike"/>
                        <a:t>连衣裙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884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1310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</a:tr>
              <a:tr h="167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W</a:t>
                      </a:r>
                      <a:r>
                        <a:rPr lang="zh-CN" altLang="en-US" sz="1100" u="none" strike="noStrike"/>
                        <a:t>外套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</a:tr>
              <a:tr h="167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D</a:t>
                      </a:r>
                      <a:r>
                        <a:rPr lang="zh-CN" altLang="en-US" sz="1100" u="none" strike="noStrike"/>
                        <a:t>大衣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613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</a:tr>
              <a:tr h="167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F</a:t>
                      </a:r>
                      <a:r>
                        <a:rPr lang="zh-CN" altLang="en-US" sz="1100" u="none" strike="noStrike"/>
                        <a:t>风衣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622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</a:tr>
              <a:tr h="167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P</a:t>
                      </a:r>
                      <a:r>
                        <a:rPr lang="zh-CN" altLang="en-US" sz="1100" u="none" strike="noStrike"/>
                        <a:t>皮衣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</a:tr>
              <a:tr h="167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N</a:t>
                      </a:r>
                      <a:r>
                        <a:rPr lang="zh-CN" altLang="en-US" sz="1100" u="none" strike="noStrike"/>
                        <a:t>牛仔裤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</a:tr>
              <a:tr h="167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J</a:t>
                      </a:r>
                      <a:r>
                        <a:rPr lang="zh-CN" altLang="en-US" sz="1100" u="none" strike="noStrike"/>
                        <a:t>马夹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</a:tr>
              <a:tr h="167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E</a:t>
                      </a:r>
                      <a:r>
                        <a:rPr lang="zh-CN" altLang="en-US" sz="1100" u="none" strike="noStrike"/>
                        <a:t>上衣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</a:tr>
              <a:tr h="167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C</a:t>
                      </a:r>
                      <a:r>
                        <a:rPr lang="zh-CN" altLang="en-US" sz="1100" u="none" strike="noStrike"/>
                        <a:t>衬衣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</a:tr>
              <a:tr h="167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Q</a:t>
                      </a:r>
                      <a:r>
                        <a:rPr lang="zh-CN" altLang="en-US" sz="1100" u="none" strike="noStrike"/>
                        <a:t>腰裙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</a:tr>
              <a:tr h="167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TZ</a:t>
                      </a:r>
                      <a:r>
                        <a:rPr lang="zh-CN" altLang="en-US" sz="1100" u="none" strike="noStrike"/>
                        <a:t>套装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</a:tr>
              <a:tr h="167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T</a:t>
                      </a:r>
                      <a:r>
                        <a:rPr lang="zh-CN" altLang="en-US" sz="1100" u="none" strike="noStrike"/>
                        <a:t>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</a:tr>
              <a:tr h="167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G</a:t>
                      </a:r>
                      <a:r>
                        <a:rPr lang="zh-CN" altLang="en-US" sz="1100" u="none" strike="noStrike"/>
                        <a:t>皮草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</a:tr>
              <a:tr h="1676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/>
                        <a:t>总计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4920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2395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1669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840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10788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06" marR="8906" marT="8906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7"/>
          <p:cNvGrpSpPr/>
          <p:nvPr/>
        </p:nvGrpSpPr>
        <p:grpSpPr>
          <a:xfrm>
            <a:off x="-71470" y="4857760"/>
            <a:ext cx="9715600" cy="2071702"/>
            <a:chOff x="188913" y="10018713"/>
            <a:chExt cx="26068337" cy="4252912"/>
          </a:xfrm>
        </p:grpSpPr>
        <p:sp>
          <p:nvSpPr>
            <p:cNvPr id="69" name="Shape 134"/>
            <p:cNvSpPr/>
            <p:nvPr/>
          </p:nvSpPr>
          <p:spPr>
            <a:xfrm rot="10800000">
              <a:off x="9553575" y="10621963"/>
              <a:ext cx="285750" cy="28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hape 135"/>
            <p:cNvSpPr/>
            <p:nvPr/>
          </p:nvSpPr>
          <p:spPr>
            <a:xfrm rot="10800000">
              <a:off x="16603663" y="11163300"/>
              <a:ext cx="319087" cy="31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Shape 114"/>
            <p:cNvSpPr/>
            <p:nvPr/>
          </p:nvSpPr>
          <p:spPr>
            <a:xfrm rot="10800000">
              <a:off x="22504400" y="12487275"/>
              <a:ext cx="541338" cy="539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Shape 118"/>
            <p:cNvSpPr/>
            <p:nvPr/>
          </p:nvSpPr>
          <p:spPr>
            <a:xfrm rot="10800000">
              <a:off x="15505113" y="11298238"/>
              <a:ext cx="711200" cy="712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Shape 121"/>
            <p:cNvSpPr/>
            <p:nvPr/>
          </p:nvSpPr>
          <p:spPr>
            <a:xfrm rot="10800000" flipH="1" flipV="1">
              <a:off x="22894925" y="12823825"/>
              <a:ext cx="971550" cy="1214438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Shape 129"/>
            <p:cNvSpPr/>
            <p:nvPr/>
          </p:nvSpPr>
          <p:spPr>
            <a:xfrm rot="10800000" flipH="1" flipV="1">
              <a:off x="16106775" y="11831638"/>
              <a:ext cx="3500438" cy="230505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Shape 141"/>
            <p:cNvSpPr/>
            <p:nvPr/>
          </p:nvSpPr>
          <p:spPr>
            <a:xfrm rot="10800000">
              <a:off x="18378488" y="10487025"/>
              <a:ext cx="336550" cy="338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Shape 142"/>
            <p:cNvSpPr/>
            <p:nvPr/>
          </p:nvSpPr>
          <p:spPr>
            <a:xfrm rot="10800000">
              <a:off x="18929350" y="13622338"/>
              <a:ext cx="301625" cy="301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Shape 143"/>
            <p:cNvSpPr/>
            <p:nvPr/>
          </p:nvSpPr>
          <p:spPr>
            <a:xfrm rot="10800000">
              <a:off x="11531600" y="13269913"/>
              <a:ext cx="336550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Shape 146"/>
            <p:cNvSpPr/>
            <p:nvPr/>
          </p:nvSpPr>
          <p:spPr>
            <a:xfrm rot="10800000" flipH="1">
              <a:off x="11587163" y="11634788"/>
              <a:ext cx="4356100" cy="183197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Shape 147"/>
            <p:cNvSpPr/>
            <p:nvPr/>
          </p:nvSpPr>
          <p:spPr>
            <a:xfrm rot="10800000" flipH="1">
              <a:off x="15100300" y="11899900"/>
              <a:ext cx="695325" cy="2341563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Shape 148"/>
            <p:cNvSpPr/>
            <p:nvPr/>
          </p:nvSpPr>
          <p:spPr>
            <a:xfrm rot="10800000" flipH="1">
              <a:off x="14047788" y="11545888"/>
              <a:ext cx="1873250" cy="255270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Shape 149"/>
            <p:cNvSpPr/>
            <p:nvPr/>
          </p:nvSpPr>
          <p:spPr>
            <a:xfrm rot="10800000" flipH="1">
              <a:off x="13371513" y="11796713"/>
              <a:ext cx="2300287" cy="230187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" name="Shape 150"/>
            <p:cNvSpPr/>
            <p:nvPr/>
          </p:nvSpPr>
          <p:spPr>
            <a:xfrm rot="10800000" flipH="1">
              <a:off x="12631738" y="11568113"/>
              <a:ext cx="3292475" cy="235585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Shape 151"/>
            <p:cNvSpPr/>
            <p:nvPr/>
          </p:nvSpPr>
          <p:spPr>
            <a:xfrm rot="10800000">
              <a:off x="15973425" y="11722100"/>
              <a:ext cx="823913" cy="254952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Shape 153"/>
            <p:cNvSpPr/>
            <p:nvPr/>
          </p:nvSpPr>
          <p:spPr>
            <a:xfrm rot="10800000" flipV="1">
              <a:off x="15748000" y="10612438"/>
              <a:ext cx="2809875" cy="1109662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5" name="Shape 155"/>
            <p:cNvSpPr/>
            <p:nvPr/>
          </p:nvSpPr>
          <p:spPr>
            <a:xfrm rot="10800000">
              <a:off x="18319750" y="13152438"/>
              <a:ext cx="454025" cy="45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Shape 156"/>
            <p:cNvSpPr/>
            <p:nvPr/>
          </p:nvSpPr>
          <p:spPr>
            <a:xfrm rot="10800000">
              <a:off x="17753013" y="12779375"/>
              <a:ext cx="539750" cy="541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Shape 157"/>
            <p:cNvSpPr/>
            <p:nvPr/>
          </p:nvSpPr>
          <p:spPr>
            <a:xfrm rot="10800000">
              <a:off x="9548813" y="10631488"/>
              <a:ext cx="301625" cy="301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Shape 158"/>
            <p:cNvSpPr/>
            <p:nvPr/>
          </p:nvSpPr>
          <p:spPr>
            <a:xfrm rot="10800000">
              <a:off x="9701213" y="10917238"/>
              <a:ext cx="2074862" cy="260985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Shape 159"/>
            <p:cNvSpPr/>
            <p:nvPr/>
          </p:nvSpPr>
          <p:spPr>
            <a:xfrm rot="10800000" flipV="1">
              <a:off x="8829675" y="10907713"/>
              <a:ext cx="876300" cy="313055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Shape 160"/>
            <p:cNvSpPr/>
            <p:nvPr/>
          </p:nvSpPr>
          <p:spPr>
            <a:xfrm rot="10800000" flipV="1">
              <a:off x="18497550" y="10523538"/>
              <a:ext cx="7759700" cy="281305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Shape 168"/>
            <p:cNvSpPr/>
            <p:nvPr/>
          </p:nvSpPr>
          <p:spPr>
            <a:xfrm rot="10800000">
              <a:off x="15011400" y="10090150"/>
              <a:ext cx="133350" cy="134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" name="Shape 169"/>
            <p:cNvSpPr/>
            <p:nvPr/>
          </p:nvSpPr>
          <p:spPr>
            <a:xfrm rot="10800000">
              <a:off x="13371513" y="10018713"/>
              <a:ext cx="133350" cy="13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Shape 170"/>
            <p:cNvSpPr/>
            <p:nvPr/>
          </p:nvSpPr>
          <p:spPr>
            <a:xfrm rot="10800000">
              <a:off x="15100300" y="10221913"/>
              <a:ext cx="696913" cy="111760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Shape 171"/>
            <p:cNvSpPr/>
            <p:nvPr/>
          </p:nvSpPr>
          <p:spPr>
            <a:xfrm rot="10800000">
              <a:off x="13393738" y="10050463"/>
              <a:ext cx="2279650" cy="1423987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Shape 144"/>
            <p:cNvSpPr/>
            <p:nvPr/>
          </p:nvSpPr>
          <p:spPr>
            <a:xfrm>
              <a:off x="8964613" y="11139488"/>
              <a:ext cx="338137" cy="338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Shape 148"/>
            <p:cNvSpPr/>
            <p:nvPr/>
          </p:nvSpPr>
          <p:spPr>
            <a:xfrm flipH="1">
              <a:off x="7099300" y="11458575"/>
              <a:ext cx="1966913" cy="2678113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" name="Shape 151"/>
            <p:cNvSpPr/>
            <p:nvPr/>
          </p:nvSpPr>
          <p:spPr>
            <a:xfrm>
              <a:off x="296863" y="12647613"/>
              <a:ext cx="427037" cy="132397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Shape 152"/>
            <p:cNvSpPr/>
            <p:nvPr/>
          </p:nvSpPr>
          <p:spPr>
            <a:xfrm>
              <a:off x="188913" y="12566650"/>
              <a:ext cx="338137" cy="338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" name="组合 98"/>
            <p:cNvGrpSpPr>
              <a:grpSpLocks/>
            </p:cNvGrpSpPr>
            <p:nvPr/>
          </p:nvGrpSpPr>
          <p:grpSpPr bwMode="auto">
            <a:xfrm rot="-5652183">
              <a:off x="7263607" y="12313443"/>
              <a:ext cx="1441450" cy="1293813"/>
              <a:chOff x="6166866" y="6681248"/>
              <a:chExt cx="1440327" cy="1293088"/>
            </a:xfrm>
          </p:grpSpPr>
          <p:sp>
            <p:nvSpPr>
              <p:cNvPr id="100" name="Shape 142"/>
              <p:cNvSpPr/>
              <p:nvPr/>
            </p:nvSpPr>
            <p:spPr>
              <a:xfrm>
                <a:off x="6173229" y="6679883"/>
                <a:ext cx="301390" cy="301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ln w="50800">
                <a:solidFill/>
                <a:miter lim="400000"/>
              </a:ln>
            </p:spPr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32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 sz="3200" kern="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1" name="Shape 155"/>
              <p:cNvSpPr/>
              <p:nvPr/>
            </p:nvSpPr>
            <p:spPr>
              <a:xfrm>
                <a:off x="6594801" y="6995137"/>
                <a:ext cx="455258" cy="453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/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32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 sz="3200" kern="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2" name="Shape 156"/>
              <p:cNvSpPr/>
              <p:nvPr/>
            </p:nvSpPr>
            <p:spPr>
              <a:xfrm>
                <a:off x="7070422" y="7429433"/>
                <a:ext cx="539329" cy="5394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ln w="50800">
                <a:solidFill/>
                <a:miter lim="400000"/>
              </a:ln>
            </p:spPr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32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 sz="3200" kern="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3" name="Shape 172"/>
            <p:cNvSpPr/>
            <p:nvPr/>
          </p:nvSpPr>
          <p:spPr>
            <a:xfrm>
              <a:off x="2638425" y="11110913"/>
              <a:ext cx="384175" cy="39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Shape 173"/>
            <p:cNvSpPr/>
            <p:nvPr/>
          </p:nvSpPr>
          <p:spPr>
            <a:xfrm>
              <a:off x="2698750" y="11806238"/>
              <a:ext cx="292100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Shape 174"/>
            <p:cNvSpPr/>
            <p:nvPr/>
          </p:nvSpPr>
          <p:spPr>
            <a:xfrm>
              <a:off x="2647950" y="12258675"/>
              <a:ext cx="382588" cy="39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Shape 175"/>
            <p:cNvSpPr/>
            <p:nvPr/>
          </p:nvSpPr>
          <p:spPr>
            <a:xfrm>
              <a:off x="2690813" y="12955588"/>
              <a:ext cx="292100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Shape 154"/>
            <p:cNvSpPr/>
            <p:nvPr/>
          </p:nvSpPr>
          <p:spPr>
            <a:xfrm>
              <a:off x="2836863" y="11110913"/>
              <a:ext cx="0" cy="292735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214678" y="2354041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谢  谢  观  赏 </a:t>
            </a:r>
            <a:r>
              <a:rPr lang="en-US" altLang="zh-CN" sz="3600" b="1" dirty="0" smtClean="0"/>
              <a:t>!</a:t>
            </a:r>
            <a:endParaRPr lang="zh-CN" altLang="en-US" sz="3600" b="1" dirty="0"/>
          </a:p>
        </p:txBody>
      </p:sp>
      <p:grpSp>
        <p:nvGrpSpPr>
          <p:cNvPr id="4" name="组合 148"/>
          <p:cNvGrpSpPr/>
          <p:nvPr/>
        </p:nvGrpSpPr>
        <p:grpSpPr>
          <a:xfrm>
            <a:off x="-25400" y="-142900"/>
            <a:ext cx="9169400" cy="1597012"/>
            <a:chOff x="-25400" y="-373063"/>
            <a:chExt cx="24409400" cy="4251326"/>
          </a:xfrm>
        </p:grpSpPr>
        <p:sp>
          <p:nvSpPr>
            <p:cNvPr id="110" name="Shape 134"/>
            <p:cNvSpPr/>
            <p:nvPr/>
          </p:nvSpPr>
          <p:spPr>
            <a:xfrm>
              <a:off x="14027150" y="2990850"/>
              <a:ext cx="285750" cy="28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Shape 135"/>
            <p:cNvSpPr/>
            <p:nvPr/>
          </p:nvSpPr>
          <p:spPr>
            <a:xfrm>
              <a:off x="6945313" y="2416175"/>
              <a:ext cx="319087" cy="31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" name="Shape 114"/>
            <p:cNvSpPr/>
            <p:nvPr/>
          </p:nvSpPr>
          <p:spPr>
            <a:xfrm>
              <a:off x="822325" y="871538"/>
              <a:ext cx="539750" cy="539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3" name="Shape 118"/>
            <p:cNvSpPr/>
            <p:nvPr/>
          </p:nvSpPr>
          <p:spPr>
            <a:xfrm>
              <a:off x="7650163" y="1887538"/>
              <a:ext cx="712787" cy="7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" name="Shape 121"/>
            <p:cNvSpPr/>
            <p:nvPr/>
          </p:nvSpPr>
          <p:spPr>
            <a:xfrm flipH="1" flipV="1">
              <a:off x="0" y="-141288"/>
              <a:ext cx="973138" cy="1216026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5" name="Shape 129"/>
            <p:cNvSpPr/>
            <p:nvPr/>
          </p:nvSpPr>
          <p:spPr>
            <a:xfrm flipH="1" flipV="1">
              <a:off x="4259263" y="-238125"/>
              <a:ext cx="3500437" cy="230505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" name="Shape 141"/>
            <p:cNvSpPr/>
            <p:nvPr/>
          </p:nvSpPr>
          <p:spPr>
            <a:xfrm>
              <a:off x="5151438" y="3073400"/>
              <a:ext cx="338137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Shape 142"/>
            <p:cNvSpPr/>
            <p:nvPr/>
          </p:nvSpPr>
          <p:spPr>
            <a:xfrm>
              <a:off x="4635500" y="-26988"/>
              <a:ext cx="301625" cy="30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8" name="Shape 143"/>
            <p:cNvSpPr/>
            <p:nvPr/>
          </p:nvSpPr>
          <p:spPr>
            <a:xfrm>
              <a:off x="11998325" y="292100"/>
              <a:ext cx="336550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9" name="Shape 146"/>
            <p:cNvSpPr/>
            <p:nvPr/>
          </p:nvSpPr>
          <p:spPr>
            <a:xfrm flipH="1">
              <a:off x="7923213" y="430213"/>
              <a:ext cx="4356100" cy="1833562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0" name="Shape 147"/>
            <p:cNvSpPr/>
            <p:nvPr/>
          </p:nvSpPr>
          <p:spPr>
            <a:xfrm flipH="1">
              <a:off x="8070850" y="-342900"/>
              <a:ext cx="696913" cy="233997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Shape 148"/>
            <p:cNvSpPr/>
            <p:nvPr/>
          </p:nvSpPr>
          <p:spPr>
            <a:xfrm flipH="1">
              <a:off x="7945438" y="-200025"/>
              <a:ext cx="1874837" cy="255270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" name="Shape 149"/>
            <p:cNvSpPr/>
            <p:nvPr/>
          </p:nvSpPr>
          <p:spPr>
            <a:xfrm flipH="1">
              <a:off x="8194675" y="-200025"/>
              <a:ext cx="2301875" cy="2300288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Shape 150"/>
            <p:cNvSpPr/>
            <p:nvPr/>
          </p:nvSpPr>
          <p:spPr>
            <a:xfrm flipH="1">
              <a:off x="7943850" y="-26988"/>
              <a:ext cx="3292475" cy="2357438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Shape 151"/>
            <p:cNvSpPr/>
            <p:nvPr/>
          </p:nvSpPr>
          <p:spPr>
            <a:xfrm>
              <a:off x="7069138" y="-373063"/>
              <a:ext cx="823912" cy="2549526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Shape 153"/>
            <p:cNvSpPr/>
            <p:nvPr/>
          </p:nvSpPr>
          <p:spPr>
            <a:xfrm flipV="1">
              <a:off x="5308600" y="2176463"/>
              <a:ext cx="2811463" cy="1109662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" name="Shape 155"/>
            <p:cNvSpPr/>
            <p:nvPr/>
          </p:nvSpPr>
          <p:spPr>
            <a:xfrm>
              <a:off x="5092700" y="292100"/>
              <a:ext cx="455613" cy="45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Shape 156"/>
            <p:cNvSpPr/>
            <p:nvPr/>
          </p:nvSpPr>
          <p:spPr>
            <a:xfrm>
              <a:off x="5573713" y="577850"/>
              <a:ext cx="541337" cy="539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8" name="Shape 157"/>
            <p:cNvSpPr/>
            <p:nvPr/>
          </p:nvSpPr>
          <p:spPr>
            <a:xfrm>
              <a:off x="14016038" y="2965450"/>
              <a:ext cx="301625" cy="301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9" name="Shape 158"/>
            <p:cNvSpPr/>
            <p:nvPr/>
          </p:nvSpPr>
          <p:spPr>
            <a:xfrm>
              <a:off x="12090400" y="369888"/>
              <a:ext cx="2076450" cy="2611437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0" name="Shape 159"/>
            <p:cNvSpPr/>
            <p:nvPr/>
          </p:nvSpPr>
          <p:spPr>
            <a:xfrm flipV="1">
              <a:off x="14160500" y="-141288"/>
              <a:ext cx="876300" cy="3132138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1" name="Shape 168"/>
            <p:cNvSpPr/>
            <p:nvPr/>
          </p:nvSpPr>
          <p:spPr>
            <a:xfrm>
              <a:off x="8721725" y="3673475"/>
              <a:ext cx="134938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Shape 169"/>
            <p:cNvSpPr/>
            <p:nvPr/>
          </p:nvSpPr>
          <p:spPr>
            <a:xfrm>
              <a:off x="10361613" y="3744913"/>
              <a:ext cx="134937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Shape 170"/>
            <p:cNvSpPr/>
            <p:nvPr/>
          </p:nvSpPr>
          <p:spPr>
            <a:xfrm>
              <a:off x="8069263" y="2559050"/>
              <a:ext cx="698500" cy="1116013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Shape 171"/>
            <p:cNvSpPr/>
            <p:nvPr/>
          </p:nvSpPr>
          <p:spPr>
            <a:xfrm>
              <a:off x="8193088" y="2424113"/>
              <a:ext cx="2279650" cy="1423987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5" name="Shape 144"/>
            <p:cNvSpPr/>
            <p:nvPr/>
          </p:nvSpPr>
          <p:spPr>
            <a:xfrm rot="10800000">
              <a:off x="14565313" y="2420938"/>
              <a:ext cx="336550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6" name="Shape 148"/>
            <p:cNvSpPr/>
            <p:nvPr/>
          </p:nvSpPr>
          <p:spPr>
            <a:xfrm rot="10800000" flipH="1">
              <a:off x="14801850" y="-238125"/>
              <a:ext cx="1965325" cy="2678113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7" name="Shape 151"/>
            <p:cNvSpPr/>
            <p:nvPr/>
          </p:nvSpPr>
          <p:spPr>
            <a:xfrm rot="10800000">
              <a:off x="23142575" y="-73025"/>
              <a:ext cx="428625" cy="132397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8" name="Shape 152"/>
            <p:cNvSpPr/>
            <p:nvPr/>
          </p:nvSpPr>
          <p:spPr>
            <a:xfrm rot="10800000">
              <a:off x="23341013" y="993775"/>
              <a:ext cx="336550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" name="组合 138"/>
            <p:cNvGrpSpPr>
              <a:grpSpLocks/>
            </p:cNvGrpSpPr>
            <p:nvPr/>
          </p:nvGrpSpPr>
          <p:grpSpPr bwMode="auto">
            <a:xfrm rot="5147817">
              <a:off x="15163007" y="291306"/>
              <a:ext cx="1439862" cy="1292225"/>
              <a:chOff x="6166866" y="6681248"/>
              <a:chExt cx="1440327" cy="1293088"/>
            </a:xfrm>
          </p:grpSpPr>
          <p:sp>
            <p:nvSpPr>
              <p:cNvPr id="140" name="Shape 142"/>
              <p:cNvSpPr/>
              <p:nvPr/>
            </p:nvSpPr>
            <p:spPr>
              <a:xfrm>
                <a:off x="6166260" y="6687393"/>
                <a:ext cx="301722" cy="301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ln w="50800">
                <a:solidFill/>
                <a:miter lim="400000"/>
              </a:ln>
            </p:spPr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32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 sz="3200" kern="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1" name="Shape 155"/>
              <p:cNvSpPr/>
              <p:nvPr/>
            </p:nvSpPr>
            <p:spPr>
              <a:xfrm>
                <a:off x="6582313" y="6997757"/>
                <a:ext cx="454172" cy="454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/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32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 sz="3200" kern="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2" name="Shape 156"/>
              <p:cNvSpPr/>
              <p:nvPr/>
            </p:nvSpPr>
            <p:spPr>
              <a:xfrm>
                <a:off x="7061508" y="7434464"/>
                <a:ext cx="539924" cy="540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ln w="50800">
                <a:solidFill/>
                <a:miter lim="400000"/>
              </a:ln>
            </p:spPr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32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 sz="3200" kern="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43" name="Shape 172"/>
            <p:cNvSpPr/>
            <p:nvPr/>
          </p:nvSpPr>
          <p:spPr>
            <a:xfrm rot="10800000">
              <a:off x="20845463" y="2390775"/>
              <a:ext cx="382587" cy="39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Shape 173"/>
            <p:cNvSpPr/>
            <p:nvPr/>
          </p:nvSpPr>
          <p:spPr>
            <a:xfrm rot="10800000">
              <a:off x="20875625" y="1798638"/>
              <a:ext cx="292100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5" name="Shape 174"/>
            <p:cNvSpPr/>
            <p:nvPr/>
          </p:nvSpPr>
          <p:spPr>
            <a:xfrm rot="10800000">
              <a:off x="20835938" y="1241425"/>
              <a:ext cx="382587" cy="39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6" name="Shape 175"/>
            <p:cNvSpPr/>
            <p:nvPr/>
          </p:nvSpPr>
          <p:spPr>
            <a:xfrm rot="10800000">
              <a:off x="20885150" y="650875"/>
              <a:ext cx="290513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Shape 154"/>
            <p:cNvSpPr/>
            <p:nvPr/>
          </p:nvSpPr>
          <p:spPr>
            <a:xfrm rot="10800000">
              <a:off x="21031200" y="-141288"/>
              <a:ext cx="0" cy="2928938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-25400" y="-44450"/>
              <a:ext cx="24409400" cy="4603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50800" tIns="50800" rIns="50800" bIns="50800" spcCol="38100" anchor="ctr">
              <a:spAutoFit/>
            </a:bodyPr>
            <a:lstStyle/>
            <a:p>
              <a:pPr algn="ctr" eaLnBrk="1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</a:t>
            </a:r>
            <a:r>
              <a:rPr lang="zh-CN" altLang="en-US" dirty="0" smtClean="0"/>
              <a:t>年秋平均销售单价回到</a:t>
            </a:r>
            <a:r>
              <a:rPr lang="en-US" altLang="zh-CN" dirty="0" smtClean="0"/>
              <a:t>744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428736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</a:t>
            </a:r>
            <a:r>
              <a:rPr lang="zh-CN" altLang="en-US" dirty="0" smtClean="0"/>
              <a:t>年秋平均折扣取值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2916792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0.52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 1430     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179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3524015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0.45   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1653   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206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131238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0.41   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1815   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227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46725" y="34290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八倍率</a:t>
            </a:r>
            <a:endParaRPr lang="zh-CN" altLang="en-US" sz="1600" dirty="0"/>
          </a:p>
        </p:txBody>
      </p:sp>
      <p:sp>
        <p:nvSpPr>
          <p:cNvPr id="10" name="右箭头 9"/>
          <p:cNvSpPr/>
          <p:nvPr/>
        </p:nvSpPr>
        <p:spPr>
          <a:xfrm>
            <a:off x="4903981" y="3571876"/>
            <a:ext cx="428628" cy="7143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75485" y="2928934"/>
            <a:ext cx="1739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加工成本</a:t>
            </a:r>
            <a:endParaRPr lang="en-US" altLang="zh-CN" sz="1600" dirty="0" smtClean="0"/>
          </a:p>
          <a:p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r>
              <a:rPr lang="zh-CN" altLang="en-US" sz="1600" dirty="0" smtClean="0"/>
              <a:t>面料成本</a:t>
            </a:r>
            <a:endParaRPr lang="en-US" altLang="zh-CN" sz="1600" dirty="0" smtClean="0"/>
          </a:p>
          <a:p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r>
              <a:rPr lang="zh-CN" altLang="en-US" sz="1600" dirty="0" smtClean="0"/>
              <a:t>设计成本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2428868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折扣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平均吊牌价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净成本价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715008" y="5143512"/>
          <a:ext cx="3262312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5578"/>
                <a:gridCol w="815578"/>
                <a:gridCol w="1083488"/>
                <a:gridCol w="5476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季度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平均成本价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占比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</a:t>
                      </a:r>
                      <a:r>
                        <a:rPr lang="zh-CN" altLang="en-US" sz="1600" dirty="0" smtClean="0"/>
                        <a:t>秋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45637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174.45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29%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</a:t>
                      </a:r>
                      <a:r>
                        <a:rPr lang="zh-CN" altLang="en-US" sz="1600" dirty="0" smtClean="0"/>
                        <a:t>总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157178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169.27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2198" y="4071942"/>
            <a:ext cx="2880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18</a:t>
            </a:r>
            <a:r>
              <a:rPr lang="zh-CN" altLang="en-US" sz="1400" dirty="0" smtClean="0"/>
              <a:t>秋各大类各价格带理想数量分布</a:t>
            </a:r>
            <a:endParaRPr lang="zh-CN" altLang="en-US" sz="1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0" y="0"/>
          <a:ext cx="9144002" cy="3429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0888"/>
                <a:gridCol w="663455"/>
                <a:gridCol w="663455"/>
                <a:gridCol w="663455"/>
                <a:gridCol w="1007468"/>
                <a:gridCol w="1081185"/>
                <a:gridCol w="786316"/>
                <a:gridCol w="663455"/>
                <a:gridCol w="663455"/>
                <a:gridCol w="727956"/>
                <a:gridCol w="663455"/>
                <a:gridCol w="749459"/>
              </a:tblGrid>
              <a:tr h="4566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大类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200-400 </a:t>
                      </a:r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401-600 </a:t>
                      </a:r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601-800 </a:t>
                      </a:r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801-1000 </a:t>
                      </a:r>
                      <a:r>
                        <a:rPr lang="zh-CN" altLang="en-US" sz="1000" u="none" strike="noStrike"/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1001-1200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首单数量百分比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首单数量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17</a:t>
                      </a:r>
                      <a:r>
                        <a:rPr lang="zh-CN" altLang="en-US" sz="1000" u="none" strike="noStrike"/>
                        <a:t>销售数量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17</a:t>
                      </a:r>
                      <a:r>
                        <a:rPr lang="zh-CN" altLang="en-US" sz="1000" u="none" strike="noStrike"/>
                        <a:t>销售数量占比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17</a:t>
                      </a:r>
                      <a:r>
                        <a:rPr lang="zh-CN" altLang="en-US" sz="1000" u="none" strike="noStrike"/>
                        <a:t>入库数量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17</a:t>
                      </a:r>
                      <a:r>
                        <a:rPr lang="zh-CN" altLang="en-US" sz="1000" u="none" strike="noStrike"/>
                        <a:t>入库数量占比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476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/>
                        <a:t>A</a:t>
                      </a:r>
                      <a:r>
                        <a:rPr lang="zh-CN" altLang="en-US" sz="1100" u="none" strike="noStrike"/>
                        <a:t>针织衫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8000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8192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38%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14091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32%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476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/>
                        <a:t>W</a:t>
                      </a:r>
                      <a:r>
                        <a:rPr lang="zh-CN" altLang="en-US" sz="1100" u="none" strike="noStrike"/>
                        <a:t>外套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17%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6800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3337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6907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476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/>
                        <a:t>K</a:t>
                      </a:r>
                      <a:r>
                        <a:rPr lang="zh-CN" altLang="en-US" sz="1100" u="none" strike="noStrike"/>
                        <a:t>梭织裤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13%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5200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1830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8%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3963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9%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476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/>
                        <a:t>F</a:t>
                      </a:r>
                      <a:r>
                        <a:rPr lang="zh-CN" altLang="en-US" sz="1100" u="none" strike="noStrike"/>
                        <a:t>风衣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4000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1775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8%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4312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476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/>
                        <a:t>E</a:t>
                      </a:r>
                      <a:r>
                        <a:rPr lang="zh-CN" altLang="en-US" sz="1100" u="none" strike="noStrike"/>
                        <a:t>上衣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9%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3600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2476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11%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5461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12%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476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/>
                        <a:t>N</a:t>
                      </a:r>
                      <a:r>
                        <a:rPr lang="zh-CN" altLang="en-US" sz="1100" u="none" strike="noStrike"/>
                        <a:t>牛仔裤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8%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3200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933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2312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476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/>
                        <a:t>L</a:t>
                      </a:r>
                      <a:r>
                        <a:rPr lang="zh-CN" altLang="en-US" sz="1100" u="none" strike="noStrike"/>
                        <a:t>连衣裙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8%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3200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1701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8%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3397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/>
                        <a:t>8%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476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/>
                        <a:t>C</a:t>
                      </a:r>
                      <a:r>
                        <a:rPr lang="zh-CN" altLang="en-US" sz="1100" u="none" strike="noStrike"/>
                        <a:t>衬衣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484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1221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476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/>
                        <a:t>T</a:t>
                      </a:r>
                      <a:r>
                        <a:rPr lang="zh-CN" altLang="en-US" sz="1100" u="none" strike="noStrike"/>
                        <a:t>套装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1600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1037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476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/>
                        <a:t>D</a:t>
                      </a:r>
                      <a:r>
                        <a:rPr lang="zh-CN" altLang="en-US" sz="1100" u="none" strike="noStrike"/>
                        <a:t>大衣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1200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739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1374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476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/>
                        <a:t>J</a:t>
                      </a:r>
                      <a:r>
                        <a:rPr lang="zh-CN" altLang="en-US" sz="1100" u="none" strike="noStrike"/>
                        <a:t>马甲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3%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1200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610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1%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4769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 dirty="0"/>
                        <a:t>总计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40000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21778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/>
                        <a:t>44685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 dirty="0"/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0" y="3500029"/>
          <a:ext cx="6095999" cy="335797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56626"/>
                <a:gridCol w="679244"/>
                <a:gridCol w="679244"/>
                <a:gridCol w="679244"/>
                <a:gridCol w="940050"/>
                <a:gridCol w="1008835"/>
                <a:gridCol w="733698"/>
                <a:gridCol w="619058"/>
              </a:tblGrid>
              <a:tr h="568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/>
                        <a:t>大类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/>
                        <a:t>200-400 </a:t>
                      </a:r>
                      <a:r>
                        <a:rPr lang="zh-CN" altLang="en-US" sz="1300" u="none" strike="noStrike"/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/>
                        <a:t>401-600 </a:t>
                      </a:r>
                      <a:r>
                        <a:rPr lang="zh-CN" altLang="en-US" sz="1300" u="none" strike="noStrike"/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/>
                        <a:t>601-800 </a:t>
                      </a:r>
                      <a:r>
                        <a:rPr lang="zh-CN" altLang="en-US" sz="1300" u="none" strike="noStrike"/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u="none" strike="noStrike"/>
                        <a:t>801-1000 </a:t>
                      </a:r>
                      <a:r>
                        <a:rPr lang="zh-CN" altLang="en-US" sz="1300" u="none" strike="noStrike"/>
                        <a:t> 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/>
                        <a:t>1001-1200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/>
                        <a:t>首单数量百分比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/>
                        <a:t>首单数量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324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/>
                        <a:t>A</a:t>
                      </a:r>
                      <a:r>
                        <a:rPr lang="zh-CN" altLang="en-US" sz="1400" u="none" strike="noStrike"/>
                        <a:t>针织衫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20%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8000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24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/>
                        <a:t>W</a:t>
                      </a:r>
                      <a:r>
                        <a:rPr lang="zh-CN" altLang="en-US" sz="1400" u="none" strike="noStrike"/>
                        <a:t>外套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6800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24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/>
                        <a:t>K</a:t>
                      </a:r>
                      <a:r>
                        <a:rPr lang="zh-CN" altLang="en-US" sz="1400" u="none" strike="noStrike" dirty="0"/>
                        <a:t>梭织裤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13%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5200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24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/>
                        <a:t>F</a:t>
                      </a:r>
                      <a:r>
                        <a:rPr lang="zh-CN" altLang="en-US" sz="1400" u="none" strike="noStrike"/>
                        <a:t>风衣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4000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24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/>
                        <a:t>E</a:t>
                      </a:r>
                      <a:r>
                        <a:rPr lang="zh-CN" altLang="en-US" sz="1400" u="none" strike="noStrike"/>
                        <a:t>上衣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3600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24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/>
                        <a:t>N</a:t>
                      </a:r>
                      <a:r>
                        <a:rPr lang="zh-CN" altLang="en-US" sz="1400" u="none" strike="noStrike"/>
                        <a:t>牛仔裤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3200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24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/>
                        <a:t>L</a:t>
                      </a:r>
                      <a:r>
                        <a:rPr lang="zh-CN" altLang="en-US" sz="1400" u="none" strike="noStrike"/>
                        <a:t>连衣裙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3200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24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/>
                        <a:t>C</a:t>
                      </a:r>
                      <a:r>
                        <a:rPr lang="zh-CN" altLang="en-US" sz="1400" u="none" strike="noStrike"/>
                        <a:t>衬衣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2000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24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/>
                        <a:t>T</a:t>
                      </a:r>
                      <a:r>
                        <a:rPr lang="zh-CN" altLang="en-US" sz="1400" u="none" strike="noStrike"/>
                        <a:t>套装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1600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24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/>
                        <a:t>D</a:t>
                      </a:r>
                      <a:r>
                        <a:rPr lang="zh-CN" altLang="en-US" sz="1400" u="none" strike="noStrike"/>
                        <a:t>大衣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1200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24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/>
                        <a:t>J</a:t>
                      </a:r>
                      <a:r>
                        <a:rPr lang="zh-CN" altLang="en-US" sz="1400" u="none" strike="noStrike"/>
                        <a:t>马甲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/>
                        <a:t>1200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24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/>
                        <a:t>总计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/>
                        <a:t>　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dirty="0"/>
                        <a:t>40000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1546" y="285728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秋投产量各大类数量分布</a:t>
            </a:r>
            <a:endParaRPr lang="zh-CN" altLang="en-US" sz="16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714612" y="1428736"/>
            <a:ext cx="571504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714612" y="1785926"/>
            <a:ext cx="571504" cy="33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64612" y="157161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重点品类（</a:t>
            </a:r>
            <a:r>
              <a:rPr lang="en-US" altLang="zh-CN" sz="1400" dirty="0" smtClean="0"/>
              <a:t>50%</a:t>
            </a:r>
            <a:r>
              <a:rPr lang="zh-CN" altLang="en-US" sz="1400" dirty="0" smtClean="0"/>
              <a:t> ）</a:t>
            </a:r>
            <a:endParaRPr lang="zh-CN" altLang="en-US" sz="14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2714612" y="2428868"/>
            <a:ext cx="500066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 flipH="1" flipV="1">
            <a:off x="2678893" y="2893215"/>
            <a:ext cx="571504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3306" y="27146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增长型</a:t>
            </a:r>
            <a:endParaRPr lang="zh-CN" altLang="en-US" sz="1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714612" y="3786190"/>
            <a:ext cx="64294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 flipH="1" flipV="1">
            <a:off x="2714612" y="4357694"/>
            <a:ext cx="642942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29909" y="4214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尝试型品类</a:t>
            </a:r>
            <a:endParaRPr lang="zh-CN" altLang="en-US" sz="1400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85786" y="857232"/>
          <a:ext cx="1833554" cy="4788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777"/>
                <a:gridCol w="916777"/>
              </a:tblGrid>
              <a:tr h="3552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品类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692" marR="13692" marT="13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数量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3692" marR="13692" marT="13692" marB="0" anchor="ctr"/>
                </a:tc>
              </a:tr>
              <a:tr h="355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A</a:t>
                      </a:r>
                      <a:r>
                        <a:rPr lang="zh-CN" altLang="en-US" sz="16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针织衫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3692" marR="13692" marT="1369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4000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5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W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外套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3692" marR="13692" marT="1369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3000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5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K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梭织裤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3692" marR="13692" marT="1369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3000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5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F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风衣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3692" marR="13692" marT="1369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55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E</a:t>
                      </a:r>
                      <a:r>
                        <a:rPr lang="zh-CN" altLang="en-US" sz="16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上衣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3692" marR="13692" marT="1369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55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r>
                        <a:rPr lang="zh-CN" altLang="en-US" sz="1600" u="none" strike="noStrike">
                          <a:latin typeface="仿宋" pitchFamily="49" charset="-122"/>
                          <a:ea typeface="仿宋" pitchFamily="49" charset="-122"/>
                        </a:rPr>
                        <a:t>牛仔裤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3692" marR="13692" marT="1369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55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L</a:t>
                      </a:r>
                      <a:r>
                        <a:rPr lang="zh-CN" altLang="en-US" sz="16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连衣裙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3692" marR="13692" marT="1369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5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T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套装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3692" marR="13692" marT="1369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5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C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衬衣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3692" marR="13692" marT="1369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5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D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大衣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3692" marR="13692" marT="1369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5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J</a:t>
                      </a:r>
                      <a:r>
                        <a:rPr lang="zh-CN" altLang="en-US" sz="16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马甲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3692" marR="13692" marT="1369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2554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总计</a:t>
                      </a:r>
                      <a:endParaRPr lang="zh-CN" altLang="en-US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仿宋" pitchFamily="49" charset="-122"/>
                          <a:ea typeface="仿宋" pitchFamily="49" charset="-122"/>
                        </a:rPr>
                        <a:t>40000</a:t>
                      </a:r>
                      <a:endParaRPr lang="zh-CN" altLang="en-US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928670"/>
          <a:ext cx="8462240" cy="3673262"/>
        </p:xfrm>
        <a:graphic>
          <a:graphicData uri="http://schemas.openxmlformats.org/drawingml/2006/table">
            <a:tbl>
              <a:tblPr/>
              <a:tblGrid>
                <a:gridCol w="846224"/>
                <a:gridCol w="846224"/>
                <a:gridCol w="846224"/>
                <a:gridCol w="846224"/>
                <a:gridCol w="846224"/>
                <a:gridCol w="846224"/>
                <a:gridCol w="846224"/>
                <a:gridCol w="846224"/>
                <a:gridCol w="846224"/>
                <a:gridCol w="846224"/>
              </a:tblGrid>
              <a:tr h="296552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年大类各价格带销售数量占比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33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行标签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以下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200-400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401-600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601-800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801-1000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1001-1200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1201-1400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1401-1600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总计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针织衫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34.9%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43.1%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13.7%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8.3%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1550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外套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3.1%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17.9%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45.8%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15.3%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17.9%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1494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K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梭织裤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52.4%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47.6%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582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连衣裙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25.6%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39.6%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26.2%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8.6%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512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风衣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34.8%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55.5%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9.7%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463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上衣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100.0%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461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牛仔裤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92.5%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7.5%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425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大衣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90.4%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9.6%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249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衬衣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86.7%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13.3%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173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恤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65.9%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34.1%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167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马夹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87.0%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13.0%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腰裙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100.0%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43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饰品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92.9%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7.1%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总计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1.8%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33.4%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28.3%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20.9%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10.8%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4.3%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0.4%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6233</a:t>
                      </a:r>
                    </a:p>
                  </a:txBody>
                  <a:tcPr marL="11754" marR="11754" marT="1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29520" y="4857760"/>
          <a:ext cx="1371600" cy="4762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达成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缺失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00958" y="6143644"/>
          <a:ext cx="1371600" cy="4762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达成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缺失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1427" y="1071546"/>
          <a:ext cx="8901885" cy="4330270"/>
        </p:xfrm>
        <a:graphic>
          <a:graphicData uri="http://schemas.openxmlformats.org/drawingml/2006/table">
            <a:tbl>
              <a:tblPr/>
              <a:tblGrid>
                <a:gridCol w="601253"/>
                <a:gridCol w="701462"/>
                <a:gridCol w="601253"/>
                <a:gridCol w="634657"/>
                <a:gridCol w="601253"/>
                <a:gridCol w="601253"/>
                <a:gridCol w="659708"/>
                <a:gridCol w="659708"/>
                <a:gridCol w="659708"/>
                <a:gridCol w="659708"/>
                <a:gridCol w="659708"/>
                <a:gridCol w="659708"/>
                <a:gridCol w="601253"/>
                <a:gridCol w="601253"/>
              </a:tblGrid>
              <a:tr h="171179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年大类各价格带销售数量占比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行标签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以下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200-400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401-600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601-800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801-1000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1001-1200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1201-1400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1401-1600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1601-1800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2001-2500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2501-3000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3000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以上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总计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针织衫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50.0%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22.6%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21.5%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1.5%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3.5%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0.7%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8192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外套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1.0%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4.5%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62.5%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25.5%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6.0%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0.6%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3337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上衣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41.7%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56.5%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1.7%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2476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K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梭织裤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1.7%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29.5%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39.5%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29.3%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1830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风衣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6.1%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32.3%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26.9%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33.7%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1775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连衣裙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55.9%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24.9%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18.5%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0.7%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1701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牛仔裤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30.8%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61.8%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7.4%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933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大衣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82.9%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10.7%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5.7%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0.7%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739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皮衣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46.0%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32.6%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5.8%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10.8%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4.8%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585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恤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29.1%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70.9%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499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衬衣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42.1%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34.9%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22.9%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484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饰品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39.9%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52.2%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8.0%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276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马夹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55.3%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15.9%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9.7%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19.0%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226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腰裙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30.3%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33.3%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35.4%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1.0%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陈列品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100.0%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TZ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套装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100.0%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85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皮草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100.0%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总计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1.4%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32.4%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25.3%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23.7%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9.0%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5.0%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0.3%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1.1%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1.0%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0.4%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0.2%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23529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3350</Words>
  <Application>Microsoft Office PowerPoint</Application>
  <PresentationFormat>全屏显示(4:3)</PresentationFormat>
  <Paragraphs>2389</Paragraphs>
  <Slides>45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SA</dc:creator>
  <cp:lastModifiedBy>SA</cp:lastModifiedBy>
  <cp:revision>112</cp:revision>
  <dcterms:created xsi:type="dcterms:W3CDTF">2017-12-19T08:28:36Z</dcterms:created>
  <dcterms:modified xsi:type="dcterms:W3CDTF">2018-01-08T10:46:10Z</dcterms:modified>
</cp:coreProperties>
</file>