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8"/>
  </p:notesMasterIdLst>
  <p:sldIdLst>
    <p:sldId id="258" r:id="rId2"/>
    <p:sldId id="259" r:id="rId3"/>
    <p:sldId id="261" r:id="rId4"/>
    <p:sldId id="265" r:id="rId5"/>
    <p:sldId id="266" r:id="rId6"/>
    <p:sldId id="268" r:id="rId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3"/>
    <p:restoredTop sz="94646"/>
  </p:normalViewPr>
  <p:slideViewPr>
    <p:cSldViewPr snapToGrid="0" snapToObjects="1">
      <p:cViewPr varScale="1">
        <p:scale>
          <a:sx n="69" d="100"/>
          <a:sy n="69" d="100"/>
        </p:scale>
        <p:origin x="55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43F66-C3DA-644C-AA57-3C016243217C}" type="datetimeFigureOut">
              <a:rPr kumimoji="1" lang="zh-CN" altLang="en-US" smtClean="0"/>
              <a:t>2017/12/12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D36D5-F221-7148-B5DD-FCABD050E3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4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/>
          <p:cNvSpPr/>
          <p:nvPr userDrawn="1"/>
        </p:nvSpPr>
        <p:spPr>
          <a:xfrm rot="5400000">
            <a:off x="7443132" y="2385874"/>
            <a:ext cx="6858003" cy="2086245"/>
          </a:xfrm>
          <a:custGeom>
            <a:avLst/>
            <a:gdLst>
              <a:gd name="connsiteX0" fmla="*/ 0 w 5357262"/>
              <a:gd name="connsiteY0" fmla="*/ 1564684 h 1564684"/>
              <a:gd name="connsiteX1" fmla="*/ 0 w 5357262"/>
              <a:gd name="connsiteY1" fmla="*/ 478242 h 1564684"/>
              <a:gd name="connsiteX2" fmla="*/ 2566300 w 5357262"/>
              <a:gd name="connsiteY2" fmla="*/ 478242 h 1564684"/>
              <a:gd name="connsiteX3" fmla="*/ 2566300 w 5357262"/>
              <a:gd name="connsiteY3" fmla="*/ 151550 h 1564684"/>
              <a:gd name="connsiteX4" fmla="*/ 2717850 w 5357262"/>
              <a:gd name="connsiteY4" fmla="*/ 0 h 1564684"/>
              <a:gd name="connsiteX5" fmla="*/ 4668518 w 5357262"/>
              <a:gd name="connsiteY5" fmla="*/ 0 h 1564684"/>
              <a:gd name="connsiteX6" fmla="*/ 4820068 w 5357262"/>
              <a:gd name="connsiteY6" fmla="*/ 151550 h 1564684"/>
              <a:gd name="connsiteX7" fmla="*/ 4820068 w 5357262"/>
              <a:gd name="connsiteY7" fmla="*/ 478242 h 1564684"/>
              <a:gd name="connsiteX8" fmla="*/ 5357262 w 5357262"/>
              <a:gd name="connsiteY8" fmla="*/ 478242 h 1564684"/>
              <a:gd name="connsiteX9" fmla="*/ 5357262 w 5357262"/>
              <a:gd name="connsiteY9" fmla="*/ 1564684 h 156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57262" h="1564684">
                <a:moveTo>
                  <a:pt x="0" y="1564684"/>
                </a:moveTo>
                <a:lnTo>
                  <a:pt x="0" y="478242"/>
                </a:lnTo>
                <a:lnTo>
                  <a:pt x="2566300" y="478242"/>
                </a:lnTo>
                <a:lnTo>
                  <a:pt x="2566300" y="151550"/>
                </a:lnTo>
                <a:cubicBezTo>
                  <a:pt x="2566300" y="67851"/>
                  <a:pt x="2634151" y="0"/>
                  <a:pt x="2717850" y="0"/>
                </a:cubicBezTo>
                <a:lnTo>
                  <a:pt x="4668518" y="0"/>
                </a:lnTo>
                <a:cubicBezTo>
                  <a:pt x="4752217" y="0"/>
                  <a:pt x="4820068" y="67851"/>
                  <a:pt x="4820068" y="151550"/>
                </a:cubicBezTo>
                <a:lnTo>
                  <a:pt x="4820068" y="478242"/>
                </a:lnTo>
                <a:lnTo>
                  <a:pt x="5357262" y="478242"/>
                </a:lnTo>
                <a:lnTo>
                  <a:pt x="5357262" y="15646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10" name="任意形状 9"/>
          <p:cNvSpPr/>
          <p:nvPr userDrawn="1"/>
        </p:nvSpPr>
        <p:spPr>
          <a:xfrm>
            <a:off x="8380425" y="-1"/>
            <a:ext cx="2099743" cy="6858000"/>
          </a:xfrm>
          <a:custGeom>
            <a:avLst/>
            <a:gdLst>
              <a:gd name="connsiteX0" fmla="*/ 0 w 1574807"/>
              <a:gd name="connsiteY0" fmla="*/ 0 h 5357260"/>
              <a:gd name="connsiteX1" fmla="*/ 1086440 w 1574807"/>
              <a:gd name="connsiteY1" fmla="*/ 0 h 5357260"/>
              <a:gd name="connsiteX2" fmla="*/ 1086440 w 1574807"/>
              <a:gd name="connsiteY2" fmla="*/ 1883125 h 5357260"/>
              <a:gd name="connsiteX3" fmla="*/ 1423257 w 1574807"/>
              <a:gd name="connsiteY3" fmla="*/ 1883125 h 5357260"/>
              <a:gd name="connsiteX4" fmla="*/ 1574807 w 1574807"/>
              <a:gd name="connsiteY4" fmla="*/ 2034675 h 5357260"/>
              <a:gd name="connsiteX5" fmla="*/ 1574807 w 1574807"/>
              <a:gd name="connsiteY5" fmla="*/ 3985343 h 5357260"/>
              <a:gd name="connsiteX6" fmla="*/ 1423257 w 1574807"/>
              <a:gd name="connsiteY6" fmla="*/ 4136893 h 5357260"/>
              <a:gd name="connsiteX7" fmla="*/ 1086440 w 1574807"/>
              <a:gd name="connsiteY7" fmla="*/ 4136893 h 5357260"/>
              <a:gd name="connsiteX8" fmla="*/ 1086440 w 1574807"/>
              <a:gd name="connsiteY8" fmla="*/ 5357260 h 5357260"/>
              <a:gd name="connsiteX9" fmla="*/ 0 w 1574807"/>
              <a:gd name="connsiteY9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4807" h="5357260">
                <a:moveTo>
                  <a:pt x="0" y="0"/>
                </a:moveTo>
                <a:lnTo>
                  <a:pt x="1086440" y="0"/>
                </a:lnTo>
                <a:lnTo>
                  <a:pt x="1086440" y="1883125"/>
                </a:lnTo>
                <a:lnTo>
                  <a:pt x="1423257" y="1883125"/>
                </a:lnTo>
                <a:cubicBezTo>
                  <a:pt x="1506956" y="1883125"/>
                  <a:pt x="1574807" y="1950976"/>
                  <a:pt x="1574807" y="2034675"/>
                </a:cubicBezTo>
                <a:lnTo>
                  <a:pt x="1574807" y="3985343"/>
                </a:lnTo>
                <a:cubicBezTo>
                  <a:pt x="1574807" y="4069042"/>
                  <a:pt x="1506956" y="4136893"/>
                  <a:pt x="1423257" y="4136893"/>
                </a:cubicBezTo>
                <a:lnTo>
                  <a:pt x="1086440" y="4136893"/>
                </a:lnTo>
                <a:lnTo>
                  <a:pt x="1086440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1" name="任意形状 10"/>
          <p:cNvSpPr/>
          <p:nvPr userDrawn="1"/>
        </p:nvSpPr>
        <p:spPr>
          <a:xfrm>
            <a:off x="6931838" y="-3"/>
            <a:ext cx="2132585" cy="6858000"/>
          </a:xfrm>
          <a:custGeom>
            <a:avLst/>
            <a:gdLst>
              <a:gd name="connsiteX0" fmla="*/ 0 w 1599439"/>
              <a:gd name="connsiteY0" fmla="*/ 0 h 5357260"/>
              <a:gd name="connsiteX1" fmla="*/ 1086440 w 1599439"/>
              <a:gd name="connsiteY1" fmla="*/ 0 h 5357260"/>
              <a:gd name="connsiteX2" fmla="*/ 1086440 w 1599439"/>
              <a:gd name="connsiteY2" fmla="*/ 1199954 h 5357260"/>
              <a:gd name="connsiteX3" fmla="*/ 1447889 w 1599439"/>
              <a:gd name="connsiteY3" fmla="*/ 1199954 h 5357260"/>
              <a:gd name="connsiteX4" fmla="*/ 1599439 w 1599439"/>
              <a:gd name="connsiteY4" fmla="*/ 1351504 h 5357260"/>
              <a:gd name="connsiteX5" fmla="*/ 1599439 w 1599439"/>
              <a:gd name="connsiteY5" fmla="*/ 3302172 h 5357260"/>
              <a:gd name="connsiteX6" fmla="*/ 1447889 w 1599439"/>
              <a:gd name="connsiteY6" fmla="*/ 3453722 h 5357260"/>
              <a:gd name="connsiteX7" fmla="*/ 1086440 w 1599439"/>
              <a:gd name="connsiteY7" fmla="*/ 3453722 h 5357260"/>
              <a:gd name="connsiteX8" fmla="*/ 1086440 w 1599439"/>
              <a:gd name="connsiteY8" fmla="*/ 5357260 h 5357260"/>
              <a:gd name="connsiteX9" fmla="*/ 0 w 1599439"/>
              <a:gd name="connsiteY9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439" h="5357260">
                <a:moveTo>
                  <a:pt x="0" y="0"/>
                </a:moveTo>
                <a:lnTo>
                  <a:pt x="1086440" y="0"/>
                </a:lnTo>
                <a:lnTo>
                  <a:pt x="1086440" y="1199954"/>
                </a:lnTo>
                <a:lnTo>
                  <a:pt x="1447889" y="1199954"/>
                </a:lnTo>
                <a:cubicBezTo>
                  <a:pt x="1531588" y="1199954"/>
                  <a:pt x="1599439" y="1267805"/>
                  <a:pt x="1599439" y="1351504"/>
                </a:cubicBezTo>
                <a:lnTo>
                  <a:pt x="1599439" y="3302172"/>
                </a:lnTo>
                <a:cubicBezTo>
                  <a:pt x="1599439" y="3385871"/>
                  <a:pt x="1531588" y="3453722"/>
                  <a:pt x="1447889" y="3453722"/>
                </a:cubicBezTo>
                <a:lnTo>
                  <a:pt x="1086440" y="3453722"/>
                </a:lnTo>
                <a:lnTo>
                  <a:pt x="1086440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2" name="任意形状 11"/>
          <p:cNvSpPr/>
          <p:nvPr userDrawn="1"/>
        </p:nvSpPr>
        <p:spPr>
          <a:xfrm>
            <a:off x="-3" y="0"/>
            <a:ext cx="7672555" cy="6858000"/>
          </a:xfrm>
          <a:custGeom>
            <a:avLst/>
            <a:gdLst>
              <a:gd name="connsiteX0" fmla="*/ 0 w 5754416"/>
              <a:gd name="connsiteY0" fmla="*/ 0 h 5357260"/>
              <a:gd name="connsiteX1" fmla="*/ 5198880 w 5754416"/>
              <a:gd name="connsiteY1" fmla="*/ 0 h 5357260"/>
              <a:gd name="connsiteX2" fmla="*/ 5198880 w 5754416"/>
              <a:gd name="connsiteY2" fmla="*/ 516780 h 5357260"/>
              <a:gd name="connsiteX3" fmla="*/ 5602866 w 5754416"/>
              <a:gd name="connsiteY3" fmla="*/ 516780 h 5357260"/>
              <a:gd name="connsiteX4" fmla="*/ 5754416 w 5754416"/>
              <a:gd name="connsiteY4" fmla="*/ 668330 h 5357260"/>
              <a:gd name="connsiteX5" fmla="*/ 5754416 w 5754416"/>
              <a:gd name="connsiteY5" fmla="*/ 2618998 h 5357260"/>
              <a:gd name="connsiteX6" fmla="*/ 5602866 w 5754416"/>
              <a:gd name="connsiteY6" fmla="*/ 2770548 h 5357260"/>
              <a:gd name="connsiteX7" fmla="*/ 5198880 w 5754416"/>
              <a:gd name="connsiteY7" fmla="*/ 2770548 h 5357260"/>
              <a:gd name="connsiteX8" fmla="*/ 5198880 w 5754416"/>
              <a:gd name="connsiteY8" fmla="*/ 5357260 h 5357260"/>
              <a:gd name="connsiteX9" fmla="*/ 0 w 5754416"/>
              <a:gd name="connsiteY9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54416" h="5357260">
                <a:moveTo>
                  <a:pt x="0" y="0"/>
                </a:moveTo>
                <a:lnTo>
                  <a:pt x="5198880" y="0"/>
                </a:lnTo>
                <a:lnTo>
                  <a:pt x="5198880" y="516780"/>
                </a:lnTo>
                <a:lnTo>
                  <a:pt x="5602866" y="516780"/>
                </a:lnTo>
                <a:cubicBezTo>
                  <a:pt x="5686565" y="516780"/>
                  <a:pt x="5754416" y="584631"/>
                  <a:pt x="5754416" y="668330"/>
                </a:cubicBezTo>
                <a:lnTo>
                  <a:pt x="5754416" y="2618998"/>
                </a:lnTo>
                <a:cubicBezTo>
                  <a:pt x="5754416" y="2702697"/>
                  <a:pt x="5686565" y="2770548"/>
                  <a:pt x="5602866" y="2770548"/>
                </a:cubicBezTo>
                <a:lnTo>
                  <a:pt x="5198880" y="2770548"/>
                </a:lnTo>
                <a:lnTo>
                  <a:pt x="5198880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4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7000517" y="129159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16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7003728" y="75374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17" name="竖排文本占位符 13"/>
          <p:cNvSpPr>
            <a:spLocks noGrp="1"/>
          </p:cNvSpPr>
          <p:nvPr>
            <p:ph type="body" orient="vert" sz="quarter" idx="12" hasCustomPrompt="1"/>
          </p:nvPr>
        </p:nvSpPr>
        <p:spPr>
          <a:xfrm>
            <a:off x="8390712" y="218694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18" name="竖排文本占位符 15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393923" y="164909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19" name="竖排文本占位符 13"/>
          <p:cNvSpPr>
            <a:spLocks noGrp="1"/>
          </p:cNvSpPr>
          <p:nvPr>
            <p:ph type="body" orient="vert" sz="quarter" idx="14" hasCustomPrompt="1"/>
          </p:nvPr>
        </p:nvSpPr>
        <p:spPr>
          <a:xfrm>
            <a:off x="9794635" y="306007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20" name="竖排文本占位符 15"/>
          <p:cNvSpPr>
            <a:spLocks noGrp="1"/>
          </p:cNvSpPr>
          <p:nvPr>
            <p:ph type="body" orient="vert" sz="quarter" idx="15" hasCustomPrompt="1"/>
          </p:nvPr>
        </p:nvSpPr>
        <p:spPr>
          <a:xfrm>
            <a:off x="9797846" y="252222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21" name="竖排文本占位符 13"/>
          <p:cNvSpPr>
            <a:spLocks noGrp="1"/>
          </p:cNvSpPr>
          <p:nvPr>
            <p:ph type="body" orient="vert" sz="quarter" idx="16" hasCustomPrompt="1"/>
          </p:nvPr>
        </p:nvSpPr>
        <p:spPr>
          <a:xfrm>
            <a:off x="11230550" y="393256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22" name="竖排文本占位符 15"/>
          <p:cNvSpPr>
            <a:spLocks noGrp="1"/>
          </p:cNvSpPr>
          <p:nvPr>
            <p:ph type="body" orient="vert" sz="quarter" idx="17" hasCustomPrompt="1"/>
          </p:nvPr>
        </p:nvSpPr>
        <p:spPr>
          <a:xfrm>
            <a:off x="11233761" y="339471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8" hasCustomPrompt="1"/>
          </p:nvPr>
        </p:nvSpPr>
        <p:spPr>
          <a:xfrm>
            <a:off x="677720" y="3663633"/>
            <a:ext cx="5845998" cy="2022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点击此处</a:t>
            </a:r>
          </a:p>
          <a:p>
            <a:pPr lvl="0"/>
            <a:r>
              <a:rPr kumimoji="1" lang="zh-CN" altLang="en-US" dirty="0" smtClean="0"/>
              <a:t>添加标题</a:t>
            </a:r>
            <a:endParaRPr kumimoji="1" lang="zh-CN" altLang="en-US" dirty="0"/>
          </a:p>
        </p:txBody>
      </p:sp>
      <p:sp>
        <p:nvSpPr>
          <p:cNvPr id="25" name="文本占位符 23"/>
          <p:cNvSpPr>
            <a:spLocks noGrp="1"/>
          </p:cNvSpPr>
          <p:nvPr>
            <p:ph type="body" sz="quarter" idx="19" hasCustomPrompt="1"/>
          </p:nvPr>
        </p:nvSpPr>
        <p:spPr>
          <a:xfrm>
            <a:off x="677720" y="5826919"/>
            <a:ext cx="5845998" cy="3681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PRESENTED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OfficePLUS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01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08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2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983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95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67" dirty="0">
              <a:solidFill>
                <a:srgbClr val="000000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smtClean="0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smtClean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9" r:id="rId2"/>
    <p:sldLayoutId id="2147483680" r:id="rId3"/>
    <p:sldLayoutId id="2147483681" r:id="rId4"/>
    <p:sldLayoutId id="2147483682" r:id="rId5"/>
    <p:sldLayoutId id="2147483664" r:id="rId6"/>
    <p:sldLayoutId id="2147483663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dirty="0" smtClean="0"/>
              <a:t>會議記錄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竖排文本占位符 3"/>
          <p:cNvSpPr>
            <a:spLocks noGrp="1"/>
          </p:cNvSpPr>
          <p:nvPr>
            <p:ph type="body" orient="vert" sz="quarter" idx="12"/>
          </p:nvPr>
        </p:nvSpPr>
        <p:spPr/>
        <p:txBody>
          <a:bodyPr/>
          <a:lstStyle/>
          <a:p>
            <a:r>
              <a:rPr kumimoji="1" lang="zh-TW" altLang="en-US" dirty="0" smtClean="0"/>
              <a:t>進度核對</a:t>
            </a:r>
            <a:endParaRPr kumimoji="1" lang="zh-CN" altLang="en-US" dirty="0"/>
          </a:p>
        </p:txBody>
      </p:sp>
      <p:sp>
        <p:nvSpPr>
          <p:cNvPr id="5" name="竖排文本占位符 4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竖排文本占位符 5"/>
          <p:cNvSpPr>
            <a:spLocks noGrp="1"/>
          </p:cNvSpPr>
          <p:nvPr>
            <p:ph type="body" orient="vert" sz="quarter" idx="14"/>
          </p:nvPr>
        </p:nvSpPr>
        <p:spPr/>
        <p:txBody>
          <a:bodyPr/>
          <a:lstStyle/>
          <a:p>
            <a:r>
              <a:rPr kumimoji="1" lang="zh-TW" altLang="en-US" dirty="0" smtClean="0"/>
              <a:t>問題解決</a:t>
            </a:r>
            <a:endParaRPr kumimoji="1" lang="zh-CN" altLang="en-US" dirty="0"/>
          </a:p>
        </p:txBody>
      </p:sp>
      <p:sp>
        <p:nvSpPr>
          <p:cNvPr id="7" name="竖排文本占位符 6"/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8" name="竖排文本占位符 7"/>
          <p:cNvSpPr>
            <a:spLocks noGrp="1"/>
          </p:cNvSpPr>
          <p:nvPr>
            <p:ph type="body" orient="vert" sz="quarter" idx="16"/>
          </p:nvPr>
        </p:nvSpPr>
        <p:spPr/>
        <p:txBody>
          <a:bodyPr/>
          <a:lstStyle/>
          <a:p>
            <a:r>
              <a:rPr kumimoji="1" lang="zh-TW" altLang="en-US" dirty="0" smtClean="0"/>
              <a:t>協作平台</a:t>
            </a:r>
            <a:endParaRPr kumimoji="1" lang="zh-CN" altLang="en-US" dirty="0"/>
          </a:p>
        </p:txBody>
      </p:sp>
      <p:sp>
        <p:nvSpPr>
          <p:cNvPr id="9" name="竖排文本占位符 8"/>
          <p:cNvSpPr>
            <a:spLocks noGrp="1"/>
          </p:cNvSpPr>
          <p:nvPr>
            <p:ph type="body" orient="vert" sz="quarter" idx="17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TW" altLang="en-US" dirty="0" smtClean="0"/>
              <a:t>第一組</a:t>
            </a:r>
            <a:endParaRPr kumimoji="1" lang="en-US" altLang="zh-TW" dirty="0" smtClean="0"/>
          </a:p>
          <a:p>
            <a:r>
              <a:rPr kumimoji="1" lang="zh-TW" altLang="en-US" dirty="0" smtClean="0"/>
              <a:t>進度報</a:t>
            </a:r>
            <a:r>
              <a:rPr kumimoji="1" lang="zh-TW" altLang="en-US" dirty="0"/>
              <a:t>告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677720" y="5826919"/>
            <a:ext cx="6069444" cy="368142"/>
          </a:xfrm>
        </p:spPr>
        <p:txBody>
          <a:bodyPr/>
          <a:lstStyle/>
          <a:p>
            <a:r>
              <a:rPr kumimoji="1" lang="en-US" altLang="zh-TW" dirty="0" smtClean="0">
                <a:latin typeface="Microsoft YaHei" charset="0"/>
                <a:ea typeface="Microsoft YaHei" charset="0"/>
                <a:cs typeface="Microsoft YaHei" charset="0"/>
              </a:rPr>
              <a:t>00357015</a:t>
            </a:r>
            <a:r>
              <a:rPr kumimoji="1" lang="zh-TW" altLang="en-US" dirty="0" smtClean="0">
                <a:latin typeface="Microsoft YaHei" charset="0"/>
                <a:ea typeface="Microsoft YaHei" charset="0"/>
                <a:cs typeface="Microsoft YaHei" charset="0"/>
              </a:rPr>
              <a:t> 黃佳惠 </a:t>
            </a:r>
            <a:r>
              <a:rPr kumimoji="1" lang="en-US" altLang="zh-TW" dirty="0" smtClean="0">
                <a:latin typeface="Microsoft YaHei" charset="0"/>
                <a:ea typeface="Microsoft YaHei" charset="0"/>
                <a:cs typeface="Microsoft YaHei" charset="0"/>
              </a:rPr>
              <a:t>00357128</a:t>
            </a:r>
            <a:r>
              <a:rPr kumimoji="1" lang="zh-TW" altLang="en-US" dirty="0" smtClean="0">
                <a:latin typeface="Microsoft YaHei" charset="0"/>
                <a:ea typeface="Microsoft YaHei" charset="0"/>
                <a:cs typeface="Microsoft YaHei" charset="0"/>
              </a:rPr>
              <a:t> 陳彥勳 </a:t>
            </a:r>
            <a:r>
              <a:rPr kumimoji="1" lang="en-US" altLang="zh-TW" dirty="0" smtClean="0">
                <a:latin typeface="Microsoft YaHei" charset="0"/>
                <a:ea typeface="Microsoft YaHei" charset="0"/>
                <a:cs typeface="Microsoft YaHei" charset="0"/>
              </a:rPr>
              <a:t>00357149</a:t>
            </a:r>
            <a:r>
              <a:rPr kumimoji="1" lang="zh-TW" altLang="en-US" dirty="0" smtClean="0">
                <a:latin typeface="Microsoft YaHei" charset="0"/>
                <a:ea typeface="Microsoft YaHei" charset="0"/>
                <a:cs typeface="Microsoft YaHei" charset="0"/>
              </a:rPr>
              <a:t> 吉天仲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448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dirty="0" smtClean="0"/>
              <a:t>會議記錄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 smtClean="0"/>
              <a:t>會議記錄</a:t>
            </a:r>
            <a:endParaRPr kumimoji="1" lang="zh-CN" altLang="en-US" dirty="0"/>
          </a:p>
        </p:txBody>
      </p:sp>
      <p:grpSp>
        <p:nvGrpSpPr>
          <p:cNvPr id="22" name="组 21"/>
          <p:cNvGrpSpPr/>
          <p:nvPr/>
        </p:nvGrpSpPr>
        <p:grpSpPr>
          <a:xfrm>
            <a:off x="549169" y="1620448"/>
            <a:ext cx="2301073" cy="4077760"/>
            <a:chOff x="549169" y="1620448"/>
            <a:chExt cx="2301073" cy="4077760"/>
          </a:xfrm>
        </p:grpSpPr>
        <p:sp>
          <p:nvSpPr>
            <p:cNvPr id="6" name="矩形 5"/>
            <p:cNvSpPr/>
            <p:nvPr/>
          </p:nvSpPr>
          <p:spPr>
            <a:xfrm>
              <a:off x="549169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54661" y="1620448"/>
              <a:ext cx="18900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 smtClean="0">
                  <a:solidFill>
                    <a:schemeClr val="accent5">
                      <a:lumMod val="50000"/>
                    </a:schemeClr>
                  </a:solidFill>
                </a:rPr>
                <a:t>12/2</a:t>
              </a:r>
              <a:endParaRPr kumimoji="1" lang="en-US" altLang="zh-CN" sz="32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54661" y="2731502"/>
              <a:ext cx="1890091" cy="16923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TW" altLang="en-US" sz="1333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陳彥勳拉完剩下的介面</a:t>
              </a:r>
              <a:endParaRPr lang="en-US" altLang="zh-TW" sz="1333" dirty="0" smtClean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endParaRPr lang="en-US" altLang="zh-TW" sz="1333" dirty="0" smtClean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r>
                <a:rPr lang="zh-TW" altLang="en-US" sz="1333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吉天仲撰寫後端</a:t>
              </a:r>
              <a:endParaRPr lang="en-US" altLang="zh-TW" sz="1333" dirty="0" smtClean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endParaRPr lang="en-US" altLang="zh-TW" sz="1333" dirty="0" smtClean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r>
                <a:rPr lang="zh-TW" altLang="en-US" sz="1333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黃佳惠負責前後端連接的部分</a:t>
              </a:r>
              <a:endParaRPr lang="zh-CN" altLang="zh-CN" sz="1333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31404" y="2127731"/>
              <a:ext cx="1617751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zh-TW" altLang="en-US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細部分工確定</a:t>
              </a:r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3129082" y="1620448"/>
            <a:ext cx="2301073" cy="4077760"/>
            <a:chOff x="3129082" y="1620448"/>
            <a:chExt cx="2301073" cy="4077760"/>
          </a:xfrm>
        </p:grpSpPr>
        <p:sp>
          <p:nvSpPr>
            <p:cNvPr id="9" name="矩形 8"/>
            <p:cNvSpPr/>
            <p:nvPr/>
          </p:nvSpPr>
          <p:spPr>
            <a:xfrm>
              <a:off x="3129082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334575" y="1620448"/>
              <a:ext cx="18900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 smtClean="0">
                  <a:solidFill>
                    <a:schemeClr val="accent5">
                      <a:lumMod val="50000"/>
                    </a:schemeClr>
                  </a:solidFill>
                </a:rPr>
                <a:t>12/7</a:t>
              </a:r>
              <a:endParaRPr kumimoji="1" lang="en-US" altLang="zh-CN" sz="32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34575" y="2731502"/>
              <a:ext cx="1890091" cy="16923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TW" altLang="en-US" sz="1333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連接部份已有頭緒</a:t>
              </a:r>
              <a:endParaRPr lang="en-US" altLang="zh-TW" sz="1333" dirty="0" smtClean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endParaRPr lang="en-US" altLang="zh-CN" sz="1333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r>
                <a:rPr lang="zh-TW" altLang="en-US" sz="1333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介面大致完成</a:t>
              </a:r>
              <a:endParaRPr lang="en-US" altLang="zh-TW" sz="1333" dirty="0" smtClean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endParaRPr lang="en-US" altLang="zh-CN" sz="1333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r>
                <a:rPr lang="zh-TW" altLang="en-US" sz="1333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後端登入系統完成</a:t>
              </a:r>
              <a:r>
                <a:rPr lang="en-US" altLang="zh-TW" sz="1333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80%</a:t>
              </a:r>
              <a:endParaRPr lang="zh-CN" altLang="zh-CN" sz="1333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41078" y="2123959"/>
              <a:ext cx="1140056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zh-TW" altLang="en-US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進度確認</a:t>
              </a:r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5708994" y="1620448"/>
            <a:ext cx="2301073" cy="4077760"/>
            <a:chOff x="5708994" y="1620448"/>
            <a:chExt cx="2301073" cy="4077760"/>
          </a:xfrm>
        </p:grpSpPr>
        <p:sp>
          <p:nvSpPr>
            <p:cNvPr id="12" name="矩形 11"/>
            <p:cNvSpPr/>
            <p:nvPr/>
          </p:nvSpPr>
          <p:spPr>
            <a:xfrm>
              <a:off x="5708994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914487" y="1620448"/>
              <a:ext cx="18900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 smtClean="0">
                  <a:solidFill>
                    <a:schemeClr val="accent5">
                      <a:lumMod val="50000"/>
                    </a:schemeClr>
                  </a:solidFill>
                </a:rPr>
                <a:t>12/10</a:t>
              </a:r>
              <a:endParaRPr kumimoji="1" lang="en-US" altLang="zh-CN" sz="32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914487" y="2731502"/>
              <a:ext cx="1890091" cy="1399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TW" altLang="en-US" sz="1333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某些介面遇到困難，暫時妥協，已做得出來為主</a:t>
              </a:r>
              <a:endParaRPr lang="en-US" altLang="zh-TW" sz="1333" dirty="0" smtClean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endParaRPr lang="en-US" altLang="zh-CN" sz="1333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r>
                <a:rPr lang="zh-TW" altLang="en-US" sz="1333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登入系統完成</a:t>
              </a:r>
              <a:endParaRPr lang="zh-CN" altLang="zh-CN" sz="1333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262565" y="2134495"/>
              <a:ext cx="1140056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zh-TW" altLang="en-US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進度確認</a:t>
              </a:r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8288909" y="1620448"/>
            <a:ext cx="2301073" cy="4077760"/>
            <a:chOff x="8288909" y="1620448"/>
            <a:chExt cx="2301073" cy="4077760"/>
          </a:xfrm>
        </p:grpSpPr>
        <p:sp>
          <p:nvSpPr>
            <p:cNvPr id="15" name="矩形 14"/>
            <p:cNvSpPr/>
            <p:nvPr/>
          </p:nvSpPr>
          <p:spPr>
            <a:xfrm>
              <a:off x="8288909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494401" y="1620448"/>
              <a:ext cx="18900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 smtClean="0">
                  <a:solidFill>
                    <a:schemeClr val="accent5">
                      <a:lumMod val="50000"/>
                    </a:schemeClr>
                  </a:solidFill>
                </a:rPr>
                <a:t>12/11</a:t>
              </a:r>
              <a:endParaRPr kumimoji="1" lang="en-US" altLang="zh-CN" sz="32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494401" y="2731502"/>
              <a:ext cx="1890091" cy="6256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TW" altLang="en-US" sz="1333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決定第二次進度報告內容</a:t>
              </a:r>
              <a:endParaRPr lang="zh-CN" altLang="zh-CN" sz="1333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513099" y="2123959"/>
              <a:ext cx="1856598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zh-TW" altLang="en-US" sz="1867" b="1" dirty="0" smtClean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第二次報告確認</a:t>
              </a:r>
              <a:endParaRPr kumimoji="1" lang="zh-CN" altLang="en-US" sz="1867" b="1" dirty="0">
                <a:solidFill>
                  <a:schemeClr val="accent5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943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直排文字版面配置區 24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zh-TW" altLang="en-US" dirty="0" smtClean="0"/>
              <a:t>進度核對</a:t>
            </a:r>
            <a:endParaRPr lang="zh-TW" altLang="en-US" dirty="0"/>
          </a:p>
        </p:txBody>
      </p:sp>
      <p:sp>
        <p:nvSpPr>
          <p:cNvPr id="28" name="文字版面配置區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進度核對</a:t>
            </a:r>
            <a:endParaRPr lang="zh-TW" altLang="en-US" dirty="0"/>
          </a:p>
        </p:txBody>
      </p:sp>
      <p:sp>
        <p:nvSpPr>
          <p:cNvPr id="30" name="竖排文本占位符 2"/>
          <p:cNvSpPr txBox="1">
            <a:spLocks/>
          </p:cNvSpPr>
          <p:nvPr/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 smtClean="0"/>
              <a:t>02</a:t>
            </a:r>
            <a:endParaRPr kumimoji="1" lang="zh-CN" altLang="en-US" dirty="0"/>
          </a:p>
        </p:txBody>
      </p:sp>
      <p:sp>
        <p:nvSpPr>
          <p:cNvPr id="31" name="文本占位符 3"/>
          <p:cNvSpPr txBox="1">
            <a:spLocks/>
          </p:cNvSpPr>
          <p:nvPr/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TW" dirty="0" smtClean="0"/>
              <a:t>TWO</a:t>
            </a:r>
            <a:endParaRPr kumimoji="1" lang="zh-CN" altLang="en-US" dirty="0"/>
          </a:p>
        </p:txBody>
      </p:sp>
      <p:sp>
        <p:nvSpPr>
          <p:cNvPr id="32" name="空心弧 38"/>
          <p:cNvSpPr/>
          <p:nvPr/>
        </p:nvSpPr>
        <p:spPr>
          <a:xfrm rot="6098398">
            <a:off x="-1899082" y="1413836"/>
            <a:ext cx="4786249" cy="4786249"/>
          </a:xfrm>
          <a:prstGeom prst="blockArc">
            <a:avLst>
              <a:gd name="adj1" fmla="val 10099947"/>
              <a:gd name="adj2" fmla="val 20948962"/>
              <a:gd name="adj3" fmla="val 2953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33" name="椭圆 39"/>
          <p:cNvSpPr/>
          <p:nvPr/>
        </p:nvSpPr>
        <p:spPr>
          <a:xfrm>
            <a:off x="1235592" y="1284494"/>
            <a:ext cx="1167377" cy="116737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b="1" dirty="0"/>
              <a:t>1</a:t>
            </a:r>
            <a:endParaRPr kumimoji="1" lang="zh-CN" altLang="en-US" sz="8000" b="1" dirty="0"/>
          </a:p>
        </p:txBody>
      </p:sp>
      <p:sp>
        <p:nvSpPr>
          <p:cNvPr id="34" name="椭圆 40"/>
          <p:cNvSpPr/>
          <p:nvPr/>
        </p:nvSpPr>
        <p:spPr>
          <a:xfrm>
            <a:off x="2153416" y="2451872"/>
            <a:ext cx="1167377" cy="11673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8000" b="1" dirty="0">
                <a:solidFill>
                  <a:prstClr val="white"/>
                </a:solidFill>
              </a:rPr>
              <a:t>2</a:t>
            </a:r>
            <a:endParaRPr kumimoji="1" lang="zh-CN" altLang="en-US" sz="8000" b="1" dirty="0">
              <a:solidFill>
                <a:prstClr val="white"/>
              </a:solidFill>
            </a:endParaRPr>
          </a:p>
        </p:txBody>
      </p:sp>
      <p:sp>
        <p:nvSpPr>
          <p:cNvPr id="35" name="椭圆 41"/>
          <p:cNvSpPr/>
          <p:nvPr/>
        </p:nvSpPr>
        <p:spPr>
          <a:xfrm>
            <a:off x="2153416" y="3909913"/>
            <a:ext cx="1167377" cy="116737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8000" b="1" dirty="0">
                <a:solidFill>
                  <a:prstClr val="white"/>
                </a:solidFill>
              </a:rPr>
              <a:t>3</a:t>
            </a:r>
            <a:endParaRPr kumimoji="1" lang="zh-CN" altLang="en-US" sz="8000" b="1" dirty="0">
              <a:solidFill>
                <a:prstClr val="white"/>
              </a:solidFill>
            </a:endParaRPr>
          </a:p>
        </p:txBody>
      </p:sp>
      <p:sp>
        <p:nvSpPr>
          <p:cNvPr id="36" name="椭圆 42"/>
          <p:cNvSpPr/>
          <p:nvPr/>
        </p:nvSpPr>
        <p:spPr>
          <a:xfrm>
            <a:off x="1235592" y="5077290"/>
            <a:ext cx="1167377" cy="11673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8000" b="1" dirty="0">
                <a:solidFill>
                  <a:schemeClr val="accent6"/>
                </a:solidFill>
              </a:rPr>
              <a:t>4</a:t>
            </a:r>
            <a:endParaRPr kumimoji="1" lang="zh-CN" altLang="en-US" sz="8000" b="1" dirty="0">
              <a:solidFill>
                <a:schemeClr val="accent6"/>
              </a:solidFill>
            </a:endParaRPr>
          </a:p>
        </p:txBody>
      </p:sp>
      <p:sp>
        <p:nvSpPr>
          <p:cNvPr id="37" name="弦形 43"/>
          <p:cNvSpPr/>
          <p:nvPr/>
        </p:nvSpPr>
        <p:spPr>
          <a:xfrm rot="13216991">
            <a:off x="-516902" y="2737217"/>
            <a:ext cx="2115780" cy="2115780"/>
          </a:xfrm>
          <a:prstGeom prst="chord">
            <a:avLst>
              <a:gd name="adj1" fmla="val 2700000"/>
              <a:gd name="adj2" fmla="val 140524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8" name="矩形 37"/>
          <p:cNvSpPr/>
          <p:nvPr/>
        </p:nvSpPr>
        <p:spPr>
          <a:xfrm>
            <a:off x="3048000" y="1198710"/>
            <a:ext cx="3697765" cy="420564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endParaRPr kumimoji="1" lang="zh-CN" altLang="en-US" sz="2133" b="1" dirty="0">
              <a:solidFill>
                <a:schemeClr val="accent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48000" y="1599572"/>
            <a:ext cx="6943107" cy="35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使用流程</a:t>
            </a:r>
            <a:r>
              <a:rPr lang="en-US" altLang="zh-TW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TW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TW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TW" altLang="en-US" sz="1333" dirty="0">
                <a:solidFill>
                  <a:schemeClr val="bg1"/>
                </a:solidFill>
                <a:latin typeface="新細明體" panose="02020500000000000000" pitchFamily="18" charset="-120"/>
              </a:rPr>
              <a:t>、需求設計</a:t>
            </a:r>
            <a:r>
              <a:rPr lang="en-US" altLang="zh-TW" sz="1333" dirty="0">
                <a:solidFill>
                  <a:schemeClr val="bg1"/>
                </a:solidFill>
                <a:latin typeface="新細明體" panose="02020500000000000000" pitchFamily="18" charset="-120"/>
              </a:rPr>
              <a:t>(</a:t>
            </a:r>
            <a:r>
              <a:rPr lang="zh-TW" altLang="en-US" sz="1333" dirty="0">
                <a:solidFill>
                  <a:schemeClr val="bg1"/>
                </a:solidFill>
                <a:latin typeface="新細明體" panose="02020500000000000000" pitchFamily="18" charset="-120"/>
              </a:rPr>
              <a:t>完成</a:t>
            </a:r>
            <a:r>
              <a:rPr lang="en-US" altLang="zh-TW" sz="1333" dirty="0">
                <a:solidFill>
                  <a:schemeClr val="bg1"/>
                </a:solidFill>
                <a:latin typeface="新細明體" panose="02020500000000000000" pitchFamily="18" charset="-120"/>
              </a:rPr>
              <a:t>)</a:t>
            </a:r>
            <a:r>
              <a:rPr lang="zh-TW" altLang="en-US" sz="1333" dirty="0">
                <a:solidFill>
                  <a:schemeClr val="bg1"/>
                </a:solidFill>
                <a:latin typeface="新細明體" panose="02020500000000000000" pitchFamily="18" charset="-120"/>
              </a:rPr>
              <a:t> 、設計介面</a:t>
            </a:r>
            <a:r>
              <a:rPr lang="en-US" altLang="zh-TW" sz="1333" dirty="0">
                <a:solidFill>
                  <a:schemeClr val="bg1"/>
                </a:solidFill>
                <a:latin typeface="新細明體" panose="02020500000000000000" pitchFamily="18" charset="-120"/>
              </a:rPr>
              <a:t>(</a:t>
            </a:r>
            <a:r>
              <a:rPr lang="zh-TW" altLang="en-US" sz="1333" dirty="0">
                <a:solidFill>
                  <a:schemeClr val="bg1"/>
                </a:solidFill>
                <a:latin typeface="新細明體" panose="02020500000000000000" pitchFamily="18" charset="-120"/>
              </a:rPr>
              <a:t>完成</a:t>
            </a:r>
            <a:r>
              <a:rPr lang="en-US" altLang="zh-TW" sz="1333" dirty="0">
                <a:solidFill>
                  <a:schemeClr val="bg1"/>
                </a:solidFill>
                <a:latin typeface="新細明體" panose="02020500000000000000" pitchFamily="18" charset="-120"/>
              </a:rPr>
              <a:t>)</a:t>
            </a:r>
            <a:r>
              <a:rPr lang="zh-TW" altLang="en-US" sz="1333" dirty="0">
                <a:solidFill>
                  <a:schemeClr val="bg1"/>
                </a:solidFill>
                <a:latin typeface="新細明體" panose="02020500000000000000" pitchFamily="18" charset="-120"/>
              </a:rPr>
              <a:t> 、資料庫設計</a:t>
            </a:r>
            <a:r>
              <a:rPr lang="en-US" altLang="zh-TW" sz="1333" dirty="0">
                <a:solidFill>
                  <a:schemeClr val="bg1"/>
                </a:solidFill>
                <a:latin typeface="新細明體" panose="02020500000000000000" pitchFamily="18" charset="-120"/>
              </a:rPr>
              <a:t>(</a:t>
            </a:r>
            <a:r>
              <a:rPr lang="zh-TW" altLang="en-US" sz="1333" dirty="0">
                <a:solidFill>
                  <a:schemeClr val="bg1"/>
                </a:solidFill>
                <a:latin typeface="新細明體" panose="02020500000000000000" pitchFamily="18" charset="-120"/>
              </a:rPr>
              <a:t>完成</a:t>
            </a:r>
            <a:r>
              <a:rPr lang="en-US" altLang="zh-TW" sz="1333" dirty="0" smtClean="0">
                <a:solidFill>
                  <a:schemeClr val="bg1"/>
                </a:solidFill>
                <a:latin typeface="新細明體" panose="02020500000000000000" pitchFamily="18" charset="-120"/>
              </a:rPr>
              <a:t>)</a:t>
            </a:r>
            <a:r>
              <a:rPr lang="zh-TW" altLang="en-US" sz="1333" dirty="0" smtClean="0">
                <a:solidFill>
                  <a:schemeClr val="bg1"/>
                </a:solidFill>
                <a:latin typeface="新細明體" panose="02020500000000000000" pitchFamily="18" charset="-120"/>
              </a:rPr>
              <a:t> 、前端製作</a:t>
            </a:r>
            <a:r>
              <a:rPr lang="en-US" altLang="zh-TW" sz="1333" dirty="0" smtClean="0">
                <a:solidFill>
                  <a:schemeClr val="bg1"/>
                </a:solidFill>
                <a:latin typeface="新細明體" panose="02020500000000000000" pitchFamily="18" charset="-120"/>
              </a:rPr>
              <a:t>(40%)</a:t>
            </a:r>
            <a:endParaRPr lang="zh-CN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509916" y="2449619"/>
            <a:ext cx="3697765" cy="420564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kumimoji="1" lang="en-US" altLang="zh-TW" sz="2133" b="1" dirty="0" smtClean="0">
                <a:solidFill>
                  <a:schemeClr val="accent1"/>
                </a:solidFill>
              </a:rPr>
              <a:t>11/28~12/12</a:t>
            </a:r>
            <a:endParaRPr kumimoji="1" lang="zh-CN" altLang="en-US" sz="2133" b="1" dirty="0">
              <a:solidFill>
                <a:schemeClr val="accent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09916" y="2850482"/>
            <a:ext cx="6943107" cy="33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TW" altLang="en-US" sz="1333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會員系統</a:t>
            </a:r>
            <a:r>
              <a:rPr lang="en-US" altLang="zh-TW" sz="1333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(80%)</a:t>
            </a:r>
            <a:r>
              <a:rPr lang="zh-TW" altLang="en-US" sz="1333" dirty="0" smtClean="0">
                <a:solidFill>
                  <a:schemeClr val="bg1"/>
                </a:solidFill>
                <a:latin typeface="新細明體" panose="02020500000000000000" pitchFamily="18" charset="-120"/>
              </a:rPr>
              <a:t> 、首頁</a:t>
            </a:r>
            <a:r>
              <a:rPr lang="en-US" altLang="zh-TW" sz="1333" dirty="0" smtClean="0">
                <a:solidFill>
                  <a:schemeClr val="bg1"/>
                </a:solidFill>
                <a:latin typeface="新細明體" panose="02020500000000000000" pitchFamily="18" charset="-120"/>
              </a:rPr>
              <a:t>(100%)</a:t>
            </a:r>
            <a:r>
              <a:rPr lang="zh-TW" altLang="en-US" sz="1333" dirty="0" smtClean="0">
                <a:solidFill>
                  <a:schemeClr val="bg1"/>
                </a:solidFill>
                <a:latin typeface="新細明體" panose="02020500000000000000" pitchFamily="18" charset="-120"/>
              </a:rPr>
              <a:t> 、發案</a:t>
            </a:r>
            <a:r>
              <a:rPr lang="en-US" altLang="zh-TW" sz="1333" dirty="0" smtClean="0">
                <a:solidFill>
                  <a:schemeClr val="bg1"/>
                </a:solidFill>
                <a:latin typeface="新細明體" panose="02020500000000000000" pitchFamily="18" charset="-120"/>
              </a:rPr>
              <a:t>(60%)</a:t>
            </a:r>
            <a:r>
              <a:rPr lang="zh-TW" altLang="en-US" sz="1333" dirty="0" smtClean="0">
                <a:solidFill>
                  <a:schemeClr val="bg1"/>
                </a:solidFill>
                <a:latin typeface="新細明體" panose="02020500000000000000" pitchFamily="18" charset="-120"/>
              </a:rPr>
              <a:t> 、發案到準備中</a:t>
            </a:r>
            <a:r>
              <a:rPr lang="en-US" altLang="zh-TW" sz="1333" dirty="0" smtClean="0">
                <a:solidFill>
                  <a:schemeClr val="bg1"/>
                </a:solidFill>
                <a:latin typeface="新細明體" panose="02020500000000000000" pitchFamily="18" charset="-120"/>
              </a:rPr>
              <a:t>(40%)</a:t>
            </a:r>
            <a:endParaRPr lang="zh-CN" altLang="zh-CN" sz="1333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09916" y="3904816"/>
            <a:ext cx="3697765" cy="420564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kumimoji="1" lang="en-US" altLang="zh-CN" sz="2133" b="1" dirty="0" smtClean="0">
                <a:solidFill>
                  <a:schemeClr val="accent3"/>
                </a:solidFill>
              </a:rPr>
              <a:t>12/13~12/26</a:t>
            </a:r>
            <a:endParaRPr kumimoji="1" lang="zh-CN" altLang="en-US" sz="2133" b="1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09916" y="4305679"/>
            <a:ext cx="6943107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44" name="矩形 43"/>
          <p:cNvSpPr/>
          <p:nvPr/>
        </p:nvSpPr>
        <p:spPr>
          <a:xfrm>
            <a:off x="3048000" y="5199259"/>
            <a:ext cx="3697765" cy="420564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kumimoji="1" lang="en-US" altLang="zh-CN" sz="2133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12/27~1~2</a:t>
            </a:r>
            <a:endParaRPr kumimoji="1" lang="zh-CN" altLang="en-US" sz="2133" b="1" dirty="0">
              <a:solidFill>
                <a:schemeClr val="accent6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48000" y="5600122"/>
            <a:ext cx="6943107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46" name="矩形 45"/>
          <p:cNvSpPr/>
          <p:nvPr/>
        </p:nvSpPr>
        <p:spPr>
          <a:xfrm>
            <a:off x="449184" y="3499543"/>
            <a:ext cx="1041952" cy="379656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kumimoji="1" lang="en-US" altLang="zh-CN" sz="1867" b="1" dirty="0">
                <a:solidFill>
                  <a:schemeClr val="accent6"/>
                </a:solidFill>
              </a:rPr>
              <a:t>PROJECT</a:t>
            </a:r>
            <a:endParaRPr lang="zh-CN" altLang="en-US" sz="1867" dirty="0">
              <a:solidFill>
                <a:schemeClr val="accent6"/>
              </a:solidFill>
            </a:endParaRPr>
          </a:p>
        </p:txBody>
      </p:sp>
      <p:pic>
        <p:nvPicPr>
          <p:cNvPr id="47" name="图片 2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" y="6248045"/>
            <a:ext cx="1828800" cy="24384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2739706" y="1061129"/>
            <a:ext cx="3697765" cy="420564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kumimoji="1" lang="en-US" altLang="zh-TW" sz="2133" b="1" dirty="0" smtClean="0">
                <a:solidFill>
                  <a:srgbClr val="92D050"/>
                </a:solidFill>
              </a:rPr>
              <a:t>11/7~11/27</a:t>
            </a:r>
            <a:endParaRPr kumimoji="1" lang="zh-CN" altLang="en-US" sz="2133" b="1" dirty="0">
              <a:solidFill>
                <a:srgbClr val="92D05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23025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问题解决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问题解决</a:t>
            </a:r>
            <a:endParaRPr kumimoji="1" lang="zh-CN" altLang="en-US" dirty="0"/>
          </a:p>
        </p:txBody>
      </p:sp>
      <p:cxnSp>
        <p:nvCxnSpPr>
          <p:cNvPr id="23" name="直线连接符 22"/>
          <p:cNvCxnSpPr/>
          <p:nvPr/>
        </p:nvCxnSpPr>
        <p:spPr>
          <a:xfrm>
            <a:off x="0" y="5361763"/>
            <a:ext cx="11038221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953827" y="5220664"/>
            <a:ext cx="282200" cy="28219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5" name="椭圆 24"/>
          <p:cNvSpPr/>
          <p:nvPr/>
        </p:nvSpPr>
        <p:spPr>
          <a:xfrm>
            <a:off x="3156464" y="5220664"/>
            <a:ext cx="282200" cy="2821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6" name="椭圆 25"/>
          <p:cNvSpPr/>
          <p:nvPr/>
        </p:nvSpPr>
        <p:spPr>
          <a:xfrm>
            <a:off x="5359101" y="5220664"/>
            <a:ext cx="282200" cy="28219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7" name="椭圆 26"/>
          <p:cNvSpPr/>
          <p:nvPr/>
        </p:nvSpPr>
        <p:spPr>
          <a:xfrm>
            <a:off x="7561739" y="5220664"/>
            <a:ext cx="282200" cy="28219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8" name="矩形 27"/>
          <p:cNvSpPr/>
          <p:nvPr/>
        </p:nvSpPr>
        <p:spPr>
          <a:xfrm>
            <a:off x="673159" y="5534449"/>
            <a:ext cx="845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 smtClean="0">
                <a:solidFill>
                  <a:srgbClr val="FFFFFF"/>
                </a:solidFill>
              </a:rPr>
              <a:t>12/5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73944" y="5534449"/>
            <a:ext cx="845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rgbClr val="FFFFFF"/>
                </a:solidFill>
              </a:rPr>
              <a:t>12/9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76295" y="5534449"/>
            <a:ext cx="1018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rgbClr val="FFFFFF"/>
                </a:solidFill>
              </a:rPr>
              <a:t>12/11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82879" y="5534449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FFFFFF"/>
                </a:solidFill>
              </a:rPr>
              <a:t>2015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71525" y="4994140"/>
            <a:ext cx="1213794" cy="317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sz="1333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前端拉不出來</a:t>
            </a:r>
            <a:endParaRPr kumimoji="1" lang="zh-CN" altLang="en-US" sz="13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14899" y="4994140"/>
            <a:ext cx="1156086" cy="317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zh-CN" sz="1333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session</a:t>
            </a:r>
            <a:r>
              <a:rPr kumimoji="1" lang="zh-TW" altLang="en-US" sz="1333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問題</a:t>
            </a:r>
            <a:endParaRPr kumimoji="1" lang="zh-CN" altLang="en-US" sz="13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835874" y="4994140"/>
            <a:ext cx="1543179" cy="317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zh-CN" sz="1333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android</a:t>
            </a:r>
            <a:r>
              <a:rPr kumimoji="1" lang="zh-TW" altLang="en-US" sz="1333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版本問題</a:t>
            </a:r>
            <a:endParaRPr kumimoji="1" lang="zh-CN" altLang="en-US" sz="13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72045" y="4994140"/>
            <a:ext cx="1899879" cy="317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1333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点击此处添加事件标题</a:t>
            </a:r>
          </a:p>
        </p:txBody>
      </p:sp>
      <p:sp>
        <p:nvSpPr>
          <p:cNvPr id="53" name="矩形 52"/>
          <p:cNvSpPr/>
          <p:nvPr/>
        </p:nvSpPr>
        <p:spPr>
          <a:xfrm>
            <a:off x="1349125" y="4685659"/>
            <a:ext cx="1794240" cy="144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4" name="矩形 53"/>
          <p:cNvSpPr/>
          <p:nvPr/>
        </p:nvSpPr>
        <p:spPr>
          <a:xfrm>
            <a:off x="1236027" y="2827432"/>
            <a:ext cx="1920437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 studio</a:t>
            </a:r>
            <a:r>
              <a:rPr lang="zh-TW" altLang="en-US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提供的元件不太多，導致用</a:t>
            </a:r>
            <a:r>
              <a:rPr lang="en-US" altLang="zh-TW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PENCIL</a:t>
            </a:r>
            <a:r>
              <a:rPr lang="zh-TW" altLang="en-US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畫出的</a:t>
            </a:r>
            <a:r>
              <a:rPr lang="en-US" altLang="zh-TW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TW" altLang="en-US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無法很好的在</a:t>
            </a:r>
            <a:r>
              <a:rPr lang="en-US" altLang="zh-TW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TW" altLang="en-US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上還原出來，最後決定以能做出來為主。</a:t>
            </a:r>
            <a:endParaRPr lang="zh-CN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563647" y="4172879"/>
            <a:ext cx="1794240" cy="14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6" name="矩形 55"/>
          <p:cNvSpPr/>
          <p:nvPr/>
        </p:nvSpPr>
        <p:spPr>
          <a:xfrm>
            <a:off x="3450548" y="2314652"/>
            <a:ext cx="1920437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會員系統原本參考之前寫過得</a:t>
            </a:r>
            <a:r>
              <a:rPr lang="en-US" altLang="zh-TW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TW" altLang="en-US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，但一直有問題，查過後發現應該是</a:t>
            </a:r>
            <a:r>
              <a:rPr lang="en-US" altLang="zh-TW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TW" altLang="en-US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問題，目前暫改用較簡單之登入方法。</a:t>
            </a:r>
            <a:endParaRPr lang="zh-CN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742515" y="3665107"/>
            <a:ext cx="1794240" cy="144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8" name="矩形 57"/>
          <p:cNvSpPr/>
          <p:nvPr/>
        </p:nvSpPr>
        <p:spPr>
          <a:xfrm>
            <a:off x="5629416" y="1806880"/>
            <a:ext cx="1920437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事先將空專案放上</a:t>
            </a:r>
            <a:r>
              <a:rPr lang="en-US" altLang="zh-TW" sz="1333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TW" altLang="en-US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的成員，貌似因版本太新，導致其他成員不能開啟專案，解決方法為換一名成員創專案。</a:t>
            </a:r>
            <a:endParaRPr lang="zh-CN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957036" y="3152327"/>
            <a:ext cx="1794240" cy="14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60" name="矩形 59"/>
          <p:cNvSpPr/>
          <p:nvPr/>
        </p:nvSpPr>
        <p:spPr>
          <a:xfrm>
            <a:off x="7843938" y="1294100"/>
            <a:ext cx="1920437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pic>
        <p:nvPicPr>
          <p:cNvPr id="36" name="图片 3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" y="624804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3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dirty="0" smtClean="0"/>
              <a:t>協作平台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FOUR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 smtClean="0"/>
              <a:t>協作平台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404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08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7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9DB7A"/>
      </a:accent1>
      <a:accent2>
        <a:srgbClr val="2581AF"/>
      </a:accent2>
      <a:accent3>
        <a:srgbClr val="5AD9CC"/>
      </a:accent3>
      <a:accent4>
        <a:srgbClr val="F78982"/>
      </a:accent4>
      <a:accent5>
        <a:srgbClr val="A0A4CA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485</Words>
  <Application>Microsoft Office PowerPoint</Application>
  <PresentationFormat>寬螢幕</PresentationFormat>
  <Paragraphs>75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微软雅黑</vt:lpstr>
      <vt:lpstr>微软雅黑</vt:lpstr>
      <vt:lpstr>宋体</vt:lpstr>
      <vt:lpstr>新細明體</vt:lpstr>
      <vt:lpstr>Arial</vt:lpstr>
      <vt:lpstr>Calibri</vt:lpstr>
      <vt:lpstr>Century Gothic</vt:lpstr>
      <vt:lpstr>Segoe UI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chi</cp:lastModifiedBy>
  <cp:revision>37</cp:revision>
  <dcterms:created xsi:type="dcterms:W3CDTF">2015-08-18T02:51:41Z</dcterms:created>
  <dcterms:modified xsi:type="dcterms:W3CDTF">2017-12-12T03:56:00Z</dcterms:modified>
  <cp:category/>
</cp:coreProperties>
</file>