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6" r:id="rId8"/>
    <p:sldId id="264" r:id="rId9"/>
    <p:sldId id="265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62AF"/>
    <a:srgbClr val="C00000"/>
    <a:srgbClr val="000000"/>
    <a:srgbClr val="083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9" autoAdjust="0"/>
    <p:restoredTop sz="94660"/>
  </p:normalViewPr>
  <p:slideViewPr>
    <p:cSldViewPr snapToGrid="0">
      <p:cViewPr>
        <p:scale>
          <a:sx n="150" d="100"/>
          <a:sy n="150" d="100"/>
        </p:scale>
        <p:origin x="1800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8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94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13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41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36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0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9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32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58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85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05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12/10/2020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0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4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jp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remyBYU/LoopI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repl.it/@JeremyBYU/LoopIt#src/Loop1.cpp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F5989-0442-4A70-813E-77BA19A46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13189"/>
            <a:ext cx="5797883" cy="2667000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C++ Loops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31ED7-D4A0-4C7C-8250-B0E01FE59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408788"/>
            <a:ext cx="5797882" cy="1785690"/>
          </a:xfrm>
        </p:spPr>
        <p:txBody>
          <a:bodyPr anchor="t">
            <a:normAutofit/>
          </a:bodyPr>
          <a:lstStyle/>
          <a:p>
            <a:pPr algn="l"/>
            <a:r>
              <a:rPr lang="en-US" sz="2200" dirty="0">
                <a:solidFill>
                  <a:schemeClr val="tx2"/>
                </a:solidFill>
              </a:rPr>
              <a:t>Jeremy Castagno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FD836B-6463-4C8C-83AF-160F607B75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77" r="2698" b="3"/>
          <a:stretch/>
        </p:blipFill>
        <p:spPr>
          <a:xfrm>
            <a:off x="7162800" y="10"/>
            <a:ext cx="5029200" cy="569380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725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5A2D9F-DF11-409A-8AFF-42DD6CF6F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453" y="-457200"/>
            <a:ext cx="9988166" cy="1752600"/>
          </a:xfrm>
        </p:spPr>
        <p:txBody>
          <a:bodyPr anchor="b">
            <a:normAutofit/>
          </a:bodyPr>
          <a:lstStyle/>
          <a:p>
            <a:r>
              <a:rPr lang="en-US" dirty="0"/>
              <a:t>Modern C++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650DF9-77F0-4C5E-8BAB-3AA33FF39F16}"/>
              </a:ext>
            </a:extLst>
          </p:cNvPr>
          <p:cNvSpPr txBox="1"/>
          <p:nvPr/>
        </p:nvSpPr>
        <p:spPr>
          <a:xfrm>
            <a:off x="430349" y="1561491"/>
            <a:ext cx="10987360" cy="3841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C++ is a language with a formal specification. However, it is a </a:t>
            </a:r>
            <a:r>
              <a:rPr lang="en-US" i="1" dirty="0">
                <a:solidFill>
                  <a:schemeClr val="tx2"/>
                </a:solidFill>
              </a:rPr>
              <a:t>living</a:t>
            </a:r>
            <a:r>
              <a:rPr lang="en-US" dirty="0">
                <a:solidFill>
                  <a:schemeClr val="tx2"/>
                </a:solidFill>
              </a:rPr>
              <a:t> language!</a:t>
            </a:r>
          </a:p>
          <a:p>
            <a:pPr marL="685800" lvl="1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C++ 98, C++ 03, </a:t>
            </a:r>
            <a:r>
              <a:rPr lang="en-US" b="1" dirty="0">
                <a:solidFill>
                  <a:schemeClr val="tx2"/>
                </a:solidFill>
              </a:rPr>
              <a:t>C++ 11</a:t>
            </a:r>
            <a:r>
              <a:rPr lang="en-US" dirty="0">
                <a:solidFill>
                  <a:schemeClr val="tx2"/>
                </a:solidFill>
              </a:rPr>
              <a:t>, C++ 14, C++ 17, C++20</a:t>
            </a:r>
          </a:p>
          <a:p>
            <a:pPr marL="685800" lvl="1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Strong backwards compatibility!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C++11 introduced many enhancements that greatly improved code quality and efficiency 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C++ 11 and after is considered </a:t>
            </a:r>
            <a:r>
              <a:rPr lang="en-US" b="1" i="1" dirty="0">
                <a:solidFill>
                  <a:schemeClr val="tx2"/>
                </a:solidFill>
              </a:rPr>
              <a:t>Modern C++</a:t>
            </a:r>
            <a:endParaRPr lang="en-US" dirty="0">
              <a:solidFill>
                <a:schemeClr val="tx2"/>
              </a:solidFill>
            </a:endParaRP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We will review a new </a:t>
            </a:r>
            <a:r>
              <a:rPr lang="en-US" dirty="0">
                <a:solidFill>
                  <a:srgbClr val="C00000"/>
                </a:solidFill>
              </a:rPr>
              <a:t>for</a:t>
            </a:r>
            <a:r>
              <a:rPr lang="en-US" dirty="0">
                <a:solidFill>
                  <a:schemeClr val="tx2"/>
                </a:solidFill>
              </a:rPr>
              <a:t> loop constructs introduced in C++11: Range-based for loops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These don’t replace previously discussed patterns; they simply augment them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536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136111-B0F2-45B4-B799-BED40C0E6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150" y="1311691"/>
            <a:ext cx="5195664" cy="3457944"/>
          </a:xfrm>
          <a:prstGeom prst="rect">
            <a:avLst/>
          </a:prstGeom>
        </p:spPr>
      </p:pic>
      <p:sp>
        <p:nvSpPr>
          <p:cNvPr id="30" name="Rectangle 24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3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5A2D9F-DF11-409A-8AFF-42DD6CF6F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453" y="-457200"/>
            <a:ext cx="9988166" cy="1752600"/>
          </a:xfrm>
        </p:spPr>
        <p:txBody>
          <a:bodyPr anchor="b">
            <a:normAutofit/>
          </a:bodyPr>
          <a:lstStyle/>
          <a:p>
            <a:r>
              <a:rPr lang="en-US" dirty="0"/>
              <a:t>Range-based For Loop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9DAED5-200A-4CC5-9401-DCF0B0447DFC}"/>
              </a:ext>
            </a:extLst>
          </p:cNvPr>
          <p:cNvSpPr txBox="1"/>
          <p:nvPr/>
        </p:nvSpPr>
        <p:spPr>
          <a:xfrm>
            <a:off x="430349" y="1561491"/>
            <a:ext cx="10987360" cy="4274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Execute loop body for each </a:t>
            </a:r>
            <a:r>
              <a:rPr lang="en-US" i="1" dirty="0"/>
              <a:t>element</a:t>
            </a:r>
            <a:r>
              <a:rPr lang="en-US" dirty="0"/>
              <a:t> inside </a:t>
            </a:r>
            <a:r>
              <a:rPr lang="en-US" i="1" dirty="0"/>
              <a:t>Range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i="1" dirty="0"/>
              <a:t>Range</a:t>
            </a:r>
            <a:r>
              <a:rPr lang="en-US" dirty="0"/>
              <a:t> is a sequence of elements, e.g., [1, 2, 3]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7F118AC-D309-4A90-B7A7-1765447CFC50}"/>
              </a:ext>
            </a:extLst>
          </p:cNvPr>
          <p:cNvGrpSpPr/>
          <p:nvPr/>
        </p:nvGrpSpPr>
        <p:grpSpPr>
          <a:xfrm>
            <a:off x="6288277" y="3970813"/>
            <a:ext cx="2506474" cy="369332"/>
            <a:chOff x="6796579" y="2569060"/>
            <a:chExt cx="2305305" cy="369332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9B124DA-F18D-4BFB-8716-9D41C9AA3CEB}"/>
                </a:ext>
              </a:extLst>
            </p:cNvPr>
            <p:cNvCxnSpPr>
              <a:cxnSpLocks/>
            </p:cNvCxnSpPr>
            <p:nvPr/>
          </p:nvCxnSpPr>
          <p:spPr>
            <a:xfrm>
              <a:off x="7488196" y="2775815"/>
              <a:ext cx="844509" cy="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BDB5AB5-162C-448C-9CF6-8E80C94AD8E0}"/>
                </a:ext>
              </a:extLst>
            </p:cNvPr>
            <p:cNvSpPr txBox="1"/>
            <p:nvPr/>
          </p:nvSpPr>
          <p:spPr>
            <a:xfrm>
              <a:off x="6796579" y="2569060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type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C5B0025-B8BE-47CA-9B91-907D16BF3457}"/>
                </a:ext>
              </a:extLst>
            </p:cNvPr>
            <p:cNvSpPr/>
            <p:nvPr/>
          </p:nvSpPr>
          <p:spPr>
            <a:xfrm>
              <a:off x="8376388" y="2654381"/>
              <a:ext cx="725496" cy="21581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1160E82-D8A8-4883-949D-879E11A530C2}"/>
              </a:ext>
            </a:extLst>
          </p:cNvPr>
          <p:cNvGrpSpPr/>
          <p:nvPr/>
        </p:nvGrpSpPr>
        <p:grpSpPr>
          <a:xfrm>
            <a:off x="5303111" y="4328702"/>
            <a:ext cx="4983889" cy="369332"/>
            <a:chOff x="5209306" y="2573857"/>
            <a:chExt cx="4983889" cy="369332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C9ACCAE7-2E55-4779-9D36-3560307203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7395" y="2773506"/>
              <a:ext cx="3127150" cy="231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2EEAA40-F1C2-4AE1-8C2D-ED629C77E834}"/>
                </a:ext>
              </a:extLst>
            </p:cNvPr>
            <p:cNvSpPr txBox="1"/>
            <p:nvPr/>
          </p:nvSpPr>
          <p:spPr>
            <a:xfrm>
              <a:off x="5209306" y="2573857"/>
              <a:ext cx="2366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 element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18C8DD8-0746-4B80-8570-27E6B7B500BD}"/>
                </a:ext>
              </a:extLst>
            </p:cNvPr>
            <p:cNvSpPr/>
            <p:nvPr/>
          </p:nvSpPr>
          <p:spPr>
            <a:xfrm>
              <a:off x="9621695" y="2656846"/>
              <a:ext cx="571500" cy="21581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6A7A573-7AFB-4C16-923C-E932CC6AB3C6}"/>
              </a:ext>
            </a:extLst>
          </p:cNvPr>
          <p:cNvGrpSpPr/>
          <p:nvPr/>
        </p:nvGrpSpPr>
        <p:grpSpPr>
          <a:xfrm>
            <a:off x="5101855" y="3982194"/>
            <a:ext cx="4471006" cy="369332"/>
            <a:chOff x="6796579" y="2569060"/>
            <a:chExt cx="4471006" cy="369332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5ADF351-98B8-4E74-B46A-265FBF988233}"/>
                </a:ext>
              </a:extLst>
            </p:cNvPr>
            <p:cNvCxnSpPr>
              <a:cxnSpLocks/>
            </p:cNvCxnSpPr>
            <p:nvPr/>
          </p:nvCxnSpPr>
          <p:spPr>
            <a:xfrm>
              <a:off x="8729669" y="2765784"/>
              <a:ext cx="1712200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F2CA034-009C-443E-8AFB-09A068C59B42}"/>
                </a:ext>
              </a:extLst>
            </p:cNvPr>
            <p:cNvSpPr txBox="1"/>
            <p:nvPr/>
          </p:nvSpPr>
          <p:spPr>
            <a:xfrm>
              <a:off x="6796579" y="2569060"/>
              <a:ext cx="1943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element variable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81C6498-0E8C-4B47-9F3F-39A325AF5328}"/>
                </a:ext>
              </a:extLst>
            </p:cNvPr>
            <p:cNvSpPr/>
            <p:nvPr/>
          </p:nvSpPr>
          <p:spPr>
            <a:xfrm>
              <a:off x="10498407" y="2645816"/>
              <a:ext cx="769178" cy="21581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995D606-5D41-4531-B416-F8639E5962DC}"/>
              </a:ext>
            </a:extLst>
          </p:cNvPr>
          <p:cNvGrpSpPr/>
          <p:nvPr/>
        </p:nvGrpSpPr>
        <p:grpSpPr>
          <a:xfrm>
            <a:off x="5762411" y="3942535"/>
            <a:ext cx="4583050" cy="369332"/>
            <a:chOff x="7485676" y="2562908"/>
            <a:chExt cx="4583050" cy="369332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2088BD9B-A4E0-4D47-A912-F3E99C3F1BAC}"/>
                </a:ext>
              </a:extLst>
            </p:cNvPr>
            <p:cNvCxnSpPr>
              <a:cxnSpLocks/>
            </p:cNvCxnSpPr>
            <p:nvPr/>
          </p:nvCxnSpPr>
          <p:spPr>
            <a:xfrm>
              <a:off x="8729669" y="2765784"/>
              <a:ext cx="2543314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897FEDA-C582-4545-B6AC-0D87F6E9F8C5}"/>
                </a:ext>
              </a:extLst>
            </p:cNvPr>
            <p:cNvSpPr txBox="1"/>
            <p:nvPr/>
          </p:nvSpPr>
          <p:spPr>
            <a:xfrm>
              <a:off x="7485676" y="256290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range (list)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0884516-0D8A-4796-A212-9E964199C41A}"/>
                </a:ext>
              </a:extLst>
            </p:cNvPr>
            <p:cNvSpPr/>
            <p:nvPr/>
          </p:nvSpPr>
          <p:spPr>
            <a:xfrm>
              <a:off x="11299548" y="2670012"/>
              <a:ext cx="769178" cy="21581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E271E8F-DA28-4761-B8FF-109C636D54BD}"/>
              </a:ext>
            </a:extLst>
          </p:cNvPr>
          <p:cNvGrpSpPr/>
          <p:nvPr/>
        </p:nvGrpSpPr>
        <p:grpSpPr>
          <a:xfrm>
            <a:off x="1582640" y="4924007"/>
            <a:ext cx="5521650" cy="1835109"/>
            <a:chOff x="1118864" y="4960927"/>
            <a:chExt cx="5521650" cy="1835109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1874DC5-CE93-4AC2-B623-D4969528C697}"/>
                </a:ext>
              </a:extLst>
            </p:cNvPr>
            <p:cNvSpPr txBox="1"/>
            <p:nvPr/>
          </p:nvSpPr>
          <p:spPr>
            <a:xfrm>
              <a:off x="1118864" y="5762059"/>
              <a:ext cx="29350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Example Program Output: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2D839FE-158F-435A-A34B-26665478C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57832" y="4960927"/>
              <a:ext cx="2382682" cy="1835109"/>
            </a:xfrm>
            <a:prstGeom prst="rect">
              <a:avLst/>
            </a:prstGeom>
          </p:spPr>
        </p:pic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61B77A1-F5CF-4649-81E0-418858930F73}"/>
              </a:ext>
            </a:extLst>
          </p:cNvPr>
          <p:cNvGrpSpPr/>
          <p:nvPr/>
        </p:nvGrpSpPr>
        <p:grpSpPr>
          <a:xfrm>
            <a:off x="807243" y="2545409"/>
            <a:ext cx="3042935" cy="2548890"/>
            <a:chOff x="819561" y="2208859"/>
            <a:chExt cx="3042935" cy="254889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A258E18-1AFB-4927-8ACA-90EB141440FF}"/>
                </a:ext>
              </a:extLst>
            </p:cNvPr>
            <p:cNvSpPr/>
            <p:nvPr/>
          </p:nvSpPr>
          <p:spPr>
            <a:xfrm>
              <a:off x="2711664" y="2757487"/>
              <a:ext cx="1147368" cy="576596"/>
            </a:xfrm>
            <a:prstGeom prst="rect">
              <a:avLst/>
            </a:prstGeom>
            <a:solidFill>
              <a:srgbClr val="0D62A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Loop Body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5EA1313D-94D7-40CC-ACA1-D6895AA1E3D8}"/>
                </a:ext>
              </a:extLst>
            </p:cNvPr>
            <p:cNvSpPr/>
            <p:nvPr/>
          </p:nvSpPr>
          <p:spPr>
            <a:xfrm>
              <a:off x="1023847" y="4298952"/>
              <a:ext cx="739674" cy="458797"/>
            </a:xfrm>
            <a:prstGeom prst="ellipse">
              <a:avLst/>
            </a:prstGeom>
            <a:solidFill>
              <a:srgbClr val="0D62A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End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0CEAC53-092B-4584-B5CF-8F80DC1E682F}"/>
                </a:ext>
              </a:extLst>
            </p:cNvPr>
            <p:cNvSpPr/>
            <p:nvPr/>
          </p:nvSpPr>
          <p:spPr>
            <a:xfrm>
              <a:off x="1029759" y="2208859"/>
              <a:ext cx="739674" cy="458797"/>
            </a:xfrm>
            <a:prstGeom prst="ellipse">
              <a:avLst/>
            </a:prstGeom>
            <a:solidFill>
              <a:srgbClr val="0D62A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Start</a:t>
              </a:r>
            </a:p>
          </p:txBody>
        </p:sp>
        <p:cxnSp>
          <p:nvCxnSpPr>
            <p:cNvPr id="82" name="Connector: Elbow 81">
              <a:extLst>
                <a:ext uri="{FF2B5EF4-FFF2-40B4-BE49-F238E27FC236}">
                  <a16:creationId xmlns:a16="http://schemas.microsoft.com/office/drawing/2014/main" id="{60D68D86-FBFB-4694-AABD-746F8323CD0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278718" y="2776537"/>
              <a:ext cx="229055" cy="1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D62A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Flowchart: Alternate Process 82">
              <a:extLst>
                <a:ext uri="{FF2B5EF4-FFF2-40B4-BE49-F238E27FC236}">
                  <a16:creationId xmlns:a16="http://schemas.microsoft.com/office/drawing/2014/main" id="{ACA42C1D-FDFA-46AD-ABDB-348F65C5E6CA}"/>
                </a:ext>
              </a:extLst>
            </p:cNvPr>
            <p:cNvSpPr/>
            <p:nvPr/>
          </p:nvSpPr>
          <p:spPr>
            <a:xfrm>
              <a:off x="819561" y="2874225"/>
              <a:ext cx="1147368" cy="341947"/>
            </a:xfrm>
            <a:prstGeom prst="flowChartAlternateProcess">
              <a:avLst/>
            </a:prstGeom>
            <a:solidFill>
              <a:srgbClr val="0D62A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/>
                <a:t>Range</a:t>
              </a:r>
            </a:p>
          </p:txBody>
        </p:sp>
        <p:sp>
          <p:nvSpPr>
            <p:cNvPr id="88" name="Flowchart: Alternate Process 87">
              <a:extLst>
                <a:ext uri="{FF2B5EF4-FFF2-40B4-BE49-F238E27FC236}">
                  <a16:creationId xmlns:a16="http://schemas.microsoft.com/office/drawing/2014/main" id="{A20C7B3D-046B-4AED-84E3-57B102CB872E}"/>
                </a:ext>
              </a:extLst>
            </p:cNvPr>
            <p:cNvSpPr/>
            <p:nvPr/>
          </p:nvSpPr>
          <p:spPr>
            <a:xfrm>
              <a:off x="2715128" y="3641198"/>
              <a:ext cx="1147368" cy="282569"/>
            </a:xfrm>
            <a:prstGeom prst="flowChartAlternateProcess">
              <a:avLst/>
            </a:prstGeom>
            <a:solidFill>
              <a:srgbClr val="0D62A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/>
                <a:t>Element</a:t>
              </a:r>
            </a:p>
          </p:txBody>
        </p:sp>
        <p:sp>
          <p:nvSpPr>
            <p:cNvPr id="23" name="Flowchart: Predefined Process 22">
              <a:extLst>
                <a:ext uri="{FF2B5EF4-FFF2-40B4-BE49-F238E27FC236}">
                  <a16:creationId xmlns:a16="http://schemas.microsoft.com/office/drawing/2014/main" id="{B16969D5-949D-4C0F-A6FB-F49C510D170E}"/>
                </a:ext>
              </a:extLst>
            </p:cNvPr>
            <p:cNvSpPr/>
            <p:nvPr/>
          </p:nvSpPr>
          <p:spPr>
            <a:xfrm>
              <a:off x="919289" y="3526494"/>
              <a:ext cx="947872" cy="518204"/>
            </a:xfrm>
            <a:prstGeom prst="flowChartPredefinedProcess">
              <a:avLst/>
            </a:prstGeom>
            <a:solidFill>
              <a:srgbClr val="0D62A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D0639394-6541-4209-A464-796D01BD5EFA}"/>
                </a:ext>
              </a:extLst>
            </p:cNvPr>
            <p:cNvCxnSpPr>
              <a:stCxn id="23" idx="3"/>
              <a:endCxn id="88" idx="1"/>
            </p:cNvCxnSpPr>
            <p:nvPr/>
          </p:nvCxnSpPr>
          <p:spPr>
            <a:xfrm flipV="1">
              <a:off x="1867161" y="3782483"/>
              <a:ext cx="847967" cy="3113"/>
            </a:xfrm>
            <a:prstGeom prst="straightConnector1">
              <a:avLst/>
            </a:prstGeom>
            <a:ln w="28575">
              <a:solidFill>
                <a:srgbClr val="0D62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FBF59181-2E55-42DC-A0BD-F72C3A96511C}"/>
                </a:ext>
              </a:extLst>
            </p:cNvPr>
            <p:cNvCxnSpPr>
              <a:cxnSpLocks/>
              <a:stCxn id="72" idx="1"/>
              <a:endCxn id="83" idx="3"/>
            </p:cNvCxnSpPr>
            <p:nvPr/>
          </p:nvCxnSpPr>
          <p:spPr>
            <a:xfrm flipH="1" flipV="1">
              <a:off x="1966929" y="3045199"/>
              <a:ext cx="744735" cy="586"/>
            </a:xfrm>
            <a:prstGeom prst="straightConnector1">
              <a:avLst/>
            </a:prstGeom>
            <a:ln w="28575">
              <a:solidFill>
                <a:srgbClr val="0D62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943CC8B1-718E-45C1-984E-12E41A8CB79F}"/>
                </a:ext>
              </a:extLst>
            </p:cNvPr>
            <p:cNvCxnSpPr>
              <a:cxnSpLocks/>
              <a:stCxn id="83" idx="2"/>
              <a:endCxn id="23" idx="0"/>
            </p:cNvCxnSpPr>
            <p:nvPr/>
          </p:nvCxnSpPr>
          <p:spPr>
            <a:xfrm flipH="1">
              <a:off x="1393225" y="3216172"/>
              <a:ext cx="20" cy="310322"/>
            </a:xfrm>
            <a:prstGeom prst="straightConnector1">
              <a:avLst/>
            </a:prstGeom>
            <a:ln w="28575">
              <a:solidFill>
                <a:srgbClr val="0D62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7AEF438-0704-4886-8D77-B750C48B8EC7}"/>
                </a:ext>
              </a:extLst>
            </p:cNvPr>
            <p:cNvCxnSpPr>
              <a:cxnSpLocks/>
              <a:stCxn id="88" idx="0"/>
              <a:endCxn id="72" idx="2"/>
            </p:cNvCxnSpPr>
            <p:nvPr/>
          </p:nvCxnSpPr>
          <p:spPr>
            <a:xfrm flipH="1" flipV="1">
              <a:off x="3285348" y="3334083"/>
              <a:ext cx="3464" cy="307115"/>
            </a:xfrm>
            <a:prstGeom prst="straightConnector1">
              <a:avLst/>
            </a:prstGeom>
            <a:ln w="28575">
              <a:solidFill>
                <a:srgbClr val="0D62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C6620C60-1830-4BD9-A59C-BCBB7D625B9D}"/>
                </a:ext>
              </a:extLst>
            </p:cNvPr>
            <p:cNvCxnSpPr>
              <a:cxnSpLocks/>
              <a:stCxn id="23" idx="2"/>
              <a:endCxn id="79" idx="0"/>
            </p:cNvCxnSpPr>
            <p:nvPr/>
          </p:nvCxnSpPr>
          <p:spPr>
            <a:xfrm>
              <a:off x="1393225" y="4044698"/>
              <a:ext cx="459" cy="254254"/>
            </a:xfrm>
            <a:prstGeom prst="straightConnector1">
              <a:avLst/>
            </a:prstGeom>
            <a:ln w="28575">
              <a:solidFill>
                <a:srgbClr val="0D62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186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5A2D9F-DF11-409A-8AFF-42DD6CF6F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453" y="-457200"/>
            <a:ext cx="9988166" cy="1752600"/>
          </a:xfrm>
        </p:spPr>
        <p:txBody>
          <a:bodyPr anchor="b">
            <a:normAutofit/>
          </a:bodyPr>
          <a:lstStyle/>
          <a:p>
            <a:r>
              <a:rPr lang="en-US" dirty="0"/>
              <a:t>Range-based For Loop – Auto!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9DAED5-200A-4CC5-9401-DCF0B0447DFC}"/>
              </a:ext>
            </a:extLst>
          </p:cNvPr>
          <p:cNvSpPr txBox="1"/>
          <p:nvPr/>
        </p:nvSpPr>
        <p:spPr>
          <a:xfrm>
            <a:off x="430349" y="1561491"/>
            <a:ext cx="6489648" cy="3713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C++ 11 introduced the </a:t>
            </a:r>
            <a:r>
              <a:rPr lang="en-US" dirty="0">
                <a:solidFill>
                  <a:srgbClr val="C00000"/>
                </a:solidFill>
              </a:rPr>
              <a:t>auto</a:t>
            </a:r>
            <a:r>
              <a:rPr lang="en-US" dirty="0"/>
              <a:t> keyword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auto</a:t>
            </a:r>
            <a:r>
              <a:rPr lang="en-US" dirty="0"/>
              <a:t> declares a variable whose type is deduced/inferred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auto</a:t>
            </a:r>
            <a:r>
              <a:rPr lang="en-US" dirty="0"/>
              <a:t> n = 10 ; The variable n is of type </a:t>
            </a:r>
            <a:r>
              <a:rPr lang="en-US" dirty="0">
                <a:solidFill>
                  <a:srgbClr val="C00000"/>
                </a:solidFill>
              </a:rPr>
              <a:t>int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Range-based for loops can use auto to deduce the type of the </a:t>
            </a:r>
            <a:r>
              <a:rPr lang="en-US" i="1" dirty="0"/>
              <a:t>element </a:t>
            </a:r>
            <a:r>
              <a:rPr lang="en-US" dirty="0"/>
              <a:t>inside of the range</a:t>
            </a:r>
            <a:endParaRPr lang="en-US" i="1" dirty="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This makes code less verbose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AFC0AD-8DE9-4C02-B742-C3A78164F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997" y="1310140"/>
            <a:ext cx="5259442" cy="3784159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57F118AC-D309-4A90-B7A7-1765447CFC50}"/>
              </a:ext>
            </a:extLst>
          </p:cNvPr>
          <p:cNvGrpSpPr/>
          <p:nvPr/>
        </p:nvGrpSpPr>
        <p:grpSpPr>
          <a:xfrm>
            <a:off x="6240445" y="3707883"/>
            <a:ext cx="2060480" cy="369332"/>
            <a:chOff x="6796579" y="2569060"/>
            <a:chExt cx="1895106" cy="369332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9B124DA-F18D-4BFB-8716-9D41C9AA3CEB}"/>
                </a:ext>
              </a:extLst>
            </p:cNvPr>
            <p:cNvCxnSpPr>
              <a:cxnSpLocks/>
            </p:cNvCxnSpPr>
            <p:nvPr/>
          </p:nvCxnSpPr>
          <p:spPr>
            <a:xfrm>
              <a:off x="7341208" y="2775816"/>
              <a:ext cx="991497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BDB5AB5-162C-448C-9CF6-8E80C94AD8E0}"/>
                </a:ext>
              </a:extLst>
            </p:cNvPr>
            <p:cNvSpPr txBox="1"/>
            <p:nvPr/>
          </p:nvSpPr>
          <p:spPr>
            <a:xfrm>
              <a:off x="6796579" y="2569060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type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C5B0025-B8BE-47CA-9B91-907D16BF3457}"/>
                </a:ext>
              </a:extLst>
            </p:cNvPr>
            <p:cNvSpPr/>
            <p:nvPr/>
          </p:nvSpPr>
          <p:spPr>
            <a:xfrm>
              <a:off x="8376388" y="2654381"/>
              <a:ext cx="315297" cy="21581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6602B2E-0F5A-42B2-B07C-99855ADF3205}"/>
              </a:ext>
            </a:extLst>
          </p:cNvPr>
          <p:cNvCxnSpPr>
            <a:cxnSpLocks/>
          </p:cNvCxnSpPr>
          <p:nvPr/>
        </p:nvCxnSpPr>
        <p:spPr>
          <a:xfrm flipV="1">
            <a:off x="8185150" y="2959100"/>
            <a:ext cx="584200" cy="83410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72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5A2D9F-DF11-409A-8AFF-42DD6CF6F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453" y="-457200"/>
            <a:ext cx="9988166" cy="1752600"/>
          </a:xfrm>
        </p:spPr>
        <p:txBody>
          <a:bodyPr anchor="b">
            <a:normAutofit/>
          </a:bodyPr>
          <a:lstStyle/>
          <a:p>
            <a:r>
              <a:rPr lang="en-US"/>
              <a:t>Nested For Loops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9DAED5-200A-4CC5-9401-DCF0B0447DFC}"/>
              </a:ext>
            </a:extLst>
          </p:cNvPr>
          <p:cNvSpPr txBox="1"/>
          <p:nvPr/>
        </p:nvSpPr>
        <p:spPr>
          <a:xfrm>
            <a:off x="430349" y="1561491"/>
            <a:ext cx="6489648" cy="3713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C++ 11 introduced the </a:t>
            </a:r>
            <a:r>
              <a:rPr lang="en-US" dirty="0">
                <a:solidFill>
                  <a:srgbClr val="C00000"/>
                </a:solidFill>
              </a:rPr>
              <a:t>auto</a:t>
            </a:r>
            <a:r>
              <a:rPr lang="en-US" dirty="0"/>
              <a:t> keyword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auto</a:t>
            </a:r>
            <a:r>
              <a:rPr lang="en-US" dirty="0"/>
              <a:t> declares a variable whose type is deduced/inferred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auto</a:t>
            </a:r>
            <a:r>
              <a:rPr lang="en-US" dirty="0"/>
              <a:t> n = 10 ; The variable n is of type </a:t>
            </a:r>
            <a:r>
              <a:rPr lang="en-US" dirty="0">
                <a:solidFill>
                  <a:srgbClr val="C00000"/>
                </a:solidFill>
              </a:rPr>
              <a:t>int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Range-based for loops can use auto to deduce the type of the </a:t>
            </a:r>
            <a:r>
              <a:rPr lang="en-US" i="1" dirty="0"/>
              <a:t>element </a:t>
            </a:r>
            <a:r>
              <a:rPr lang="en-US" dirty="0"/>
              <a:t>inside of the range</a:t>
            </a:r>
            <a:endParaRPr lang="en-US" i="1" dirty="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This makes code less verbose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372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7F303-584A-48C6-8A80-7B3A2B2AA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365" y="74462"/>
            <a:ext cx="4953000" cy="166457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About Me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36B8F5-3AAF-47B5-8B3B-140B9E8C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175" y="1926587"/>
            <a:ext cx="5302249" cy="328834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Chemical Engineering and Computer Science @ Brigham Young University</a:t>
            </a:r>
          </a:p>
          <a:p>
            <a:r>
              <a:rPr lang="en-US" sz="1800" dirty="0">
                <a:solidFill>
                  <a:schemeClr val="tx2"/>
                </a:solidFill>
              </a:rPr>
              <a:t>3 years as a control systems engineer @ Valero</a:t>
            </a:r>
          </a:p>
          <a:p>
            <a:r>
              <a:rPr lang="en-US" sz="1800" dirty="0">
                <a:solidFill>
                  <a:schemeClr val="tx2"/>
                </a:solidFill>
              </a:rPr>
              <a:t>5</a:t>
            </a:r>
            <a:r>
              <a:rPr lang="en-US" sz="1800" baseline="30000" dirty="0">
                <a:solidFill>
                  <a:schemeClr val="tx2"/>
                </a:solidFill>
              </a:rPr>
              <a:t>th</a:t>
            </a:r>
            <a:r>
              <a:rPr lang="en-US" sz="1800" dirty="0">
                <a:solidFill>
                  <a:schemeClr val="tx2"/>
                </a:solidFill>
              </a:rPr>
              <a:t> Year PhD Robotics @ University of Michigan</a:t>
            </a:r>
          </a:p>
          <a:p>
            <a:r>
              <a:rPr lang="en-US" sz="1800" dirty="0">
                <a:solidFill>
                  <a:schemeClr val="tx2"/>
                </a:solidFill>
              </a:rPr>
              <a:t>Research focused on urgent landing for Unmanned Aerial Vehicles</a:t>
            </a:r>
          </a:p>
          <a:p>
            <a:r>
              <a:rPr lang="en-US" sz="1800" dirty="0">
                <a:solidFill>
                  <a:schemeClr val="tx2"/>
                </a:solidFill>
              </a:rPr>
              <a:t>Love C++ and Python!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94C9708-F6A4-4956-B261-A4A2C4DFE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0666" y="0"/>
            <a:ext cx="6001333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87685E6-1160-459B-8C70-301404C06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196875" y="0"/>
            <a:ext cx="5992075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34A1EC5-55A0-4A91-BEA9-C591429D60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2" t="-524" r="-2344" b="15523"/>
          <a:stretch/>
        </p:blipFill>
        <p:spPr>
          <a:xfrm>
            <a:off x="8487604" y="11833"/>
            <a:ext cx="1407456" cy="14074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A picture containing factory, building, outdoor&#10;&#10;Description automatically generated">
            <a:extLst>
              <a:ext uri="{FF2B5EF4-FFF2-40B4-BE49-F238E27FC236}">
                <a16:creationId xmlns:a16="http://schemas.microsoft.com/office/drawing/2014/main" id="{173910DD-3866-4ABB-81F1-0DA0A2BC55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352" y="1607811"/>
            <a:ext cx="4077960" cy="264857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D6C2464-D33F-4E39-B829-142DC9BCBA4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278" r="1278"/>
          <a:stretch/>
        </p:blipFill>
        <p:spPr>
          <a:xfrm>
            <a:off x="7181220" y="4444916"/>
            <a:ext cx="4077960" cy="2092444"/>
          </a:xfrm>
          <a:prstGeom prst="rect">
            <a:avLst/>
          </a:prstGeom>
        </p:spPr>
      </p:pic>
      <p:pic>
        <p:nvPicPr>
          <p:cNvPr id="16" name="Picture 15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7475D4DD-E293-49C6-990D-6545288CE2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919" y="5046825"/>
            <a:ext cx="1036631" cy="1036631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7BA09598-7FC2-4610-8DF3-B97D6FE05C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6137" b="89819" l="10000" r="90000">
                        <a14:foregroundMark x1="53023" y1="9484" x2="53023" y2="9484"/>
                        <a14:foregroundMark x1="47093" y1="6137" x2="47093" y2="6137"/>
                        <a14:foregroundMark x1="47791" y1="6137" x2="47791" y2="6137"/>
                        <a14:foregroundMark x1="47326" y1="6137" x2="47326" y2="6137"/>
                        <a14:foregroundMark x1="84419" y1="37378" x2="84419" y2="37378"/>
                        <a14:foregroundMark x1="77791" y1="37657" x2="77791" y2="37657"/>
                        <a14:foregroundMark x1="74070" y1="33612" x2="80581" y2="54533"/>
                        <a14:foregroundMark x1="80581" y1="54533" x2="78023" y2="54393"/>
                        <a14:foregroundMark x1="74535" y1="42678" x2="74070" y2="41841"/>
                        <a14:foregroundMark x1="39651" y1="59693" x2="41512" y2="81869"/>
                        <a14:foregroundMark x1="41512" y1="81869" x2="52558" y2="859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884" y="5079409"/>
            <a:ext cx="1165212" cy="97146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8602401-D357-418D-BB44-57605105CD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468" y="4859273"/>
            <a:ext cx="1411735" cy="141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430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5A2D9F-DF11-409A-8AFF-42DD6CF6F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453" y="-457200"/>
            <a:ext cx="9988166" cy="1752600"/>
          </a:xfrm>
        </p:spPr>
        <p:txBody>
          <a:bodyPr anchor="b">
            <a:normAutofit/>
          </a:bodyPr>
          <a:lstStyle/>
          <a:p>
            <a:r>
              <a:rPr lang="en-US" dirty="0"/>
              <a:t>Getting Started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9DAED5-200A-4CC5-9401-DCF0B0447DFC}"/>
              </a:ext>
            </a:extLst>
          </p:cNvPr>
          <p:cNvSpPr txBox="1"/>
          <p:nvPr/>
        </p:nvSpPr>
        <p:spPr>
          <a:xfrm>
            <a:off x="525599" y="1561491"/>
            <a:ext cx="10987360" cy="4707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Entire lecture and source code are hosted on Github - </a:t>
            </a:r>
            <a:r>
              <a:rPr lang="en-US" dirty="0">
                <a:solidFill>
                  <a:schemeClr val="tx2"/>
                </a:solidFill>
                <a:hlinkClick r:id="rId3"/>
              </a:rPr>
              <a:t>https://github.com/JeremyBYU/LoopIt</a:t>
            </a:r>
            <a:endParaRPr lang="en-US" dirty="0">
              <a:solidFill>
                <a:schemeClr val="tx2"/>
              </a:solidFill>
            </a:endParaRP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Examples can be run in your in browser using </a:t>
            </a:r>
            <a:r>
              <a:rPr lang="en-US" dirty="0">
                <a:solidFill>
                  <a:schemeClr val="tx2"/>
                </a:solidFill>
                <a:hlinkClick r:id="rId4"/>
              </a:rPr>
              <a:t>Repl.it </a:t>
            </a:r>
            <a:r>
              <a:rPr lang="en-US" dirty="0">
                <a:solidFill>
                  <a:schemeClr val="tx2"/>
                </a:solidFill>
              </a:rPr>
              <a:t>, C++ compiler and editor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Lecture assumes students have a basic knowledge of basic C++ datatypes and declaring variables</a:t>
            </a:r>
          </a:p>
          <a:p>
            <a:pPr marL="685800" lvl="1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>
                <a:solidFill>
                  <a:schemeClr val="accent1"/>
                </a:solidFill>
              </a:rPr>
              <a:t>string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>
                <a:solidFill>
                  <a:schemeClr val="accent1"/>
                </a:solidFill>
              </a:rPr>
              <a:t>vector</a:t>
            </a:r>
            <a:r>
              <a:rPr lang="en-US" dirty="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323F31C-F6D8-416D-A862-0F8C006A23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1702" y="2531112"/>
            <a:ext cx="6580516" cy="276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486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5A2D9F-DF11-409A-8AFF-42DD6CF6F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453" y="-457200"/>
            <a:ext cx="9988166" cy="1752600"/>
          </a:xfrm>
        </p:spPr>
        <p:txBody>
          <a:bodyPr anchor="b">
            <a:normAutofit/>
          </a:bodyPr>
          <a:lstStyle/>
          <a:p>
            <a:r>
              <a:rPr lang="en-US" dirty="0"/>
              <a:t>What We Are Learning - Loops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9DAED5-200A-4CC5-9401-DCF0B0447DFC}"/>
              </a:ext>
            </a:extLst>
          </p:cNvPr>
          <p:cNvSpPr txBox="1"/>
          <p:nvPr/>
        </p:nvSpPr>
        <p:spPr>
          <a:xfrm>
            <a:off x="525599" y="1561491"/>
            <a:ext cx="10987360" cy="4707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Often need to repeat a body of code when programming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C++ has two main types of loops: </a:t>
            </a:r>
            <a:r>
              <a:rPr lang="en-US" dirty="0">
                <a:solidFill>
                  <a:srgbClr val="C00000"/>
                </a:solidFill>
              </a:rPr>
              <a:t>for</a:t>
            </a:r>
            <a:r>
              <a:rPr lang="en-US" dirty="0">
                <a:solidFill>
                  <a:schemeClr val="tx2"/>
                </a:solidFill>
              </a:rPr>
              <a:t> &amp; </a:t>
            </a:r>
            <a:r>
              <a:rPr lang="en-US" dirty="0">
                <a:solidFill>
                  <a:srgbClr val="C00000"/>
                </a:solidFill>
              </a:rPr>
              <a:t>while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</a:endParaRP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</a:endParaRP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</a:endParaRP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</a:endParaRP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Keywords we will be learning: </a:t>
            </a:r>
            <a:r>
              <a:rPr lang="en-US" dirty="0">
                <a:solidFill>
                  <a:srgbClr val="C00000"/>
                </a:solidFill>
              </a:rPr>
              <a:t>for, while, do, break, continue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Will </a:t>
            </a:r>
            <a:r>
              <a:rPr lang="en-US" i="1" dirty="0">
                <a:solidFill>
                  <a:schemeClr val="tx2"/>
                </a:solidFill>
              </a:rPr>
              <a:t>not</a:t>
            </a:r>
            <a:r>
              <a:rPr lang="en-US" dirty="0">
                <a:solidFill>
                  <a:schemeClr val="tx2"/>
                </a:solidFill>
              </a:rPr>
              <a:t> learn about </a:t>
            </a:r>
            <a:r>
              <a:rPr lang="en-US" dirty="0">
                <a:solidFill>
                  <a:srgbClr val="C00000"/>
                </a:solidFill>
              </a:rPr>
              <a:t>go to</a:t>
            </a:r>
            <a:r>
              <a:rPr lang="en-US" dirty="0">
                <a:solidFill>
                  <a:schemeClr val="tx2"/>
                </a:solidFill>
              </a:rPr>
              <a:t> flow control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At the end we will learn about new C++ 11 loops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Examples are not meant to be </a:t>
            </a:r>
            <a:r>
              <a:rPr lang="en-US" i="1" dirty="0">
                <a:solidFill>
                  <a:schemeClr val="tx2"/>
                </a:solidFill>
              </a:rPr>
              <a:t>optimal or efficient; </a:t>
            </a:r>
            <a:r>
              <a:rPr lang="en-US" dirty="0">
                <a:solidFill>
                  <a:schemeClr val="tx2"/>
                </a:solidFill>
              </a:rPr>
              <a:t>demonstrate principles</a:t>
            </a:r>
            <a:endParaRPr lang="en-US" dirty="0">
              <a:solidFill>
                <a:srgbClr val="C00000"/>
              </a:solidFill>
            </a:endParaRP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CD5D73-9131-42EC-BA6F-1B8ED28E2C58}"/>
              </a:ext>
            </a:extLst>
          </p:cNvPr>
          <p:cNvSpPr/>
          <p:nvPr/>
        </p:nvSpPr>
        <p:spPr>
          <a:xfrm>
            <a:off x="6096000" y="3009657"/>
            <a:ext cx="1147368" cy="576596"/>
          </a:xfrm>
          <a:prstGeom prst="rect">
            <a:avLst/>
          </a:prstGeom>
          <a:solidFill>
            <a:srgbClr val="0D62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Loop Body</a:t>
            </a: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B871BEAE-0BC2-4EA0-ABFF-FB227F07B916}"/>
              </a:ext>
            </a:extLst>
          </p:cNvPr>
          <p:cNvSpPr/>
          <p:nvPr/>
        </p:nvSpPr>
        <p:spPr>
          <a:xfrm>
            <a:off x="4269297" y="2854894"/>
            <a:ext cx="1297389" cy="884966"/>
          </a:xfrm>
          <a:prstGeom prst="flowChartDecision">
            <a:avLst/>
          </a:prstGeom>
          <a:solidFill>
            <a:srgbClr val="0D62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1600" dirty="0"/>
              <a:t>Conditional</a:t>
            </a:r>
            <a:endParaRPr lang="en-US" sz="1400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EDB8A431-C58B-427F-94CD-852C954704BD}"/>
              </a:ext>
            </a:extLst>
          </p:cNvPr>
          <p:cNvCxnSpPr>
            <a:cxnSpLocks/>
            <a:stCxn id="10" idx="3"/>
            <a:endCxn id="3" idx="1"/>
          </p:cNvCxnSpPr>
          <p:nvPr/>
        </p:nvCxnSpPr>
        <p:spPr>
          <a:xfrm>
            <a:off x="5566686" y="3297377"/>
            <a:ext cx="529314" cy="578"/>
          </a:xfrm>
          <a:prstGeom prst="bentConnector3">
            <a:avLst>
              <a:gd name="adj1" fmla="val 50000"/>
            </a:avLst>
          </a:prstGeom>
          <a:ln w="28575">
            <a:solidFill>
              <a:srgbClr val="0D62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020D56B-6E9D-42B1-84F1-8700A0F809B8}"/>
              </a:ext>
            </a:extLst>
          </p:cNvPr>
          <p:cNvCxnSpPr>
            <a:cxnSpLocks/>
            <a:stCxn id="3" idx="0"/>
            <a:endCxn id="10" idx="0"/>
          </p:cNvCxnSpPr>
          <p:nvPr/>
        </p:nvCxnSpPr>
        <p:spPr>
          <a:xfrm rot="16200000" flipV="1">
            <a:off x="5716457" y="2056430"/>
            <a:ext cx="154763" cy="1751692"/>
          </a:xfrm>
          <a:prstGeom prst="bentConnector3">
            <a:avLst>
              <a:gd name="adj1" fmla="val 247710"/>
            </a:avLst>
          </a:prstGeom>
          <a:ln w="28575">
            <a:solidFill>
              <a:srgbClr val="0D62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22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5A2D9F-DF11-409A-8AFF-42DD6CF6F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453" y="-457200"/>
            <a:ext cx="9988166" cy="1752600"/>
          </a:xfrm>
        </p:spPr>
        <p:txBody>
          <a:bodyPr anchor="b">
            <a:normAutofit/>
          </a:bodyPr>
          <a:lstStyle/>
          <a:p>
            <a:r>
              <a:rPr lang="en-US" dirty="0"/>
              <a:t>While Loops - Basic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9DAED5-200A-4CC5-9401-DCF0B0447DFC}"/>
              </a:ext>
            </a:extLst>
          </p:cNvPr>
          <p:cNvSpPr txBox="1"/>
          <p:nvPr/>
        </p:nvSpPr>
        <p:spPr>
          <a:xfrm>
            <a:off x="430349" y="1561491"/>
            <a:ext cx="10987360" cy="3841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Loop forever until a condition is met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CD5D73-9131-42EC-BA6F-1B8ED28E2C58}"/>
              </a:ext>
            </a:extLst>
          </p:cNvPr>
          <p:cNvSpPr/>
          <p:nvPr/>
        </p:nvSpPr>
        <p:spPr>
          <a:xfrm>
            <a:off x="2768501" y="3097441"/>
            <a:ext cx="1147368" cy="576596"/>
          </a:xfrm>
          <a:prstGeom prst="rect">
            <a:avLst/>
          </a:prstGeom>
          <a:solidFill>
            <a:srgbClr val="0D62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Loop </a:t>
            </a:r>
          </a:p>
          <a:p>
            <a:pPr algn="ctr"/>
            <a:r>
              <a:rPr lang="en-US" sz="1600" dirty="0"/>
              <a:t>Body</a:t>
            </a: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B871BEAE-0BC2-4EA0-ABFF-FB227F07B916}"/>
              </a:ext>
            </a:extLst>
          </p:cNvPr>
          <p:cNvSpPr/>
          <p:nvPr/>
        </p:nvSpPr>
        <p:spPr>
          <a:xfrm>
            <a:off x="941798" y="2942678"/>
            <a:ext cx="1297389" cy="884966"/>
          </a:xfrm>
          <a:prstGeom prst="flowChartDecision">
            <a:avLst/>
          </a:prstGeom>
          <a:solidFill>
            <a:srgbClr val="0D62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1600" dirty="0"/>
              <a:t>Conditional</a:t>
            </a:r>
            <a:endParaRPr lang="en-US" sz="1400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EDB8A431-C58B-427F-94CD-852C954704BD}"/>
              </a:ext>
            </a:extLst>
          </p:cNvPr>
          <p:cNvCxnSpPr>
            <a:cxnSpLocks/>
            <a:stCxn id="10" idx="3"/>
            <a:endCxn id="3" idx="1"/>
          </p:cNvCxnSpPr>
          <p:nvPr/>
        </p:nvCxnSpPr>
        <p:spPr>
          <a:xfrm>
            <a:off x="2239187" y="3385161"/>
            <a:ext cx="529314" cy="578"/>
          </a:xfrm>
          <a:prstGeom prst="bentConnector3">
            <a:avLst>
              <a:gd name="adj1" fmla="val 50000"/>
            </a:avLst>
          </a:prstGeom>
          <a:ln w="28575">
            <a:solidFill>
              <a:srgbClr val="0D62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020D56B-6E9D-42B1-84F1-8700A0F809B8}"/>
              </a:ext>
            </a:extLst>
          </p:cNvPr>
          <p:cNvCxnSpPr>
            <a:cxnSpLocks/>
            <a:stCxn id="3" idx="0"/>
            <a:endCxn id="10" idx="0"/>
          </p:cNvCxnSpPr>
          <p:nvPr/>
        </p:nvCxnSpPr>
        <p:spPr>
          <a:xfrm rot="16200000" flipV="1">
            <a:off x="2388958" y="2144214"/>
            <a:ext cx="154763" cy="1751692"/>
          </a:xfrm>
          <a:prstGeom prst="bentConnector3">
            <a:avLst>
              <a:gd name="adj1" fmla="val 247710"/>
            </a:avLst>
          </a:prstGeom>
          <a:ln w="28575">
            <a:solidFill>
              <a:srgbClr val="0D62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5CA0771-6337-4C33-B323-85022F4F9106}"/>
              </a:ext>
            </a:extLst>
          </p:cNvPr>
          <p:cNvSpPr txBox="1"/>
          <p:nvPr/>
        </p:nvSpPr>
        <p:spPr>
          <a:xfrm>
            <a:off x="2259547" y="3039848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2A0E66-F143-4FB3-8049-94E684CAFF3C}"/>
              </a:ext>
            </a:extLst>
          </p:cNvPr>
          <p:cNvSpPr txBox="1"/>
          <p:nvPr/>
        </p:nvSpPr>
        <p:spPr>
          <a:xfrm>
            <a:off x="1596893" y="373898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02F23A7-2678-43CB-8265-51E17779B9A1}"/>
              </a:ext>
            </a:extLst>
          </p:cNvPr>
          <p:cNvSpPr/>
          <p:nvPr/>
        </p:nvSpPr>
        <p:spPr>
          <a:xfrm>
            <a:off x="1220655" y="4056699"/>
            <a:ext cx="739674" cy="458797"/>
          </a:xfrm>
          <a:prstGeom prst="ellipse">
            <a:avLst/>
          </a:prstGeom>
          <a:solidFill>
            <a:srgbClr val="0D62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D3EA150-57DA-4A6B-8CAD-81BFA4614E57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rot="5400000">
            <a:off x="1475966" y="3942171"/>
            <a:ext cx="229055" cy="1"/>
          </a:xfrm>
          <a:prstGeom prst="bentConnector3">
            <a:avLst>
              <a:gd name="adj1" fmla="val 50000"/>
            </a:avLst>
          </a:prstGeom>
          <a:ln w="28575">
            <a:solidFill>
              <a:srgbClr val="0D62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45C4CA42-E2D6-473F-9695-05ED4E5001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1"/>
          <a:stretch/>
        </p:blipFill>
        <p:spPr>
          <a:xfrm>
            <a:off x="7669705" y="1487245"/>
            <a:ext cx="4485853" cy="3594019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CEC60ACF-818D-485A-A5BB-26DD9836A4C8}"/>
              </a:ext>
            </a:extLst>
          </p:cNvPr>
          <p:cNvGrpSpPr/>
          <p:nvPr/>
        </p:nvGrpSpPr>
        <p:grpSpPr>
          <a:xfrm>
            <a:off x="5175605" y="2577000"/>
            <a:ext cx="6171845" cy="369332"/>
            <a:chOff x="5175605" y="2577000"/>
            <a:chExt cx="6171845" cy="369332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41A3C08-ABAE-4581-ABC9-A5C4346D3718}"/>
                </a:ext>
              </a:extLst>
            </p:cNvPr>
            <p:cNvCxnSpPr>
              <a:cxnSpLocks/>
            </p:cNvCxnSpPr>
            <p:nvPr/>
          </p:nvCxnSpPr>
          <p:spPr>
            <a:xfrm>
              <a:off x="7488196" y="2775815"/>
              <a:ext cx="844509" cy="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52EB428-6E71-4957-8545-13A8F99E18E4}"/>
                </a:ext>
              </a:extLst>
            </p:cNvPr>
            <p:cNvSpPr txBox="1"/>
            <p:nvPr/>
          </p:nvSpPr>
          <p:spPr>
            <a:xfrm>
              <a:off x="5175605" y="2577000"/>
              <a:ext cx="2330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Conditional Variable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5E8101-F847-438B-9BA7-13BBFE7400D4}"/>
                </a:ext>
              </a:extLst>
            </p:cNvPr>
            <p:cNvSpPr/>
            <p:nvPr/>
          </p:nvSpPr>
          <p:spPr>
            <a:xfrm>
              <a:off x="8332705" y="2654381"/>
              <a:ext cx="3014745" cy="21581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7F118AC-D309-4A90-B7A7-1765447CFC50}"/>
              </a:ext>
            </a:extLst>
          </p:cNvPr>
          <p:cNvGrpSpPr/>
          <p:nvPr/>
        </p:nvGrpSpPr>
        <p:grpSpPr>
          <a:xfrm>
            <a:off x="5246782" y="3592509"/>
            <a:ext cx="3547969" cy="369332"/>
            <a:chOff x="5175605" y="2577000"/>
            <a:chExt cx="3547969" cy="369332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9B124DA-F18D-4BFB-8716-9D41C9AA3CEB}"/>
                </a:ext>
              </a:extLst>
            </p:cNvPr>
            <p:cNvCxnSpPr>
              <a:cxnSpLocks/>
            </p:cNvCxnSpPr>
            <p:nvPr/>
          </p:nvCxnSpPr>
          <p:spPr>
            <a:xfrm>
              <a:off x="7488196" y="2775815"/>
              <a:ext cx="844509" cy="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BDB5AB5-162C-448C-9CF6-8E80C94AD8E0}"/>
                </a:ext>
              </a:extLst>
            </p:cNvPr>
            <p:cNvSpPr txBox="1"/>
            <p:nvPr/>
          </p:nvSpPr>
          <p:spPr>
            <a:xfrm>
              <a:off x="5175605" y="2577000"/>
              <a:ext cx="23671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While Loop Keyword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C5B0025-B8BE-47CA-9B91-907D16BF3457}"/>
                </a:ext>
              </a:extLst>
            </p:cNvPr>
            <p:cNvSpPr/>
            <p:nvPr/>
          </p:nvSpPr>
          <p:spPr>
            <a:xfrm>
              <a:off x="8332706" y="2654381"/>
              <a:ext cx="390868" cy="21581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7870DE7-037E-4AE4-9C82-B2538F1DFA30}"/>
              </a:ext>
            </a:extLst>
          </p:cNvPr>
          <p:cNvGrpSpPr/>
          <p:nvPr/>
        </p:nvGrpSpPr>
        <p:grpSpPr>
          <a:xfrm>
            <a:off x="5252836" y="3592509"/>
            <a:ext cx="4094067" cy="369332"/>
            <a:chOff x="5175605" y="2577000"/>
            <a:chExt cx="4094067" cy="369332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1154E18-36C6-4130-8EFC-86A3A059455B}"/>
                </a:ext>
              </a:extLst>
            </p:cNvPr>
            <p:cNvCxnSpPr>
              <a:cxnSpLocks/>
            </p:cNvCxnSpPr>
            <p:nvPr/>
          </p:nvCxnSpPr>
          <p:spPr>
            <a:xfrm>
              <a:off x="7488196" y="2775815"/>
              <a:ext cx="844509" cy="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DB0C833-1DC5-4364-BA52-6C2242A99DEF}"/>
                </a:ext>
              </a:extLst>
            </p:cNvPr>
            <p:cNvSpPr txBox="1"/>
            <p:nvPr/>
          </p:nvSpPr>
          <p:spPr>
            <a:xfrm>
              <a:off x="5175605" y="2577000"/>
              <a:ext cx="2366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Condition Statement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591812A-C76D-4180-A2B3-4D8E687D9A5B}"/>
                </a:ext>
              </a:extLst>
            </p:cNvPr>
            <p:cNvSpPr/>
            <p:nvPr/>
          </p:nvSpPr>
          <p:spPr>
            <a:xfrm>
              <a:off x="8723574" y="2653756"/>
              <a:ext cx="546098" cy="21581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D13E40E-C825-4959-BEC7-A8C645BD0362}"/>
              </a:ext>
            </a:extLst>
          </p:cNvPr>
          <p:cNvGrpSpPr/>
          <p:nvPr/>
        </p:nvGrpSpPr>
        <p:grpSpPr>
          <a:xfrm>
            <a:off x="5506271" y="4283818"/>
            <a:ext cx="4634679" cy="369332"/>
            <a:chOff x="5601521" y="2575867"/>
            <a:chExt cx="4634679" cy="369332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895DAD7-6728-4FEB-AD2D-A28983B3FB2C}"/>
                </a:ext>
              </a:extLst>
            </p:cNvPr>
            <p:cNvCxnSpPr>
              <a:cxnSpLocks/>
            </p:cNvCxnSpPr>
            <p:nvPr/>
          </p:nvCxnSpPr>
          <p:spPr>
            <a:xfrm>
              <a:off x="7488196" y="2775815"/>
              <a:ext cx="844509" cy="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AD0A592-586E-4BA1-A135-EE758F4D5E5B}"/>
                </a:ext>
              </a:extLst>
            </p:cNvPr>
            <p:cNvSpPr txBox="1"/>
            <p:nvPr/>
          </p:nvSpPr>
          <p:spPr>
            <a:xfrm>
              <a:off x="5601521" y="2575867"/>
              <a:ext cx="1880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Update Variable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09FC72A-1AF0-4F38-BE51-85C843BA18DB}"/>
                </a:ext>
              </a:extLst>
            </p:cNvPr>
            <p:cNvSpPr/>
            <p:nvPr/>
          </p:nvSpPr>
          <p:spPr>
            <a:xfrm>
              <a:off x="8600077" y="2652623"/>
              <a:ext cx="1636123" cy="21581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568C0E63-192E-4761-ACB6-DC6E9CA4F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2925" y="5336020"/>
            <a:ext cx="4012896" cy="1295302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81874DC5-CE93-4AC2-B623-D4969528C697}"/>
              </a:ext>
            </a:extLst>
          </p:cNvPr>
          <p:cNvSpPr txBox="1"/>
          <p:nvPr/>
        </p:nvSpPr>
        <p:spPr>
          <a:xfrm>
            <a:off x="2417603" y="5713471"/>
            <a:ext cx="2935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Program Output: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BB1A286-77A5-401C-A589-DF1F2099A3D6}"/>
              </a:ext>
            </a:extLst>
          </p:cNvPr>
          <p:cNvSpPr/>
          <p:nvPr/>
        </p:nvSpPr>
        <p:spPr>
          <a:xfrm>
            <a:off x="1227008" y="2118780"/>
            <a:ext cx="739674" cy="458797"/>
          </a:xfrm>
          <a:prstGeom prst="ellipse">
            <a:avLst/>
          </a:prstGeom>
          <a:solidFill>
            <a:srgbClr val="0D62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D35CB525-39A2-48C4-8BC3-CCC97E97A0B0}"/>
              </a:ext>
            </a:extLst>
          </p:cNvPr>
          <p:cNvCxnSpPr>
            <a:cxnSpLocks/>
          </p:cNvCxnSpPr>
          <p:nvPr/>
        </p:nvCxnSpPr>
        <p:spPr>
          <a:xfrm rot="5400000">
            <a:off x="1470709" y="2687670"/>
            <a:ext cx="229055" cy="1"/>
          </a:xfrm>
          <a:prstGeom prst="bentConnector3">
            <a:avLst>
              <a:gd name="adj1" fmla="val 50000"/>
            </a:avLst>
          </a:prstGeom>
          <a:ln w="28575">
            <a:solidFill>
              <a:srgbClr val="0D62A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50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5A2D9F-DF11-409A-8AFF-42DD6CF6F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453" y="-457200"/>
            <a:ext cx="9988166" cy="1752600"/>
          </a:xfrm>
        </p:spPr>
        <p:txBody>
          <a:bodyPr anchor="b">
            <a:normAutofit/>
          </a:bodyPr>
          <a:lstStyle/>
          <a:p>
            <a:r>
              <a:rPr lang="en-US" dirty="0"/>
              <a:t>While Loops – Break Statement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9DAED5-200A-4CC5-9401-DCF0B0447DFC}"/>
              </a:ext>
            </a:extLst>
          </p:cNvPr>
          <p:cNvSpPr txBox="1"/>
          <p:nvPr/>
        </p:nvSpPr>
        <p:spPr>
          <a:xfrm>
            <a:off x="430349" y="1561491"/>
            <a:ext cx="10987360" cy="5573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You can also use the </a:t>
            </a:r>
            <a:r>
              <a:rPr lang="en-US" dirty="0">
                <a:solidFill>
                  <a:srgbClr val="C00000"/>
                </a:solidFill>
              </a:rPr>
              <a:t>break</a:t>
            </a:r>
            <a:r>
              <a:rPr lang="en-US" dirty="0">
                <a:solidFill>
                  <a:schemeClr val="tx2"/>
                </a:solidFill>
              </a:rPr>
              <a:t> keyword to exit a loop</a:t>
            </a: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When to use </a:t>
            </a:r>
            <a:r>
              <a:rPr lang="en-US" dirty="0">
                <a:solidFill>
                  <a:srgbClr val="C00000"/>
                </a:solidFill>
              </a:rPr>
              <a:t>while</a:t>
            </a:r>
            <a:r>
              <a:rPr lang="en-US" dirty="0">
                <a:solidFill>
                  <a:schemeClr val="tx2"/>
                </a:solidFill>
              </a:rPr>
              <a:t> loops?</a:t>
            </a:r>
          </a:p>
          <a:p>
            <a:pPr marL="742950" lvl="1" indent="-28575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Don’t know how many times to repeat code</a:t>
            </a:r>
          </a:p>
          <a:p>
            <a:pPr marL="742950" lvl="1" indent="-28575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Infinitely repeating until user input exit</a:t>
            </a:r>
          </a:p>
          <a:p>
            <a:pPr marL="742950" lvl="1" indent="-28575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Often used for game loops: Get Input, Update Game, Render</a:t>
            </a:r>
          </a:p>
          <a:p>
            <a:pPr marL="742950" lvl="1" indent="-28575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CD5D73-9131-42EC-BA6F-1B8ED28E2C58}"/>
              </a:ext>
            </a:extLst>
          </p:cNvPr>
          <p:cNvSpPr/>
          <p:nvPr/>
        </p:nvSpPr>
        <p:spPr>
          <a:xfrm>
            <a:off x="2768501" y="3097441"/>
            <a:ext cx="1147368" cy="576596"/>
          </a:xfrm>
          <a:prstGeom prst="rect">
            <a:avLst/>
          </a:prstGeom>
          <a:solidFill>
            <a:srgbClr val="0D62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Loop</a:t>
            </a:r>
          </a:p>
          <a:p>
            <a:pPr algn="ctr"/>
            <a:r>
              <a:rPr lang="en-US" sz="1600" dirty="0"/>
              <a:t>Body</a:t>
            </a: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B871BEAE-0BC2-4EA0-ABFF-FB227F07B916}"/>
              </a:ext>
            </a:extLst>
          </p:cNvPr>
          <p:cNvSpPr/>
          <p:nvPr/>
        </p:nvSpPr>
        <p:spPr>
          <a:xfrm>
            <a:off x="941798" y="2942678"/>
            <a:ext cx="1297389" cy="884966"/>
          </a:xfrm>
          <a:prstGeom prst="flowChartDecision">
            <a:avLst/>
          </a:prstGeom>
          <a:solidFill>
            <a:srgbClr val="0D62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1600" dirty="0"/>
              <a:t>Conditional</a:t>
            </a:r>
            <a:endParaRPr lang="en-US" sz="1400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EDB8A431-C58B-427F-94CD-852C954704BD}"/>
              </a:ext>
            </a:extLst>
          </p:cNvPr>
          <p:cNvCxnSpPr>
            <a:cxnSpLocks/>
            <a:stCxn id="10" idx="3"/>
            <a:endCxn id="3" idx="1"/>
          </p:cNvCxnSpPr>
          <p:nvPr/>
        </p:nvCxnSpPr>
        <p:spPr>
          <a:xfrm>
            <a:off x="2239187" y="3385161"/>
            <a:ext cx="529314" cy="578"/>
          </a:xfrm>
          <a:prstGeom prst="bentConnector3">
            <a:avLst>
              <a:gd name="adj1" fmla="val 50000"/>
            </a:avLst>
          </a:prstGeom>
          <a:ln w="28575">
            <a:solidFill>
              <a:srgbClr val="0D62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9168F9D-5C2F-4488-AC2F-5107CE0DD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602" y="1689072"/>
            <a:ext cx="4535935" cy="3559697"/>
          </a:xfrm>
          <a:prstGeom prst="rect">
            <a:avLst/>
          </a:prstGeom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020D56B-6E9D-42B1-84F1-8700A0F809B8}"/>
              </a:ext>
            </a:extLst>
          </p:cNvPr>
          <p:cNvCxnSpPr>
            <a:cxnSpLocks/>
            <a:stCxn id="3" idx="0"/>
            <a:endCxn id="10" idx="0"/>
          </p:cNvCxnSpPr>
          <p:nvPr/>
        </p:nvCxnSpPr>
        <p:spPr>
          <a:xfrm rot="16200000" flipV="1">
            <a:off x="2388958" y="2144214"/>
            <a:ext cx="154763" cy="1751692"/>
          </a:xfrm>
          <a:prstGeom prst="bentConnector3">
            <a:avLst>
              <a:gd name="adj1" fmla="val 247710"/>
            </a:avLst>
          </a:prstGeom>
          <a:ln w="28575">
            <a:solidFill>
              <a:srgbClr val="0D62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5CA0771-6337-4C33-B323-85022F4F9106}"/>
              </a:ext>
            </a:extLst>
          </p:cNvPr>
          <p:cNvSpPr txBox="1"/>
          <p:nvPr/>
        </p:nvSpPr>
        <p:spPr>
          <a:xfrm>
            <a:off x="2259547" y="3039848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2A0E66-F143-4FB3-8049-94E684CAFF3C}"/>
              </a:ext>
            </a:extLst>
          </p:cNvPr>
          <p:cNvSpPr txBox="1"/>
          <p:nvPr/>
        </p:nvSpPr>
        <p:spPr>
          <a:xfrm>
            <a:off x="1645819" y="376021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02F23A7-2678-43CB-8265-51E17779B9A1}"/>
              </a:ext>
            </a:extLst>
          </p:cNvPr>
          <p:cNvSpPr/>
          <p:nvPr/>
        </p:nvSpPr>
        <p:spPr>
          <a:xfrm>
            <a:off x="1220655" y="4056699"/>
            <a:ext cx="739674" cy="458797"/>
          </a:xfrm>
          <a:prstGeom prst="ellipse">
            <a:avLst/>
          </a:prstGeom>
          <a:solidFill>
            <a:srgbClr val="0D62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D3EA150-57DA-4A6B-8CAD-81BFA4614E57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rot="5400000">
            <a:off x="1475966" y="3942171"/>
            <a:ext cx="229055" cy="1"/>
          </a:xfrm>
          <a:prstGeom prst="bentConnector3">
            <a:avLst>
              <a:gd name="adj1" fmla="val 50000"/>
            </a:avLst>
          </a:prstGeom>
          <a:ln w="28575">
            <a:solidFill>
              <a:srgbClr val="0D62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7870DE7-037E-4AE4-9C82-B2538F1DFA30}"/>
              </a:ext>
            </a:extLst>
          </p:cNvPr>
          <p:cNvGrpSpPr/>
          <p:nvPr/>
        </p:nvGrpSpPr>
        <p:grpSpPr>
          <a:xfrm>
            <a:off x="5097216" y="2887292"/>
            <a:ext cx="3938832" cy="369332"/>
            <a:chOff x="5175605" y="2577000"/>
            <a:chExt cx="3911208" cy="369332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1154E18-36C6-4130-8EFC-86A3A059455B}"/>
                </a:ext>
              </a:extLst>
            </p:cNvPr>
            <p:cNvCxnSpPr>
              <a:cxnSpLocks/>
            </p:cNvCxnSpPr>
            <p:nvPr/>
          </p:nvCxnSpPr>
          <p:spPr>
            <a:xfrm>
              <a:off x="7488196" y="2775815"/>
              <a:ext cx="844509" cy="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DB0C833-1DC5-4364-BA52-6C2242A99DEF}"/>
                </a:ext>
              </a:extLst>
            </p:cNvPr>
            <p:cNvSpPr txBox="1"/>
            <p:nvPr/>
          </p:nvSpPr>
          <p:spPr>
            <a:xfrm>
              <a:off x="5175605" y="2577000"/>
              <a:ext cx="2366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Condition Statement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591812A-C76D-4180-A2B3-4D8E687D9A5B}"/>
                </a:ext>
              </a:extLst>
            </p:cNvPr>
            <p:cNvSpPr/>
            <p:nvPr/>
          </p:nvSpPr>
          <p:spPr>
            <a:xfrm>
              <a:off x="8671301" y="2653756"/>
              <a:ext cx="415512" cy="21581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D13E40E-C825-4959-BEC7-A8C645BD0362}"/>
              </a:ext>
            </a:extLst>
          </p:cNvPr>
          <p:cNvGrpSpPr/>
          <p:nvPr/>
        </p:nvGrpSpPr>
        <p:grpSpPr>
          <a:xfrm>
            <a:off x="5398321" y="4094646"/>
            <a:ext cx="4634679" cy="369332"/>
            <a:chOff x="5601521" y="2575867"/>
            <a:chExt cx="4634679" cy="369332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895DAD7-6728-4FEB-AD2D-A28983B3FB2C}"/>
                </a:ext>
              </a:extLst>
            </p:cNvPr>
            <p:cNvCxnSpPr>
              <a:cxnSpLocks/>
            </p:cNvCxnSpPr>
            <p:nvPr/>
          </p:nvCxnSpPr>
          <p:spPr>
            <a:xfrm>
              <a:off x="7488196" y="2775815"/>
              <a:ext cx="844509" cy="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AD0A592-586E-4BA1-A135-EE758F4D5E5B}"/>
                </a:ext>
              </a:extLst>
            </p:cNvPr>
            <p:cNvSpPr txBox="1"/>
            <p:nvPr/>
          </p:nvSpPr>
          <p:spPr>
            <a:xfrm>
              <a:off x="5601521" y="2575867"/>
              <a:ext cx="1880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Update Variable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09FC72A-1AF0-4F38-BE51-85C843BA18DB}"/>
                </a:ext>
              </a:extLst>
            </p:cNvPr>
            <p:cNvSpPr/>
            <p:nvPr/>
          </p:nvSpPr>
          <p:spPr>
            <a:xfrm>
              <a:off x="8600077" y="2652623"/>
              <a:ext cx="1636123" cy="21581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E289B08C-3F40-4CCF-A6E1-D0A050666E3E}"/>
              </a:ext>
            </a:extLst>
          </p:cNvPr>
          <p:cNvSpPr/>
          <p:nvPr/>
        </p:nvSpPr>
        <p:spPr>
          <a:xfrm>
            <a:off x="1227008" y="2118780"/>
            <a:ext cx="739674" cy="458797"/>
          </a:xfrm>
          <a:prstGeom prst="ellipse">
            <a:avLst/>
          </a:prstGeom>
          <a:solidFill>
            <a:srgbClr val="0D62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56E3DA4E-6C64-4F1A-AD4E-0ECCE3881E9E}"/>
              </a:ext>
            </a:extLst>
          </p:cNvPr>
          <p:cNvCxnSpPr>
            <a:cxnSpLocks/>
          </p:cNvCxnSpPr>
          <p:nvPr/>
        </p:nvCxnSpPr>
        <p:spPr>
          <a:xfrm rot="5400000">
            <a:off x="1470709" y="2687670"/>
            <a:ext cx="229055" cy="1"/>
          </a:xfrm>
          <a:prstGeom prst="bentConnector3">
            <a:avLst>
              <a:gd name="adj1" fmla="val 50000"/>
            </a:avLst>
          </a:prstGeom>
          <a:ln w="28575">
            <a:solidFill>
              <a:srgbClr val="0D62A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97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5A2D9F-DF11-409A-8AFF-42DD6CF6F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453" y="-457200"/>
            <a:ext cx="9988166" cy="1752600"/>
          </a:xfrm>
        </p:spPr>
        <p:txBody>
          <a:bodyPr anchor="b">
            <a:normAutofit/>
          </a:bodyPr>
          <a:lstStyle/>
          <a:p>
            <a:r>
              <a:rPr lang="en-US" dirty="0"/>
              <a:t>While Loops – Do While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9DAED5-200A-4CC5-9401-DCF0B0447DFC}"/>
              </a:ext>
            </a:extLst>
          </p:cNvPr>
          <p:cNvSpPr txBox="1"/>
          <p:nvPr/>
        </p:nvSpPr>
        <p:spPr>
          <a:xfrm>
            <a:off x="430349" y="1561491"/>
            <a:ext cx="10987360" cy="5573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Do while</a:t>
            </a:r>
            <a:r>
              <a:rPr lang="en-US" dirty="0">
                <a:solidFill>
                  <a:schemeClr val="tx2"/>
                </a:solidFill>
              </a:rPr>
              <a:t> loops execute Loop Body </a:t>
            </a:r>
            <a:r>
              <a:rPr lang="en-US" i="1" dirty="0">
                <a:solidFill>
                  <a:schemeClr val="tx2"/>
                </a:solidFill>
              </a:rPr>
              <a:t>first, </a:t>
            </a:r>
            <a:r>
              <a:rPr lang="en-US" dirty="0">
                <a:solidFill>
                  <a:schemeClr val="tx2"/>
                </a:solidFill>
              </a:rPr>
              <a:t>then conditional </a:t>
            </a: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It doesn’t matter that repeat is set to False in Line 6</a:t>
            </a: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Loop Body is executed at </a:t>
            </a:r>
            <a:r>
              <a:rPr lang="en-US" i="1" dirty="0">
                <a:solidFill>
                  <a:schemeClr val="tx2"/>
                </a:solidFill>
              </a:rPr>
              <a:t>least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i="1" dirty="0">
                <a:solidFill>
                  <a:schemeClr val="tx2"/>
                </a:solidFill>
              </a:rPr>
              <a:t>once</a:t>
            </a:r>
          </a:p>
          <a:p>
            <a:pPr marL="742950" lvl="1" indent="-28575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742950" lvl="1" indent="-28575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Often used for game loops: Get Input, Update Game, Render</a:t>
            </a:r>
          </a:p>
          <a:p>
            <a:pPr marL="742950" lvl="1" indent="-28575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CD5D73-9131-42EC-BA6F-1B8ED28E2C58}"/>
              </a:ext>
            </a:extLst>
          </p:cNvPr>
          <p:cNvSpPr/>
          <p:nvPr/>
        </p:nvSpPr>
        <p:spPr>
          <a:xfrm>
            <a:off x="1011552" y="3095791"/>
            <a:ext cx="1147368" cy="576596"/>
          </a:xfrm>
          <a:prstGeom prst="rect">
            <a:avLst/>
          </a:prstGeom>
          <a:solidFill>
            <a:srgbClr val="0D62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Loop</a:t>
            </a:r>
          </a:p>
          <a:p>
            <a:pPr algn="ctr"/>
            <a:r>
              <a:rPr lang="en-US" sz="1600" dirty="0"/>
              <a:t>Body</a:t>
            </a: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B871BEAE-0BC2-4EA0-ABFF-FB227F07B916}"/>
              </a:ext>
            </a:extLst>
          </p:cNvPr>
          <p:cNvSpPr/>
          <p:nvPr/>
        </p:nvSpPr>
        <p:spPr>
          <a:xfrm>
            <a:off x="2715555" y="2942531"/>
            <a:ext cx="1297389" cy="884966"/>
          </a:xfrm>
          <a:prstGeom prst="flowChartDecision">
            <a:avLst/>
          </a:prstGeom>
          <a:solidFill>
            <a:srgbClr val="0D62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1600" dirty="0"/>
              <a:t>Conditional</a:t>
            </a:r>
            <a:endParaRPr lang="en-US" sz="1400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EDB8A431-C58B-427F-94CD-852C954704BD}"/>
              </a:ext>
            </a:extLst>
          </p:cNvPr>
          <p:cNvCxnSpPr>
            <a:cxnSpLocks/>
            <a:stCxn id="10" idx="0"/>
            <a:endCxn id="3" idx="0"/>
          </p:cNvCxnSpPr>
          <p:nvPr/>
        </p:nvCxnSpPr>
        <p:spPr>
          <a:xfrm rot="16200000" flipH="1" flipV="1">
            <a:off x="2398113" y="2129654"/>
            <a:ext cx="153260" cy="1779014"/>
          </a:xfrm>
          <a:prstGeom prst="bentConnector3">
            <a:avLst>
              <a:gd name="adj1" fmla="val -149158"/>
            </a:avLst>
          </a:prstGeom>
          <a:ln w="28575">
            <a:solidFill>
              <a:srgbClr val="0D62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5CA0771-6337-4C33-B323-85022F4F9106}"/>
              </a:ext>
            </a:extLst>
          </p:cNvPr>
          <p:cNvSpPr txBox="1"/>
          <p:nvPr/>
        </p:nvSpPr>
        <p:spPr>
          <a:xfrm>
            <a:off x="3318203" y="2617532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21F7AAC-18E4-45B1-8B01-135FBF70D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443" y="1790700"/>
            <a:ext cx="4551387" cy="39753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D2A0E66-F143-4FB3-8049-94E684CAFF3C}"/>
              </a:ext>
            </a:extLst>
          </p:cNvPr>
          <p:cNvSpPr txBox="1"/>
          <p:nvPr/>
        </p:nvSpPr>
        <p:spPr>
          <a:xfrm>
            <a:off x="3022076" y="37251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02F23A7-2678-43CB-8265-51E17779B9A1}"/>
              </a:ext>
            </a:extLst>
          </p:cNvPr>
          <p:cNvSpPr/>
          <p:nvPr/>
        </p:nvSpPr>
        <p:spPr>
          <a:xfrm>
            <a:off x="2994412" y="4042905"/>
            <a:ext cx="739674" cy="458797"/>
          </a:xfrm>
          <a:prstGeom prst="ellipse">
            <a:avLst/>
          </a:prstGeom>
          <a:solidFill>
            <a:srgbClr val="0D62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D3EA150-57DA-4A6B-8CAD-81BFA4614E57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rot="5400000">
            <a:off x="3256546" y="3935201"/>
            <a:ext cx="215408" cy="1"/>
          </a:xfrm>
          <a:prstGeom prst="bentConnector3">
            <a:avLst>
              <a:gd name="adj1" fmla="val 50000"/>
            </a:avLst>
          </a:prstGeom>
          <a:ln w="28575">
            <a:solidFill>
              <a:srgbClr val="0D62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7870DE7-037E-4AE4-9C82-B2538F1DFA30}"/>
              </a:ext>
            </a:extLst>
          </p:cNvPr>
          <p:cNvGrpSpPr/>
          <p:nvPr/>
        </p:nvGrpSpPr>
        <p:grpSpPr>
          <a:xfrm>
            <a:off x="5097216" y="2887292"/>
            <a:ext cx="4608759" cy="369332"/>
            <a:chOff x="5175605" y="2577000"/>
            <a:chExt cx="4576437" cy="369332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1154E18-36C6-4130-8EFC-86A3A059455B}"/>
                </a:ext>
              </a:extLst>
            </p:cNvPr>
            <p:cNvCxnSpPr>
              <a:cxnSpLocks/>
            </p:cNvCxnSpPr>
            <p:nvPr/>
          </p:nvCxnSpPr>
          <p:spPr>
            <a:xfrm>
              <a:off x="7402466" y="2761672"/>
              <a:ext cx="844509" cy="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DB0C833-1DC5-4364-BA52-6C2242A99DEF}"/>
                </a:ext>
              </a:extLst>
            </p:cNvPr>
            <p:cNvSpPr txBox="1"/>
            <p:nvPr/>
          </p:nvSpPr>
          <p:spPr>
            <a:xfrm>
              <a:off x="5175605" y="2577000"/>
              <a:ext cx="2134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Condition Variable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591812A-C76D-4180-A2B3-4D8E687D9A5B}"/>
                </a:ext>
              </a:extLst>
            </p:cNvPr>
            <p:cNvSpPr/>
            <p:nvPr/>
          </p:nvSpPr>
          <p:spPr>
            <a:xfrm>
              <a:off x="8266466" y="2653756"/>
              <a:ext cx="1485576" cy="21581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D13E40E-C825-4959-BEC7-A8C645BD0362}"/>
              </a:ext>
            </a:extLst>
          </p:cNvPr>
          <p:cNvGrpSpPr/>
          <p:nvPr/>
        </p:nvGrpSpPr>
        <p:grpSpPr>
          <a:xfrm>
            <a:off x="5374509" y="4132370"/>
            <a:ext cx="4634679" cy="369332"/>
            <a:chOff x="5601521" y="2575867"/>
            <a:chExt cx="4634679" cy="369332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895DAD7-6728-4FEB-AD2D-A28983B3FB2C}"/>
                </a:ext>
              </a:extLst>
            </p:cNvPr>
            <p:cNvCxnSpPr>
              <a:cxnSpLocks/>
            </p:cNvCxnSpPr>
            <p:nvPr/>
          </p:nvCxnSpPr>
          <p:spPr>
            <a:xfrm>
              <a:off x="7488196" y="2775815"/>
              <a:ext cx="1105785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AD0A592-586E-4BA1-A135-EE758F4D5E5B}"/>
                </a:ext>
              </a:extLst>
            </p:cNvPr>
            <p:cNvSpPr txBox="1"/>
            <p:nvPr/>
          </p:nvSpPr>
          <p:spPr>
            <a:xfrm>
              <a:off x="5601521" y="2575867"/>
              <a:ext cx="1880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Update Variable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09FC72A-1AF0-4F38-BE51-85C843BA18DB}"/>
                </a:ext>
              </a:extLst>
            </p:cNvPr>
            <p:cNvSpPr/>
            <p:nvPr/>
          </p:nvSpPr>
          <p:spPr>
            <a:xfrm>
              <a:off x="8600077" y="2652623"/>
              <a:ext cx="1636123" cy="21581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E289B08C-3F40-4CCF-A6E1-D0A050666E3E}"/>
              </a:ext>
            </a:extLst>
          </p:cNvPr>
          <p:cNvSpPr/>
          <p:nvPr/>
        </p:nvSpPr>
        <p:spPr>
          <a:xfrm>
            <a:off x="1227008" y="2118780"/>
            <a:ext cx="739674" cy="458797"/>
          </a:xfrm>
          <a:prstGeom prst="ellipse">
            <a:avLst/>
          </a:prstGeom>
          <a:solidFill>
            <a:srgbClr val="0D62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56E3DA4E-6C64-4F1A-AD4E-0ECCE3881E9E}"/>
              </a:ext>
            </a:extLst>
          </p:cNvPr>
          <p:cNvCxnSpPr>
            <a:cxnSpLocks/>
          </p:cNvCxnSpPr>
          <p:nvPr/>
        </p:nvCxnSpPr>
        <p:spPr>
          <a:xfrm rot="5400000">
            <a:off x="1470709" y="2687670"/>
            <a:ext cx="229055" cy="1"/>
          </a:xfrm>
          <a:prstGeom prst="bentConnector3">
            <a:avLst>
              <a:gd name="adj1" fmla="val 50000"/>
            </a:avLst>
          </a:prstGeom>
          <a:ln w="28575">
            <a:solidFill>
              <a:srgbClr val="0D62A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40CF530E-06ED-4580-B4C2-EA0C2525BD20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>
            <a:off x="2158920" y="3384089"/>
            <a:ext cx="556635" cy="925"/>
          </a:xfrm>
          <a:prstGeom prst="bentConnector3">
            <a:avLst>
              <a:gd name="adj1" fmla="val 50000"/>
            </a:avLst>
          </a:prstGeom>
          <a:ln w="28575">
            <a:solidFill>
              <a:srgbClr val="0D62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2320606-D163-42AD-B1F8-8CB989B08BB6}"/>
              </a:ext>
            </a:extLst>
          </p:cNvPr>
          <p:cNvGrpSpPr/>
          <p:nvPr/>
        </p:nvGrpSpPr>
        <p:grpSpPr>
          <a:xfrm>
            <a:off x="4997204" y="4512813"/>
            <a:ext cx="4280147" cy="369332"/>
            <a:chOff x="5175605" y="2577000"/>
            <a:chExt cx="4250129" cy="369332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110CA13-90E5-469F-82EB-23A208E1F003}"/>
                </a:ext>
              </a:extLst>
            </p:cNvPr>
            <p:cNvCxnSpPr>
              <a:cxnSpLocks/>
            </p:cNvCxnSpPr>
            <p:nvPr/>
          </p:nvCxnSpPr>
          <p:spPr>
            <a:xfrm>
              <a:off x="7488196" y="2775815"/>
              <a:ext cx="844509" cy="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19B6EF3-D824-4807-ABE7-F6863C40A436}"/>
                </a:ext>
              </a:extLst>
            </p:cNvPr>
            <p:cNvSpPr txBox="1"/>
            <p:nvPr/>
          </p:nvSpPr>
          <p:spPr>
            <a:xfrm>
              <a:off x="5175605" y="2577000"/>
              <a:ext cx="2349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Condition Statement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479D85E-3C26-4959-947F-0A37FDF332A0}"/>
                </a:ext>
              </a:extLst>
            </p:cNvPr>
            <p:cNvSpPr/>
            <p:nvPr/>
          </p:nvSpPr>
          <p:spPr>
            <a:xfrm>
              <a:off x="8365775" y="2653756"/>
              <a:ext cx="1059959" cy="21581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38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582FE1-DA7E-496A-A351-F44073BCB4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38"/>
          <a:stretch/>
        </p:blipFill>
        <p:spPr>
          <a:xfrm>
            <a:off x="7073984" y="1212660"/>
            <a:ext cx="5110827" cy="4150708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3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5A2D9F-DF11-409A-8AFF-42DD6CF6F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453" y="-457200"/>
            <a:ext cx="9988166" cy="1752600"/>
          </a:xfrm>
        </p:spPr>
        <p:txBody>
          <a:bodyPr anchor="b">
            <a:normAutofit/>
          </a:bodyPr>
          <a:lstStyle/>
          <a:p>
            <a:r>
              <a:rPr lang="en-US" dirty="0"/>
              <a:t>For Loops – Holiday Special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9DAED5-200A-4CC5-9401-DCF0B0447DFC}"/>
              </a:ext>
            </a:extLst>
          </p:cNvPr>
          <p:cNvSpPr txBox="1"/>
          <p:nvPr/>
        </p:nvSpPr>
        <p:spPr>
          <a:xfrm>
            <a:off x="430349" y="1561491"/>
            <a:ext cx="10987360" cy="3408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For</a:t>
            </a:r>
            <a:r>
              <a:rPr lang="en-US" dirty="0">
                <a:solidFill>
                  <a:schemeClr val="tx2"/>
                </a:solidFill>
              </a:rPr>
              <a:t> loops have an </a:t>
            </a:r>
            <a:r>
              <a:rPr lang="en-US" b="1" dirty="0">
                <a:solidFill>
                  <a:schemeClr val="tx2"/>
                </a:solidFill>
              </a:rPr>
              <a:t>initialization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b="1" dirty="0">
                <a:solidFill>
                  <a:schemeClr val="tx2"/>
                </a:solidFill>
              </a:rPr>
              <a:t>conditional</a:t>
            </a:r>
            <a:r>
              <a:rPr lang="en-US" dirty="0">
                <a:solidFill>
                  <a:schemeClr val="tx2"/>
                </a:solidFill>
              </a:rPr>
              <a:t>, and </a:t>
            </a:r>
            <a:r>
              <a:rPr lang="en-US" b="1" dirty="0">
                <a:solidFill>
                  <a:schemeClr val="tx2"/>
                </a:solidFill>
              </a:rPr>
              <a:t>update</a:t>
            </a:r>
            <a:endParaRPr lang="en-US" b="1" dirty="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CD5D73-9131-42EC-BA6F-1B8ED28E2C58}"/>
              </a:ext>
            </a:extLst>
          </p:cNvPr>
          <p:cNvSpPr/>
          <p:nvPr/>
        </p:nvSpPr>
        <p:spPr>
          <a:xfrm>
            <a:off x="2945567" y="3886804"/>
            <a:ext cx="1147368" cy="576596"/>
          </a:xfrm>
          <a:prstGeom prst="rect">
            <a:avLst/>
          </a:prstGeom>
          <a:solidFill>
            <a:srgbClr val="0D62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Loop Body</a:t>
            </a: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B871BEAE-0BC2-4EA0-ABFF-FB227F07B916}"/>
              </a:ext>
            </a:extLst>
          </p:cNvPr>
          <p:cNvSpPr/>
          <p:nvPr/>
        </p:nvSpPr>
        <p:spPr>
          <a:xfrm>
            <a:off x="1118864" y="3732041"/>
            <a:ext cx="1297389" cy="884966"/>
          </a:xfrm>
          <a:prstGeom prst="flowChartDecision">
            <a:avLst/>
          </a:prstGeom>
          <a:solidFill>
            <a:srgbClr val="0D62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1600" dirty="0"/>
              <a:t>Conditional</a:t>
            </a:r>
            <a:endParaRPr lang="en-US" sz="1400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EDB8A431-C58B-427F-94CD-852C954704BD}"/>
              </a:ext>
            </a:extLst>
          </p:cNvPr>
          <p:cNvCxnSpPr>
            <a:cxnSpLocks/>
            <a:stCxn id="10" idx="3"/>
            <a:endCxn id="3" idx="1"/>
          </p:cNvCxnSpPr>
          <p:nvPr/>
        </p:nvCxnSpPr>
        <p:spPr>
          <a:xfrm>
            <a:off x="2416253" y="4174524"/>
            <a:ext cx="529314" cy="578"/>
          </a:xfrm>
          <a:prstGeom prst="bentConnector3">
            <a:avLst>
              <a:gd name="adj1" fmla="val 50000"/>
            </a:avLst>
          </a:prstGeom>
          <a:ln w="28575">
            <a:solidFill>
              <a:srgbClr val="0D62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5CA0771-6337-4C33-B323-85022F4F9106}"/>
              </a:ext>
            </a:extLst>
          </p:cNvPr>
          <p:cNvSpPr txBox="1"/>
          <p:nvPr/>
        </p:nvSpPr>
        <p:spPr>
          <a:xfrm>
            <a:off x="2436613" y="3829211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2A0E66-F143-4FB3-8049-94E684CAFF3C}"/>
              </a:ext>
            </a:extLst>
          </p:cNvPr>
          <p:cNvSpPr txBox="1"/>
          <p:nvPr/>
        </p:nvSpPr>
        <p:spPr>
          <a:xfrm>
            <a:off x="1425385" y="452835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02F23A7-2678-43CB-8265-51E17779B9A1}"/>
              </a:ext>
            </a:extLst>
          </p:cNvPr>
          <p:cNvSpPr/>
          <p:nvPr/>
        </p:nvSpPr>
        <p:spPr>
          <a:xfrm>
            <a:off x="1397721" y="4846062"/>
            <a:ext cx="739674" cy="458797"/>
          </a:xfrm>
          <a:prstGeom prst="ellipse">
            <a:avLst/>
          </a:prstGeom>
          <a:solidFill>
            <a:srgbClr val="0D62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D3EA150-57DA-4A6B-8CAD-81BFA4614E57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rot="5400000">
            <a:off x="1653032" y="4731534"/>
            <a:ext cx="229055" cy="1"/>
          </a:xfrm>
          <a:prstGeom prst="bentConnector3">
            <a:avLst>
              <a:gd name="adj1" fmla="val 50000"/>
            </a:avLst>
          </a:prstGeom>
          <a:ln w="28575">
            <a:solidFill>
              <a:srgbClr val="0D62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EC60ACF-818D-485A-A5BB-26DD9836A4C8}"/>
              </a:ext>
            </a:extLst>
          </p:cNvPr>
          <p:cNvGrpSpPr/>
          <p:nvPr/>
        </p:nvGrpSpPr>
        <p:grpSpPr>
          <a:xfrm>
            <a:off x="5162905" y="2560646"/>
            <a:ext cx="7002856" cy="804853"/>
            <a:chOff x="5175605" y="2481750"/>
            <a:chExt cx="7002856" cy="804853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41A3C08-ABAE-4581-ABC9-A5C4346D3718}"/>
                </a:ext>
              </a:extLst>
            </p:cNvPr>
            <p:cNvCxnSpPr>
              <a:cxnSpLocks/>
            </p:cNvCxnSpPr>
            <p:nvPr/>
          </p:nvCxnSpPr>
          <p:spPr>
            <a:xfrm>
              <a:off x="7061538" y="2666415"/>
              <a:ext cx="679112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52EB428-6E71-4957-8545-13A8F99E18E4}"/>
                </a:ext>
              </a:extLst>
            </p:cNvPr>
            <p:cNvSpPr txBox="1"/>
            <p:nvPr/>
          </p:nvSpPr>
          <p:spPr>
            <a:xfrm>
              <a:off x="5175605" y="2481750"/>
              <a:ext cx="1977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List of Reindeers 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5E8101-F847-438B-9BA7-13BBFE7400D4}"/>
                </a:ext>
              </a:extLst>
            </p:cNvPr>
            <p:cNvSpPr/>
            <p:nvPr/>
          </p:nvSpPr>
          <p:spPr>
            <a:xfrm>
              <a:off x="7823201" y="2577000"/>
              <a:ext cx="4355260" cy="709603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7F118AC-D309-4A90-B7A7-1765447CFC50}"/>
              </a:ext>
            </a:extLst>
          </p:cNvPr>
          <p:cNvGrpSpPr/>
          <p:nvPr/>
        </p:nvGrpSpPr>
        <p:grpSpPr>
          <a:xfrm>
            <a:off x="4638822" y="3885683"/>
            <a:ext cx="3472512" cy="369332"/>
            <a:chOff x="5251062" y="2580337"/>
            <a:chExt cx="3472512" cy="369332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9B124DA-F18D-4BFB-8716-9D41C9AA3CEB}"/>
                </a:ext>
              </a:extLst>
            </p:cNvPr>
            <p:cNvCxnSpPr>
              <a:cxnSpLocks/>
            </p:cNvCxnSpPr>
            <p:nvPr/>
          </p:nvCxnSpPr>
          <p:spPr>
            <a:xfrm>
              <a:off x="7488196" y="2775815"/>
              <a:ext cx="844509" cy="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BDB5AB5-162C-448C-9CF6-8E80C94AD8E0}"/>
                </a:ext>
              </a:extLst>
            </p:cNvPr>
            <p:cNvSpPr txBox="1"/>
            <p:nvPr/>
          </p:nvSpPr>
          <p:spPr>
            <a:xfrm>
              <a:off x="5251062" y="2580337"/>
              <a:ext cx="2104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For</a:t>
              </a:r>
              <a:r>
                <a:rPr lang="en-US" dirty="0"/>
                <a:t> Loop Keyword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C5B0025-B8BE-47CA-9B91-907D16BF3457}"/>
                </a:ext>
              </a:extLst>
            </p:cNvPr>
            <p:cNvSpPr/>
            <p:nvPr/>
          </p:nvSpPr>
          <p:spPr>
            <a:xfrm>
              <a:off x="8332706" y="2654381"/>
              <a:ext cx="390868" cy="21581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7870DE7-037E-4AE4-9C82-B2538F1DFA30}"/>
              </a:ext>
            </a:extLst>
          </p:cNvPr>
          <p:cNvGrpSpPr/>
          <p:nvPr/>
        </p:nvGrpSpPr>
        <p:grpSpPr>
          <a:xfrm>
            <a:off x="4520880" y="3896072"/>
            <a:ext cx="5779152" cy="369332"/>
            <a:chOff x="4012914" y="2579882"/>
            <a:chExt cx="5779152" cy="369332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1154E18-36C6-4130-8EFC-86A3A059455B}"/>
                </a:ext>
              </a:extLst>
            </p:cNvPr>
            <p:cNvCxnSpPr>
              <a:cxnSpLocks/>
            </p:cNvCxnSpPr>
            <p:nvPr/>
          </p:nvCxnSpPr>
          <p:spPr>
            <a:xfrm>
              <a:off x="6437395" y="2775816"/>
              <a:ext cx="1895310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DB0C833-1DC5-4364-BA52-6C2242A99DEF}"/>
                </a:ext>
              </a:extLst>
            </p:cNvPr>
            <p:cNvSpPr txBox="1"/>
            <p:nvPr/>
          </p:nvSpPr>
          <p:spPr>
            <a:xfrm>
              <a:off x="4012914" y="2579882"/>
              <a:ext cx="2366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Condition Statement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591812A-C76D-4180-A2B3-4D8E687D9A5B}"/>
                </a:ext>
              </a:extLst>
            </p:cNvPr>
            <p:cNvSpPr/>
            <p:nvPr/>
          </p:nvSpPr>
          <p:spPr>
            <a:xfrm>
              <a:off x="8357851" y="2653756"/>
              <a:ext cx="1434215" cy="21581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D13E40E-C825-4959-BEC7-A8C645BD0362}"/>
              </a:ext>
            </a:extLst>
          </p:cNvPr>
          <p:cNvGrpSpPr/>
          <p:nvPr/>
        </p:nvGrpSpPr>
        <p:grpSpPr>
          <a:xfrm>
            <a:off x="5090524" y="3884581"/>
            <a:ext cx="3734574" cy="369332"/>
            <a:chOff x="5601521" y="2575867"/>
            <a:chExt cx="3734574" cy="369332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895DAD7-6728-4FEB-AD2D-A28983B3FB2C}"/>
                </a:ext>
              </a:extLst>
            </p:cNvPr>
            <p:cNvCxnSpPr>
              <a:cxnSpLocks/>
            </p:cNvCxnSpPr>
            <p:nvPr/>
          </p:nvCxnSpPr>
          <p:spPr>
            <a:xfrm>
              <a:off x="7488196" y="2775815"/>
              <a:ext cx="844509" cy="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AD0A592-586E-4BA1-A135-EE758F4D5E5B}"/>
                </a:ext>
              </a:extLst>
            </p:cNvPr>
            <p:cNvSpPr txBox="1"/>
            <p:nvPr/>
          </p:nvSpPr>
          <p:spPr>
            <a:xfrm>
              <a:off x="5601521" y="2575867"/>
              <a:ext cx="1437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Initialization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09FC72A-1AF0-4F38-BE51-85C843BA18DB}"/>
                </a:ext>
              </a:extLst>
            </p:cNvPr>
            <p:cNvSpPr/>
            <p:nvPr/>
          </p:nvSpPr>
          <p:spPr>
            <a:xfrm>
              <a:off x="8600078" y="2652623"/>
              <a:ext cx="736017" cy="21581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1322237D-EED7-4EA0-89B3-10945B48AED1}"/>
              </a:ext>
            </a:extLst>
          </p:cNvPr>
          <p:cNvSpPr/>
          <p:nvPr/>
        </p:nvSpPr>
        <p:spPr>
          <a:xfrm>
            <a:off x="1406082" y="2217209"/>
            <a:ext cx="739674" cy="458797"/>
          </a:xfrm>
          <a:prstGeom prst="ellipse">
            <a:avLst/>
          </a:prstGeom>
          <a:solidFill>
            <a:srgbClr val="0D62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FADEB14A-94AE-468C-8FCE-C4714743404D}"/>
              </a:ext>
            </a:extLst>
          </p:cNvPr>
          <p:cNvCxnSpPr>
            <a:cxnSpLocks/>
          </p:cNvCxnSpPr>
          <p:nvPr/>
        </p:nvCxnSpPr>
        <p:spPr>
          <a:xfrm rot="5400000">
            <a:off x="1655041" y="2784887"/>
            <a:ext cx="229055" cy="1"/>
          </a:xfrm>
          <a:prstGeom prst="bentConnector3">
            <a:avLst>
              <a:gd name="adj1" fmla="val 50000"/>
            </a:avLst>
          </a:prstGeom>
          <a:ln w="28575">
            <a:solidFill>
              <a:srgbClr val="0D62A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AF1C1456-5B69-43AB-BCBA-57A722272094}"/>
              </a:ext>
            </a:extLst>
          </p:cNvPr>
          <p:cNvSpPr/>
          <p:nvPr/>
        </p:nvSpPr>
        <p:spPr>
          <a:xfrm>
            <a:off x="1194453" y="2897954"/>
            <a:ext cx="1147368" cy="341947"/>
          </a:xfrm>
          <a:prstGeom prst="rect">
            <a:avLst/>
          </a:prstGeom>
          <a:solidFill>
            <a:srgbClr val="0D62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Initialization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BDCEC21B-8F42-4B6E-919B-4748B2E5B4DD}"/>
              </a:ext>
            </a:extLst>
          </p:cNvPr>
          <p:cNvCxnSpPr>
            <a:cxnSpLocks/>
            <a:endCxn id="10" idx="0"/>
          </p:cNvCxnSpPr>
          <p:nvPr/>
        </p:nvCxnSpPr>
        <p:spPr>
          <a:xfrm rot="5400000">
            <a:off x="1520849" y="3484749"/>
            <a:ext cx="494003" cy="581"/>
          </a:xfrm>
          <a:prstGeom prst="bentConnector3">
            <a:avLst>
              <a:gd name="adj1" fmla="val 50000"/>
            </a:avLst>
          </a:prstGeom>
          <a:ln w="28575">
            <a:solidFill>
              <a:srgbClr val="0D62A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0E33C9F-1253-48AF-B59B-2A8A78A7012D}"/>
              </a:ext>
            </a:extLst>
          </p:cNvPr>
          <p:cNvSpPr/>
          <p:nvPr/>
        </p:nvSpPr>
        <p:spPr>
          <a:xfrm>
            <a:off x="2945568" y="3215466"/>
            <a:ext cx="1147368" cy="282569"/>
          </a:xfrm>
          <a:prstGeom prst="rect">
            <a:avLst/>
          </a:prstGeom>
          <a:solidFill>
            <a:srgbClr val="0D62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Update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0523D773-8F06-4B14-A618-F882B6D5081A}"/>
              </a:ext>
            </a:extLst>
          </p:cNvPr>
          <p:cNvCxnSpPr>
            <a:cxnSpLocks/>
            <a:stCxn id="3" idx="0"/>
            <a:endCxn id="48" idx="2"/>
          </p:cNvCxnSpPr>
          <p:nvPr/>
        </p:nvCxnSpPr>
        <p:spPr>
          <a:xfrm rot="5400000" flipH="1" flipV="1">
            <a:off x="3324867" y="3692420"/>
            <a:ext cx="388769" cy="1"/>
          </a:xfrm>
          <a:prstGeom prst="bentConnector3">
            <a:avLst>
              <a:gd name="adj1" fmla="val 50000"/>
            </a:avLst>
          </a:prstGeom>
          <a:ln w="28575">
            <a:solidFill>
              <a:srgbClr val="0D62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EFDD87BC-5D37-4062-9E99-3BDA17712FC5}"/>
              </a:ext>
            </a:extLst>
          </p:cNvPr>
          <p:cNvCxnSpPr>
            <a:cxnSpLocks/>
            <a:stCxn id="48" idx="1"/>
            <a:endCxn id="10" idx="0"/>
          </p:cNvCxnSpPr>
          <p:nvPr/>
        </p:nvCxnSpPr>
        <p:spPr>
          <a:xfrm rot="10800000" flipV="1">
            <a:off x="1767560" y="3356751"/>
            <a:ext cx="1178009" cy="375290"/>
          </a:xfrm>
          <a:prstGeom prst="bentConnector2">
            <a:avLst/>
          </a:prstGeom>
          <a:ln w="28575">
            <a:solidFill>
              <a:srgbClr val="0D62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2AAAD7F-60F6-48D8-965A-4C603DD7EF82}"/>
              </a:ext>
            </a:extLst>
          </p:cNvPr>
          <p:cNvGrpSpPr/>
          <p:nvPr/>
        </p:nvGrpSpPr>
        <p:grpSpPr>
          <a:xfrm>
            <a:off x="4761642" y="3889776"/>
            <a:ext cx="5932615" cy="369332"/>
            <a:chOff x="4232886" y="2579882"/>
            <a:chExt cx="5932615" cy="369332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5CDEC7B1-4E3E-4ED0-98CF-6257E04A7B09}"/>
                </a:ext>
              </a:extLst>
            </p:cNvPr>
            <p:cNvCxnSpPr>
              <a:cxnSpLocks/>
            </p:cNvCxnSpPr>
            <p:nvPr/>
          </p:nvCxnSpPr>
          <p:spPr>
            <a:xfrm>
              <a:off x="6437395" y="2775816"/>
              <a:ext cx="3354671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05D35A2-2C60-44D0-89AB-6B9D4FB6AD10}"/>
                </a:ext>
              </a:extLst>
            </p:cNvPr>
            <p:cNvSpPr txBox="1"/>
            <p:nvPr/>
          </p:nvSpPr>
          <p:spPr>
            <a:xfrm>
              <a:off x="4232886" y="2579882"/>
              <a:ext cx="2366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Update Statement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EE2FEE8-6B08-4861-A7C6-56F3A19EC3F2}"/>
                </a:ext>
              </a:extLst>
            </p:cNvPr>
            <p:cNvSpPr/>
            <p:nvPr/>
          </p:nvSpPr>
          <p:spPr>
            <a:xfrm>
              <a:off x="9810735" y="2656846"/>
              <a:ext cx="354766" cy="21581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1160E82-D8A8-4883-949D-879E11A530C2}"/>
              </a:ext>
            </a:extLst>
          </p:cNvPr>
          <p:cNvGrpSpPr/>
          <p:nvPr/>
        </p:nvGrpSpPr>
        <p:grpSpPr>
          <a:xfrm>
            <a:off x="5473941" y="4205535"/>
            <a:ext cx="4956195" cy="369332"/>
            <a:chOff x="5209306" y="2573857"/>
            <a:chExt cx="4956195" cy="369332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C9ACCAE7-2E55-4779-9D36-356030720385}"/>
                </a:ext>
              </a:extLst>
            </p:cNvPr>
            <p:cNvCxnSpPr>
              <a:cxnSpLocks/>
            </p:cNvCxnSpPr>
            <p:nvPr/>
          </p:nvCxnSpPr>
          <p:spPr>
            <a:xfrm>
              <a:off x="6437395" y="2775816"/>
              <a:ext cx="1213870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2EEAA40-F1C2-4AE1-8C2D-ED629C77E834}"/>
                </a:ext>
              </a:extLst>
            </p:cNvPr>
            <p:cNvSpPr txBox="1"/>
            <p:nvPr/>
          </p:nvSpPr>
          <p:spPr>
            <a:xfrm>
              <a:off x="5209306" y="2573857"/>
              <a:ext cx="2366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 index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18C8DD8-0746-4B80-8570-27E6B7B500BD}"/>
                </a:ext>
              </a:extLst>
            </p:cNvPr>
            <p:cNvSpPr/>
            <p:nvPr/>
          </p:nvSpPr>
          <p:spPr>
            <a:xfrm>
              <a:off x="7683492" y="2656846"/>
              <a:ext cx="2482009" cy="21581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22C78A9-BD27-4E7D-997E-2D8579961562}"/>
              </a:ext>
            </a:extLst>
          </p:cNvPr>
          <p:cNvGrpSpPr/>
          <p:nvPr/>
        </p:nvGrpSpPr>
        <p:grpSpPr>
          <a:xfrm>
            <a:off x="1118864" y="4970053"/>
            <a:ext cx="5513873" cy="1844651"/>
            <a:chOff x="1118864" y="4970053"/>
            <a:chExt cx="5513873" cy="1844651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1874DC5-CE93-4AC2-B623-D4969528C697}"/>
                </a:ext>
              </a:extLst>
            </p:cNvPr>
            <p:cNvSpPr txBox="1"/>
            <p:nvPr/>
          </p:nvSpPr>
          <p:spPr>
            <a:xfrm>
              <a:off x="1118864" y="5762059"/>
              <a:ext cx="29350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Example Program Output:</a:t>
              </a:r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76BA2288-9909-450F-AD45-1109C4167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61731" y="4970053"/>
              <a:ext cx="2471006" cy="1844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521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15F804-08C6-49E7-8025-E31B946CEC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923"/>
          <a:stretch/>
        </p:blipFill>
        <p:spPr>
          <a:xfrm>
            <a:off x="7096540" y="1614079"/>
            <a:ext cx="5095460" cy="3990416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3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5A2D9F-DF11-409A-8AFF-42DD6CF6F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453" y="-457200"/>
            <a:ext cx="9988166" cy="1752600"/>
          </a:xfrm>
        </p:spPr>
        <p:txBody>
          <a:bodyPr anchor="b">
            <a:normAutofit/>
          </a:bodyPr>
          <a:lstStyle/>
          <a:p>
            <a:r>
              <a:rPr lang="en-US" dirty="0"/>
              <a:t>For Loops – Continue Statement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9DAED5-200A-4CC5-9401-DCF0B0447DFC}"/>
              </a:ext>
            </a:extLst>
          </p:cNvPr>
          <p:cNvSpPr txBox="1"/>
          <p:nvPr/>
        </p:nvSpPr>
        <p:spPr>
          <a:xfrm>
            <a:off x="430349" y="1561491"/>
            <a:ext cx="10987360" cy="3408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You can </a:t>
            </a:r>
            <a:r>
              <a:rPr lang="en-US" b="1" dirty="0">
                <a:solidFill>
                  <a:schemeClr val="tx2"/>
                </a:solidFill>
              </a:rPr>
              <a:t>skip </a:t>
            </a:r>
            <a:r>
              <a:rPr lang="en-US" dirty="0">
                <a:solidFill>
                  <a:schemeClr val="tx2"/>
                </a:solidFill>
              </a:rPr>
              <a:t>execution of remaining loop with </a:t>
            </a:r>
            <a:r>
              <a:rPr lang="en-US" dirty="0">
                <a:solidFill>
                  <a:srgbClr val="C00000"/>
                </a:solidFill>
              </a:rPr>
              <a:t>continue</a:t>
            </a:r>
            <a:endParaRPr lang="en-US" b="1" dirty="0">
              <a:solidFill>
                <a:srgbClr val="C00000"/>
              </a:solidFill>
            </a:endParaRP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292A01F-C6A1-43BA-A771-766849303164}"/>
              </a:ext>
            </a:extLst>
          </p:cNvPr>
          <p:cNvGrpSpPr/>
          <p:nvPr/>
        </p:nvGrpSpPr>
        <p:grpSpPr>
          <a:xfrm>
            <a:off x="742541" y="2208859"/>
            <a:ext cx="2974072" cy="3087650"/>
            <a:chOff x="1118864" y="2217209"/>
            <a:chExt cx="2974072" cy="308765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0CD5D73-9131-42EC-BA6F-1B8ED28E2C58}"/>
                </a:ext>
              </a:extLst>
            </p:cNvPr>
            <p:cNvSpPr/>
            <p:nvPr/>
          </p:nvSpPr>
          <p:spPr>
            <a:xfrm>
              <a:off x="2945567" y="3886804"/>
              <a:ext cx="1147368" cy="576596"/>
            </a:xfrm>
            <a:prstGeom prst="rect">
              <a:avLst/>
            </a:prstGeom>
            <a:solidFill>
              <a:srgbClr val="0D62A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Loop Body</a:t>
              </a:r>
            </a:p>
          </p:txBody>
        </p:sp>
        <p:sp>
          <p:nvSpPr>
            <p:cNvPr id="10" name="Flowchart: Decision 9">
              <a:extLst>
                <a:ext uri="{FF2B5EF4-FFF2-40B4-BE49-F238E27FC236}">
                  <a16:creationId xmlns:a16="http://schemas.microsoft.com/office/drawing/2014/main" id="{B871BEAE-0BC2-4EA0-ABFF-FB227F07B916}"/>
                </a:ext>
              </a:extLst>
            </p:cNvPr>
            <p:cNvSpPr/>
            <p:nvPr/>
          </p:nvSpPr>
          <p:spPr>
            <a:xfrm>
              <a:off x="1118864" y="3732041"/>
              <a:ext cx="1297389" cy="884966"/>
            </a:xfrm>
            <a:prstGeom prst="flowChartDecision">
              <a:avLst/>
            </a:prstGeom>
            <a:solidFill>
              <a:srgbClr val="0D62A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600" dirty="0"/>
                <a:t>Conditional</a:t>
              </a:r>
              <a:endParaRPr lang="en-US" sz="1400" dirty="0"/>
            </a:p>
          </p:txBody>
        </p:sp>
        <p:cxnSp>
          <p:nvCxnSpPr>
            <p:cNvPr id="5" name="Connector: Elbow 4">
              <a:extLst>
                <a:ext uri="{FF2B5EF4-FFF2-40B4-BE49-F238E27FC236}">
                  <a16:creationId xmlns:a16="http://schemas.microsoft.com/office/drawing/2014/main" id="{EDB8A431-C58B-427F-94CD-852C954704BD}"/>
                </a:ext>
              </a:extLst>
            </p:cNvPr>
            <p:cNvCxnSpPr>
              <a:cxnSpLocks/>
              <a:stCxn id="10" idx="3"/>
              <a:endCxn id="3" idx="1"/>
            </p:cNvCxnSpPr>
            <p:nvPr/>
          </p:nvCxnSpPr>
          <p:spPr>
            <a:xfrm>
              <a:off x="2416253" y="4174524"/>
              <a:ext cx="529314" cy="578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D62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5CA0771-6337-4C33-B323-85022F4F9106}"/>
                </a:ext>
              </a:extLst>
            </p:cNvPr>
            <p:cNvSpPr txBox="1"/>
            <p:nvPr/>
          </p:nvSpPr>
          <p:spPr>
            <a:xfrm>
              <a:off x="2436613" y="3829211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D2A0E66-F143-4FB3-8049-94E684CAFF3C}"/>
                </a:ext>
              </a:extLst>
            </p:cNvPr>
            <p:cNvSpPr txBox="1"/>
            <p:nvPr/>
          </p:nvSpPr>
          <p:spPr>
            <a:xfrm>
              <a:off x="1425385" y="4528351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02F23A7-2678-43CB-8265-51E17779B9A1}"/>
                </a:ext>
              </a:extLst>
            </p:cNvPr>
            <p:cNvSpPr/>
            <p:nvPr/>
          </p:nvSpPr>
          <p:spPr>
            <a:xfrm>
              <a:off x="1397721" y="4846062"/>
              <a:ext cx="739674" cy="458797"/>
            </a:xfrm>
            <a:prstGeom prst="ellipse">
              <a:avLst/>
            </a:prstGeom>
            <a:solidFill>
              <a:srgbClr val="0D62A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End</a:t>
              </a:r>
            </a:p>
          </p:txBody>
        </p: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8D3EA150-57DA-4A6B-8CAD-81BFA4614E57}"/>
                </a:ext>
              </a:extLst>
            </p:cNvPr>
            <p:cNvCxnSpPr>
              <a:cxnSpLocks/>
              <a:stCxn id="10" idx="2"/>
              <a:endCxn id="9" idx="0"/>
            </p:cNvCxnSpPr>
            <p:nvPr/>
          </p:nvCxnSpPr>
          <p:spPr>
            <a:xfrm rot="5400000">
              <a:off x="1653032" y="4731534"/>
              <a:ext cx="229055" cy="1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D62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322237D-EED7-4EA0-89B3-10945B48AED1}"/>
                </a:ext>
              </a:extLst>
            </p:cNvPr>
            <p:cNvSpPr/>
            <p:nvPr/>
          </p:nvSpPr>
          <p:spPr>
            <a:xfrm>
              <a:off x="1406082" y="2217209"/>
              <a:ext cx="739674" cy="458797"/>
            </a:xfrm>
            <a:prstGeom prst="ellipse">
              <a:avLst/>
            </a:prstGeom>
            <a:solidFill>
              <a:srgbClr val="0D62A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Start</a:t>
              </a:r>
            </a:p>
          </p:txBody>
        </p: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FADEB14A-94AE-468C-8FCE-C471474340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655041" y="2784887"/>
              <a:ext cx="229055" cy="1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D62A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F1C1456-5B69-43AB-BCBA-57A722272094}"/>
                </a:ext>
              </a:extLst>
            </p:cNvPr>
            <p:cNvSpPr/>
            <p:nvPr/>
          </p:nvSpPr>
          <p:spPr>
            <a:xfrm>
              <a:off x="1194453" y="2897954"/>
              <a:ext cx="1147368" cy="341947"/>
            </a:xfrm>
            <a:prstGeom prst="rect">
              <a:avLst/>
            </a:prstGeom>
            <a:solidFill>
              <a:srgbClr val="0D62A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/>
                <a:t>Initialization</a:t>
              </a:r>
            </a:p>
          </p:txBody>
        </p: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BDCEC21B-8F42-4B6E-919B-4748B2E5B4DD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 rot="5400000">
              <a:off x="1520849" y="3484749"/>
              <a:ext cx="494003" cy="581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D62A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0E33C9F-1253-48AF-B59B-2A8A78A7012D}"/>
                </a:ext>
              </a:extLst>
            </p:cNvPr>
            <p:cNvSpPr/>
            <p:nvPr/>
          </p:nvSpPr>
          <p:spPr>
            <a:xfrm>
              <a:off x="2945568" y="3215466"/>
              <a:ext cx="1147368" cy="282569"/>
            </a:xfrm>
            <a:prstGeom prst="rect">
              <a:avLst/>
            </a:prstGeom>
            <a:solidFill>
              <a:srgbClr val="0D62A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/>
                <a:t>Update</a:t>
              </a:r>
            </a:p>
          </p:txBody>
        </p: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0523D773-8F06-4B14-A618-F882B6D5081A}"/>
                </a:ext>
              </a:extLst>
            </p:cNvPr>
            <p:cNvCxnSpPr>
              <a:cxnSpLocks/>
              <a:stCxn id="3" idx="0"/>
              <a:endCxn id="48" idx="2"/>
            </p:cNvCxnSpPr>
            <p:nvPr/>
          </p:nvCxnSpPr>
          <p:spPr>
            <a:xfrm rot="5400000" flipH="1" flipV="1">
              <a:off x="3324867" y="3692420"/>
              <a:ext cx="388769" cy="1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D62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EFDD87BC-5D37-4062-9E99-3BDA17712FC5}"/>
                </a:ext>
              </a:extLst>
            </p:cNvPr>
            <p:cNvCxnSpPr>
              <a:cxnSpLocks/>
              <a:stCxn id="48" idx="1"/>
              <a:endCxn id="10" idx="0"/>
            </p:cNvCxnSpPr>
            <p:nvPr/>
          </p:nvCxnSpPr>
          <p:spPr>
            <a:xfrm rot="10800000" flipV="1">
              <a:off x="1767560" y="3356751"/>
              <a:ext cx="1178009" cy="375290"/>
            </a:xfrm>
            <a:prstGeom prst="bentConnector2">
              <a:avLst/>
            </a:prstGeom>
            <a:ln w="28575">
              <a:solidFill>
                <a:srgbClr val="0D62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1160E82-D8A8-4883-949D-879E11A530C2}"/>
              </a:ext>
            </a:extLst>
          </p:cNvPr>
          <p:cNvGrpSpPr/>
          <p:nvPr/>
        </p:nvGrpSpPr>
        <p:grpSpPr>
          <a:xfrm>
            <a:off x="4126470" y="3829211"/>
            <a:ext cx="5442372" cy="369332"/>
            <a:chOff x="5074864" y="2556396"/>
            <a:chExt cx="4433119" cy="369332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C9ACCAE7-2E55-4779-9D36-356030720385}"/>
                </a:ext>
              </a:extLst>
            </p:cNvPr>
            <p:cNvCxnSpPr>
              <a:cxnSpLocks/>
            </p:cNvCxnSpPr>
            <p:nvPr/>
          </p:nvCxnSpPr>
          <p:spPr>
            <a:xfrm>
              <a:off x="7331682" y="2775816"/>
              <a:ext cx="319582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2EEAA40-F1C2-4AE1-8C2D-ED629C77E834}"/>
                </a:ext>
              </a:extLst>
            </p:cNvPr>
            <p:cNvSpPr txBox="1"/>
            <p:nvPr/>
          </p:nvSpPr>
          <p:spPr>
            <a:xfrm>
              <a:off x="5074864" y="2556396"/>
              <a:ext cx="2366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Conditional </a:t>
              </a:r>
              <a:r>
                <a:rPr lang="en-US" b="1" dirty="0"/>
                <a:t>in</a:t>
              </a:r>
              <a:r>
                <a:rPr lang="en-US" dirty="0"/>
                <a:t> Loop Body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18C8DD8-0746-4B80-8570-27E6B7B500BD}"/>
                </a:ext>
              </a:extLst>
            </p:cNvPr>
            <p:cNvSpPr/>
            <p:nvPr/>
          </p:nvSpPr>
          <p:spPr>
            <a:xfrm>
              <a:off x="8161858" y="2656846"/>
              <a:ext cx="1346125" cy="21581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6886B1D-D4AC-4CB6-ABAC-F1B795E7B49E}"/>
              </a:ext>
            </a:extLst>
          </p:cNvPr>
          <p:cNvGrpSpPr/>
          <p:nvPr/>
        </p:nvGrpSpPr>
        <p:grpSpPr>
          <a:xfrm>
            <a:off x="7844818" y="4417063"/>
            <a:ext cx="895670" cy="215819"/>
            <a:chOff x="7331682" y="2656846"/>
            <a:chExt cx="1399508" cy="215819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BE00F17-13A1-4BCE-A134-EAFD02F46144}"/>
                </a:ext>
              </a:extLst>
            </p:cNvPr>
            <p:cNvCxnSpPr>
              <a:cxnSpLocks/>
            </p:cNvCxnSpPr>
            <p:nvPr/>
          </p:nvCxnSpPr>
          <p:spPr>
            <a:xfrm>
              <a:off x="7331682" y="2775816"/>
              <a:ext cx="319582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72970AE-EB6D-4C70-8A49-370861DF91A6}"/>
                </a:ext>
              </a:extLst>
            </p:cNvPr>
            <p:cNvSpPr/>
            <p:nvPr/>
          </p:nvSpPr>
          <p:spPr>
            <a:xfrm>
              <a:off x="7651264" y="2656846"/>
              <a:ext cx="1079926" cy="21581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F2EA953-7FE2-4114-9AB8-C2FBC74AB839}"/>
              </a:ext>
            </a:extLst>
          </p:cNvPr>
          <p:cNvGrpSpPr/>
          <p:nvPr/>
        </p:nvGrpSpPr>
        <p:grpSpPr>
          <a:xfrm>
            <a:off x="1124345" y="4773733"/>
            <a:ext cx="5693337" cy="2030433"/>
            <a:chOff x="1118864" y="4804845"/>
            <a:chExt cx="5693337" cy="2030433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1874DC5-CE93-4AC2-B623-D4969528C697}"/>
                </a:ext>
              </a:extLst>
            </p:cNvPr>
            <p:cNvSpPr txBox="1"/>
            <p:nvPr/>
          </p:nvSpPr>
          <p:spPr>
            <a:xfrm>
              <a:off x="1118864" y="5762059"/>
              <a:ext cx="29350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Example Program Output: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9F6C09B-84CF-4BEB-BF87-B4B6E14BEF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1" r="10706" b="1090"/>
            <a:stretch/>
          </p:blipFill>
          <p:spPr>
            <a:xfrm>
              <a:off x="4162871" y="4804845"/>
              <a:ext cx="2649330" cy="2030433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29FB264-90F8-45EF-90F1-90F9F68E9F7F}"/>
              </a:ext>
            </a:extLst>
          </p:cNvPr>
          <p:cNvGrpSpPr/>
          <p:nvPr/>
        </p:nvGrpSpPr>
        <p:grpSpPr>
          <a:xfrm>
            <a:off x="7670223" y="3788748"/>
            <a:ext cx="3753228" cy="1301334"/>
            <a:chOff x="7664481" y="4391878"/>
            <a:chExt cx="3753228" cy="130133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BCC7E36-2E7C-428C-B987-B7EC900BADD0}"/>
                </a:ext>
              </a:extLst>
            </p:cNvPr>
            <p:cNvSpPr/>
            <p:nvPr/>
          </p:nvSpPr>
          <p:spPr>
            <a:xfrm>
              <a:off x="7910513" y="5376863"/>
              <a:ext cx="3507196" cy="316349"/>
            </a:xfrm>
            <a:custGeom>
              <a:avLst/>
              <a:gdLst>
                <a:gd name="connsiteX0" fmla="*/ 0 w 3507196"/>
                <a:gd name="connsiteY0" fmla="*/ 0 h 316349"/>
                <a:gd name="connsiteX1" fmla="*/ 654677 w 3507196"/>
                <a:gd name="connsiteY1" fmla="*/ 0 h 316349"/>
                <a:gd name="connsiteX2" fmla="*/ 1204137 w 3507196"/>
                <a:gd name="connsiteY2" fmla="*/ 0 h 316349"/>
                <a:gd name="connsiteX3" fmla="*/ 1683454 w 3507196"/>
                <a:gd name="connsiteY3" fmla="*/ 0 h 316349"/>
                <a:gd name="connsiteX4" fmla="*/ 2267987 w 3507196"/>
                <a:gd name="connsiteY4" fmla="*/ 0 h 316349"/>
                <a:gd name="connsiteX5" fmla="*/ 2852519 w 3507196"/>
                <a:gd name="connsiteY5" fmla="*/ 0 h 316349"/>
                <a:gd name="connsiteX6" fmla="*/ 3507196 w 3507196"/>
                <a:gd name="connsiteY6" fmla="*/ 0 h 316349"/>
                <a:gd name="connsiteX7" fmla="*/ 3507196 w 3507196"/>
                <a:gd name="connsiteY7" fmla="*/ 316349 h 316349"/>
                <a:gd name="connsiteX8" fmla="*/ 2887591 w 3507196"/>
                <a:gd name="connsiteY8" fmla="*/ 316349 h 316349"/>
                <a:gd name="connsiteX9" fmla="*/ 2267987 w 3507196"/>
                <a:gd name="connsiteY9" fmla="*/ 316349 h 316349"/>
                <a:gd name="connsiteX10" fmla="*/ 1613310 w 3507196"/>
                <a:gd name="connsiteY10" fmla="*/ 316349 h 316349"/>
                <a:gd name="connsiteX11" fmla="*/ 958634 w 3507196"/>
                <a:gd name="connsiteY11" fmla="*/ 316349 h 316349"/>
                <a:gd name="connsiteX12" fmla="*/ 0 w 3507196"/>
                <a:gd name="connsiteY12" fmla="*/ 316349 h 316349"/>
                <a:gd name="connsiteX13" fmla="*/ 0 w 3507196"/>
                <a:gd name="connsiteY13" fmla="*/ 0 h 316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07196" h="316349" fill="none" extrusionOk="0">
                  <a:moveTo>
                    <a:pt x="0" y="0"/>
                  </a:moveTo>
                  <a:cubicBezTo>
                    <a:pt x="227423" y="-40568"/>
                    <a:pt x="382027" y="75559"/>
                    <a:pt x="654677" y="0"/>
                  </a:cubicBezTo>
                  <a:cubicBezTo>
                    <a:pt x="927327" y="-75559"/>
                    <a:pt x="1039547" y="57872"/>
                    <a:pt x="1204137" y="0"/>
                  </a:cubicBezTo>
                  <a:cubicBezTo>
                    <a:pt x="1368727" y="-57872"/>
                    <a:pt x="1554849" y="35888"/>
                    <a:pt x="1683454" y="0"/>
                  </a:cubicBezTo>
                  <a:cubicBezTo>
                    <a:pt x="1812059" y="-35888"/>
                    <a:pt x="2075190" y="50689"/>
                    <a:pt x="2267987" y="0"/>
                  </a:cubicBezTo>
                  <a:cubicBezTo>
                    <a:pt x="2460784" y="-50689"/>
                    <a:pt x="2641965" y="31006"/>
                    <a:pt x="2852519" y="0"/>
                  </a:cubicBezTo>
                  <a:cubicBezTo>
                    <a:pt x="3063073" y="-31006"/>
                    <a:pt x="3286406" y="3888"/>
                    <a:pt x="3507196" y="0"/>
                  </a:cubicBezTo>
                  <a:cubicBezTo>
                    <a:pt x="3513161" y="111251"/>
                    <a:pt x="3499146" y="207130"/>
                    <a:pt x="3507196" y="316349"/>
                  </a:cubicBezTo>
                  <a:cubicBezTo>
                    <a:pt x="3285619" y="361315"/>
                    <a:pt x="3019663" y="262306"/>
                    <a:pt x="2887591" y="316349"/>
                  </a:cubicBezTo>
                  <a:cubicBezTo>
                    <a:pt x="2755520" y="370392"/>
                    <a:pt x="2467573" y="264431"/>
                    <a:pt x="2267987" y="316349"/>
                  </a:cubicBezTo>
                  <a:cubicBezTo>
                    <a:pt x="2068401" y="368267"/>
                    <a:pt x="1814251" y="294311"/>
                    <a:pt x="1613310" y="316349"/>
                  </a:cubicBezTo>
                  <a:cubicBezTo>
                    <a:pt x="1412369" y="338387"/>
                    <a:pt x="1240493" y="291274"/>
                    <a:pt x="958634" y="316349"/>
                  </a:cubicBezTo>
                  <a:cubicBezTo>
                    <a:pt x="676775" y="341424"/>
                    <a:pt x="353464" y="221007"/>
                    <a:pt x="0" y="316349"/>
                  </a:cubicBezTo>
                  <a:cubicBezTo>
                    <a:pt x="-16141" y="224985"/>
                    <a:pt x="7525" y="112218"/>
                    <a:pt x="0" y="0"/>
                  </a:cubicBezTo>
                  <a:close/>
                </a:path>
                <a:path w="3507196" h="316349" stroke="0" extrusionOk="0">
                  <a:moveTo>
                    <a:pt x="0" y="0"/>
                  </a:moveTo>
                  <a:cubicBezTo>
                    <a:pt x="193231" y="-30969"/>
                    <a:pt x="284911" y="37243"/>
                    <a:pt x="479317" y="0"/>
                  </a:cubicBezTo>
                  <a:cubicBezTo>
                    <a:pt x="673723" y="-37243"/>
                    <a:pt x="838114" y="64223"/>
                    <a:pt x="1028777" y="0"/>
                  </a:cubicBezTo>
                  <a:cubicBezTo>
                    <a:pt x="1219440" y="-64223"/>
                    <a:pt x="1383128" y="3094"/>
                    <a:pt x="1683454" y="0"/>
                  </a:cubicBezTo>
                  <a:cubicBezTo>
                    <a:pt x="1983780" y="-3094"/>
                    <a:pt x="1983243" y="29440"/>
                    <a:pt x="2162771" y="0"/>
                  </a:cubicBezTo>
                  <a:cubicBezTo>
                    <a:pt x="2342299" y="-29440"/>
                    <a:pt x="2495109" y="20827"/>
                    <a:pt x="2782375" y="0"/>
                  </a:cubicBezTo>
                  <a:cubicBezTo>
                    <a:pt x="3069641" y="-20827"/>
                    <a:pt x="3201732" y="26972"/>
                    <a:pt x="3507196" y="0"/>
                  </a:cubicBezTo>
                  <a:cubicBezTo>
                    <a:pt x="3510259" y="99639"/>
                    <a:pt x="3507032" y="232404"/>
                    <a:pt x="3507196" y="316349"/>
                  </a:cubicBezTo>
                  <a:cubicBezTo>
                    <a:pt x="3267167" y="368771"/>
                    <a:pt x="3095487" y="274408"/>
                    <a:pt x="2922663" y="316349"/>
                  </a:cubicBezTo>
                  <a:cubicBezTo>
                    <a:pt x="2749839" y="358290"/>
                    <a:pt x="2579432" y="280929"/>
                    <a:pt x="2338131" y="316349"/>
                  </a:cubicBezTo>
                  <a:cubicBezTo>
                    <a:pt x="2096830" y="351769"/>
                    <a:pt x="2026121" y="313500"/>
                    <a:pt x="1753598" y="316349"/>
                  </a:cubicBezTo>
                  <a:cubicBezTo>
                    <a:pt x="1481075" y="319198"/>
                    <a:pt x="1416674" y="309104"/>
                    <a:pt x="1098921" y="316349"/>
                  </a:cubicBezTo>
                  <a:cubicBezTo>
                    <a:pt x="781168" y="323594"/>
                    <a:pt x="705752" y="252282"/>
                    <a:pt x="549461" y="316349"/>
                  </a:cubicBezTo>
                  <a:cubicBezTo>
                    <a:pt x="393170" y="380416"/>
                    <a:pt x="200526" y="252981"/>
                    <a:pt x="0" y="316349"/>
                  </a:cubicBezTo>
                  <a:cubicBezTo>
                    <a:pt x="-18944" y="230026"/>
                    <a:pt x="12454" y="66456"/>
                    <a:pt x="0" y="0"/>
                  </a:cubicBezTo>
                  <a:close/>
                </a:path>
              </a:pathLst>
            </a:custGeom>
            <a:solidFill>
              <a:srgbClr val="C00000">
                <a:alpha val="42000"/>
              </a:srgbClr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840372365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row: Bent 22">
              <a:extLst>
                <a:ext uri="{FF2B5EF4-FFF2-40B4-BE49-F238E27FC236}">
                  <a16:creationId xmlns:a16="http://schemas.microsoft.com/office/drawing/2014/main" id="{98D7E996-6C14-4F87-926C-27F8E154C938}"/>
                </a:ext>
              </a:extLst>
            </p:cNvPr>
            <p:cNvSpPr/>
            <p:nvPr/>
          </p:nvSpPr>
          <p:spPr>
            <a:xfrm>
              <a:off x="7664481" y="4391878"/>
              <a:ext cx="247699" cy="854511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C7CCBDB-24CD-40FA-B155-99DFCE8A28AB}"/>
              </a:ext>
            </a:extLst>
          </p:cNvPr>
          <p:cNvCxnSpPr>
            <a:cxnSpLocks/>
          </p:cNvCxnSpPr>
          <p:nvPr/>
        </p:nvCxnSpPr>
        <p:spPr>
          <a:xfrm>
            <a:off x="4139170" y="6004431"/>
            <a:ext cx="2691212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96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ockprint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669</Words>
  <Application>Microsoft Office PowerPoint</Application>
  <PresentationFormat>Widescreen</PresentationFormat>
  <Paragraphs>180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Avenir Next LT Pro</vt:lpstr>
      <vt:lpstr>AvenirNext LT Pro Medium</vt:lpstr>
      <vt:lpstr>BlockprintVTI</vt:lpstr>
      <vt:lpstr>C++ Loops</vt:lpstr>
      <vt:lpstr>About Me</vt:lpstr>
      <vt:lpstr>Getting Started</vt:lpstr>
      <vt:lpstr>What We Are Learning - Loops</vt:lpstr>
      <vt:lpstr>While Loops - Basic</vt:lpstr>
      <vt:lpstr>While Loops – Break Statement</vt:lpstr>
      <vt:lpstr>While Loops – Do While</vt:lpstr>
      <vt:lpstr>For Loops – Holiday Special</vt:lpstr>
      <vt:lpstr>For Loops – Continue Statement</vt:lpstr>
      <vt:lpstr>Modern C++</vt:lpstr>
      <vt:lpstr>Range-based For Loop</vt:lpstr>
      <vt:lpstr>Range-based For Loop – Auto!</vt:lpstr>
      <vt:lpstr>Nested For Loops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Loops</dc:title>
  <dc:creator>Castagno, Jeremy</dc:creator>
  <cp:lastModifiedBy>Castagno, Jeremy</cp:lastModifiedBy>
  <cp:revision>38</cp:revision>
  <dcterms:created xsi:type="dcterms:W3CDTF">2020-12-10T15:07:43Z</dcterms:created>
  <dcterms:modified xsi:type="dcterms:W3CDTF">2020-12-10T20:59:14Z</dcterms:modified>
</cp:coreProperties>
</file>