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2AF"/>
    <a:srgbClr val="C00000"/>
    <a:srgbClr val="000000"/>
    <a:srgbClr val="08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9" autoAdjust="0"/>
    <p:restoredTop sz="94660"/>
  </p:normalViewPr>
  <p:slideViewPr>
    <p:cSldViewPr snapToGrid="0">
      <p:cViewPr>
        <p:scale>
          <a:sx n="150" d="100"/>
          <a:sy n="150" d="100"/>
        </p:scale>
        <p:origin x="18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U/Loop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repl.it/@JeremyBYU/LoopIt#src/Loop1.c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5989-0442-4A70-813E-77BA19A46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Introduction to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C++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1ED7-D4A0-4C7C-8250-B0E01FE5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Jeremy Castagno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D836B-6463-4C8C-83AF-160F607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7" r="2698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Nested For Loops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B53F5-B85C-4C4B-B56C-CE3B7E9B6796}"/>
              </a:ext>
            </a:extLst>
          </p:cNvPr>
          <p:cNvSpPr txBox="1"/>
          <p:nvPr/>
        </p:nvSpPr>
        <p:spPr>
          <a:xfrm>
            <a:off x="430349" y="1561491"/>
            <a:ext cx="5106851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loops can be </a:t>
            </a:r>
            <a:r>
              <a:rPr lang="en-US" i="1" dirty="0">
                <a:solidFill>
                  <a:schemeClr val="tx2"/>
                </a:solidFill>
              </a:rPr>
              <a:t>nested, </a:t>
            </a:r>
            <a:r>
              <a:rPr lang="en-US" dirty="0">
                <a:solidFill>
                  <a:schemeClr val="tx2"/>
                </a:solidFill>
              </a:rPr>
              <a:t>a loop inside a loop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Two for loops: </a:t>
            </a:r>
            <a:r>
              <a:rPr lang="en-US" b="1" dirty="0">
                <a:solidFill>
                  <a:schemeClr val="tx2"/>
                </a:solidFill>
              </a:rPr>
              <a:t>outer</a:t>
            </a:r>
            <a:r>
              <a:rPr lang="en-US" dirty="0">
                <a:solidFill>
                  <a:schemeClr val="tx2"/>
                </a:solidFill>
              </a:rPr>
              <a:t> &amp; </a:t>
            </a:r>
            <a:r>
              <a:rPr lang="en-US" b="1" dirty="0">
                <a:solidFill>
                  <a:schemeClr val="tx2"/>
                </a:solidFill>
              </a:rPr>
              <a:t>inner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 printing a square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Outer loop = rows, Inner loop = columns </a:t>
            </a: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88EBF-0141-4255-B5A1-AB0346E9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03" y="1295400"/>
            <a:ext cx="6432550" cy="52048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4315C0-E045-4C0A-AB0A-D611C9757596}"/>
              </a:ext>
            </a:extLst>
          </p:cNvPr>
          <p:cNvSpPr/>
          <p:nvPr/>
        </p:nvSpPr>
        <p:spPr>
          <a:xfrm>
            <a:off x="6810766" y="3676649"/>
            <a:ext cx="3057134" cy="238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C4B2FD-AA78-431B-8383-2803FAF918A9}"/>
              </a:ext>
            </a:extLst>
          </p:cNvPr>
          <p:cNvSpPr/>
          <p:nvPr/>
        </p:nvSpPr>
        <p:spPr>
          <a:xfrm>
            <a:off x="7045716" y="4457699"/>
            <a:ext cx="3057134" cy="238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5498E-C001-495E-B151-78681F54DFAA}"/>
              </a:ext>
            </a:extLst>
          </p:cNvPr>
          <p:cNvSpPr txBox="1"/>
          <p:nvPr/>
        </p:nvSpPr>
        <p:spPr>
          <a:xfrm>
            <a:off x="7254057" y="4838374"/>
            <a:ext cx="424180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stays constant in inner loop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28991-14BD-481E-BA8F-ADBD8C02ED05}"/>
              </a:ext>
            </a:extLst>
          </p:cNvPr>
          <p:cNvGrpSpPr/>
          <p:nvPr/>
        </p:nvGrpSpPr>
        <p:grpSpPr>
          <a:xfrm>
            <a:off x="97362" y="4093512"/>
            <a:ext cx="4631220" cy="1598223"/>
            <a:chOff x="94767" y="4645962"/>
            <a:chExt cx="4631220" cy="1598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CBD562-F2D1-44CD-BAE3-1DE9B0C70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196"/>
            <a:stretch/>
          </p:blipFill>
          <p:spPr>
            <a:xfrm>
              <a:off x="925512" y="5048250"/>
              <a:ext cx="3648075" cy="11712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C92FEC-948C-44E4-8118-5F4E39AF2C96}"/>
                </a:ext>
              </a:extLst>
            </p:cNvPr>
            <p:cNvSpPr txBox="1"/>
            <p:nvPr/>
          </p:nvSpPr>
          <p:spPr>
            <a:xfrm>
              <a:off x="94767" y="4982338"/>
              <a:ext cx="82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C984A1-8A30-45EE-9BF4-4AFAD44BD935}"/>
                </a:ext>
              </a:extLst>
            </p:cNvPr>
            <p:cNvSpPr txBox="1"/>
            <p:nvPr/>
          </p:nvSpPr>
          <p:spPr>
            <a:xfrm>
              <a:off x="94767" y="5874853"/>
              <a:ext cx="82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1D8F87-94CB-4A08-B853-25D972D29B6A}"/>
                </a:ext>
              </a:extLst>
            </p:cNvPr>
            <p:cNvSpPr txBox="1"/>
            <p:nvPr/>
          </p:nvSpPr>
          <p:spPr>
            <a:xfrm>
              <a:off x="743477" y="4645962"/>
              <a:ext cx="1212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 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F12F0B-E6D6-47EB-A765-82200D69DB14}"/>
                </a:ext>
              </a:extLst>
            </p:cNvPr>
            <p:cNvSpPr txBox="1"/>
            <p:nvPr/>
          </p:nvSpPr>
          <p:spPr>
            <a:xfrm>
              <a:off x="3513411" y="4682973"/>
              <a:ext cx="1212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 4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91C9C-904F-4EEC-AFEB-3C54A9A0BBAB}"/>
              </a:ext>
            </a:extLst>
          </p:cNvPr>
          <p:cNvSpPr/>
          <p:nvPr/>
        </p:nvSpPr>
        <p:spPr>
          <a:xfrm>
            <a:off x="863600" y="4457699"/>
            <a:ext cx="3740150" cy="262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0182 0.13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2" grpId="0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Modern C++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650DF9-77F0-4C5E-8BAB-3AA33FF39F16}"/>
              </a:ext>
            </a:extLst>
          </p:cNvPr>
          <p:cNvSpPr txBox="1"/>
          <p:nvPr/>
        </p:nvSpPr>
        <p:spPr>
          <a:xfrm>
            <a:off x="430349" y="1561491"/>
            <a:ext cx="10987360" cy="384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is a language with a formal specification. However, it is a </a:t>
            </a:r>
            <a:r>
              <a:rPr lang="en-US" i="1" dirty="0">
                <a:solidFill>
                  <a:schemeClr val="tx2"/>
                </a:solidFill>
              </a:rPr>
              <a:t>living</a:t>
            </a:r>
            <a:r>
              <a:rPr lang="en-US" dirty="0">
                <a:solidFill>
                  <a:schemeClr val="tx2"/>
                </a:solidFill>
              </a:rPr>
              <a:t> language!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C++ 98, C++ 03, </a:t>
            </a:r>
            <a:r>
              <a:rPr lang="en-US" b="1" dirty="0">
                <a:solidFill>
                  <a:schemeClr val="tx2"/>
                </a:solidFill>
              </a:rPr>
              <a:t>C++ 11</a:t>
            </a:r>
            <a:r>
              <a:rPr lang="en-US" dirty="0">
                <a:solidFill>
                  <a:schemeClr val="tx2"/>
                </a:solidFill>
              </a:rPr>
              <a:t>, C++ 14, C++ 17, C++20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Strong backwards compatibility!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C++11 introduced many enhancements that greatly improved code quality and efficiency 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C++ 11 and after is considered </a:t>
            </a:r>
            <a:r>
              <a:rPr lang="en-US" b="1" i="1" dirty="0">
                <a:solidFill>
                  <a:schemeClr val="tx2"/>
                </a:solidFill>
              </a:rPr>
              <a:t>Modern C++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will review a new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loop constructs introduced in C++11: Range-based for loops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These don’t replace previously discussed patterns; they simply augment them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36111-B0F2-45B4-B799-BED40C0E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50" y="1311691"/>
            <a:ext cx="5195664" cy="3457944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Range-based For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427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Execute loop body for each </a:t>
            </a:r>
            <a:r>
              <a:rPr lang="en-US" i="1" dirty="0"/>
              <a:t>element</a:t>
            </a:r>
            <a:r>
              <a:rPr lang="en-US" dirty="0"/>
              <a:t> inside </a:t>
            </a:r>
            <a:r>
              <a:rPr lang="en-US" i="1" dirty="0"/>
              <a:t>Range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Range</a:t>
            </a:r>
            <a:r>
              <a:rPr lang="en-US" dirty="0"/>
              <a:t> is a sequence of elements, e.g., [1, 2, 3]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6288277" y="3970813"/>
            <a:ext cx="2506474" cy="369332"/>
            <a:chOff x="6796579" y="2569060"/>
            <a:chExt cx="23053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6796579" y="256906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76388" y="2654381"/>
              <a:ext cx="72549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303111" y="4328702"/>
            <a:ext cx="4983889" cy="369332"/>
            <a:chOff x="5209306" y="2573857"/>
            <a:chExt cx="4983889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395" y="2773506"/>
              <a:ext cx="3127150" cy="23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element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9621695" y="2656846"/>
              <a:ext cx="571500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A7A573-7AFB-4C16-923C-E932CC6AB3C6}"/>
              </a:ext>
            </a:extLst>
          </p:cNvPr>
          <p:cNvGrpSpPr/>
          <p:nvPr/>
        </p:nvGrpSpPr>
        <p:grpSpPr>
          <a:xfrm>
            <a:off x="5101855" y="3982194"/>
            <a:ext cx="4471006" cy="369332"/>
            <a:chOff x="6796579" y="2569060"/>
            <a:chExt cx="4471006" cy="3693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ADF351-98B8-4E74-B46A-265FBF9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8729669" y="2765784"/>
              <a:ext cx="1712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2CA034-009C-443E-8AFB-09A068C59B42}"/>
                </a:ext>
              </a:extLst>
            </p:cNvPr>
            <p:cNvSpPr txBox="1"/>
            <p:nvPr/>
          </p:nvSpPr>
          <p:spPr>
            <a:xfrm>
              <a:off x="6796579" y="256906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variable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C6498-0E8C-4B47-9F3F-39A325AF5328}"/>
                </a:ext>
              </a:extLst>
            </p:cNvPr>
            <p:cNvSpPr/>
            <p:nvPr/>
          </p:nvSpPr>
          <p:spPr>
            <a:xfrm>
              <a:off x="10498407" y="2645816"/>
              <a:ext cx="76917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95D606-5D41-4531-B416-F8639E5962DC}"/>
              </a:ext>
            </a:extLst>
          </p:cNvPr>
          <p:cNvGrpSpPr/>
          <p:nvPr/>
        </p:nvGrpSpPr>
        <p:grpSpPr>
          <a:xfrm>
            <a:off x="5762411" y="3942535"/>
            <a:ext cx="4583050" cy="369332"/>
            <a:chOff x="7485676" y="2562908"/>
            <a:chExt cx="4583050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088BD9B-A4E0-4D47-A912-F3E99C3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8729669" y="2765784"/>
              <a:ext cx="254331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97FEDA-C582-4545-B6AC-0D87F6E9F8C5}"/>
                </a:ext>
              </a:extLst>
            </p:cNvPr>
            <p:cNvSpPr txBox="1"/>
            <p:nvPr/>
          </p:nvSpPr>
          <p:spPr>
            <a:xfrm>
              <a:off x="7485676" y="256290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 (list)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0884516-0D8A-4796-A212-9E964199C41A}"/>
                </a:ext>
              </a:extLst>
            </p:cNvPr>
            <p:cNvSpPr/>
            <p:nvPr/>
          </p:nvSpPr>
          <p:spPr>
            <a:xfrm>
              <a:off x="11299548" y="2670012"/>
              <a:ext cx="76917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71E8F-DA28-4761-B8FF-109C636D54BD}"/>
              </a:ext>
            </a:extLst>
          </p:cNvPr>
          <p:cNvGrpSpPr/>
          <p:nvPr/>
        </p:nvGrpSpPr>
        <p:grpSpPr>
          <a:xfrm>
            <a:off x="1582640" y="4924007"/>
            <a:ext cx="5521650" cy="1835109"/>
            <a:chOff x="1118864" y="4960927"/>
            <a:chExt cx="5521650" cy="18351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D839FE-158F-435A-A34B-26665478C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832" y="4960927"/>
              <a:ext cx="2382682" cy="1835109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61B77A1-F5CF-4649-81E0-418858930F73}"/>
              </a:ext>
            </a:extLst>
          </p:cNvPr>
          <p:cNvGrpSpPr/>
          <p:nvPr/>
        </p:nvGrpSpPr>
        <p:grpSpPr>
          <a:xfrm>
            <a:off x="807243" y="2545409"/>
            <a:ext cx="3042935" cy="2548890"/>
            <a:chOff x="819561" y="2208859"/>
            <a:chExt cx="3042935" cy="25488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A258E18-1AFB-4927-8ACA-90EB141440FF}"/>
                </a:ext>
              </a:extLst>
            </p:cNvPr>
            <p:cNvSpPr/>
            <p:nvPr/>
          </p:nvSpPr>
          <p:spPr>
            <a:xfrm>
              <a:off x="2711664" y="2757487"/>
              <a:ext cx="1147368" cy="576596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 Body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EA1313D-94D7-40CC-ACA1-D6895AA1E3D8}"/>
                </a:ext>
              </a:extLst>
            </p:cNvPr>
            <p:cNvSpPr/>
            <p:nvPr/>
          </p:nvSpPr>
          <p:spPr>
            <a:xfrm>
              <a:off x="1023847" y="4298952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0CEAC53-092B-4584-B5CF-8F80DC1E682F}"/>
                </a:ext>
              </a:extLst>
            </p:cNvPr>
            <p:cNvSpPr/>
            <p:nvPr/>
          </p:nvSpPr>
          <p:spPr>
            <a:xfrm>
              <a:off x="1029759" y="2208859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60D68D86-FBFB-4694-AABD-746F8323CD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78718" y="2776537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owchart: Alternate Process 82">
              <a:extLst>
                <a:ext uri="{FF2B5EF4-FFF2-40B4-BE49-F238E27FC236}">
                  <a16:creationId xmlns:a16="http://schemas.microsoft.com/office/drawing/2014/main" id="{ACA42C1D-FDFA-46AD-ABDB-348F65C5E6CA}"/>
                </a:ext>
              </a:extLst>
            </p:cNvPr>
            <p:cNvSpPr/>
            <p:nvPr/>
          </p:nvSpPr>
          <p:spPr>
            <a:xfrm>
              <a:off x="819561" y="2874225"/>
              <a:ext cx="1147368" cy="341947"/>
            </a:xfrm>
            <a:prstGeom prst="flowChartAlternate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Range</a:t>
              </a:r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20C7B3D-046B-4AED-84E3-57B102CB872E}"/>
                </a:ext>
              </a:extLst>
            </p:cNvPr>
            <p:cNvSpPr/>
            <p:nvPr/>
          </p:nvSpPr>
          <p:spPr>
            <a:xfrm>
              <a:off x="2715128" y="3641198"/>
              <a:ext cx="1147368" cy="282569"/>
            </a:xfrm>
            <a:prstGeom prst="flowChartAlternate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Element</a:t>
              </a:r>
            </a:p>
          </p:txBody>
        </p:sp>
        <p:sp>
          <p:nvSpPr>
            <p:cNvPr id="23" name="Flowchart: Predefined Process 22">
              <a:extLst>
                <a:ext uri="{FF2B5EF4-FFF2-40B4-BE49-F238E27FC236}">
                  <a16:creationId xmlns:a16="http://schemas.microsoft.com/office/drawing/2014/main" id="{B16969D5-949D-4C0F-A6FB-F49C510D170E}"/>
                </a:ext>
              </a:extLst>
            </p:cNvPr>
            <p:cNvSpPr/>
            <p:nvPr/>
          </p:nvSpPr>
          <p:spPr>
            <a:xfrm>
              <a:off x="919289" y="3526494"/>
              <a:ext cx="947872" cy="518204"/>
            </a:xfrm>
            <a:prstGeom prst="flowChartPredefined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639394-6541-4209-A464-796D01BD5EFA}"/>
                </a:ext>
              </a:extLst>
            </p:cNvPr>
            <p:cNvCxnSpPr>
              <a:stCxn id="23" idx="3"/>
              <a:endCxn id="88" idx="1"/>
            </p:cNvCxnSpPr>
            <p:nvPr/>
          </p:nvCxnSpPr>
          <p:spPr>
            <a:xfrm flipV="1">
              <a:off x="1867161" y="3782483"/>
              <a:ext cx="847967" cy="3113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BF59181-2E55-42DC-A0BD-F72C3A96511C}"/>
                </a:ext>
              </a:extLst>
            </p:cNvPr>
            <p:cNvCxnSpPr>
              <a:cxnSpLocks/>
              <a:stCxn id="72" idx="1"/>
              <a:endCxn id="83" idx="3"/>
            </p:cNvCxnSpPr>
            <p:nvPr/>
          </p:nvCxnSpPr>
          <p:spPr>
            <a:xfrm flipH="1" flipV="1">
              <a:off x="1966929" y="3045199"/>
              <a:ext cx="744735" cy="586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43CC8B1-718E-45C1-984E-12E41A8CB79F}"/>
                </a:ext>
              </a:extLst>
            </p:cNvPr>
            <p:cNvCxnSpPr>
              <a:cxnSpLocks/>
              <a:stCxn id="83" idx="2"/>
              <a:endCxn id="23" idx="0"/>
            </p:cNvCxnSpPr>
            <p:nvPr/>
          </p:nvCxnSpPr>
          <p:spPr>
            <a:xfrm flipH="1">
              <a:off x="1393225" y="3216172"/>
              <a:ext cx="20" cy="310322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AEF438-0704-4886-8D77-B750C48B8EC7}"/>
                </a:ext>
              </a:extLst>
            </p:cNvPr>
            <p:cNvCxnSpPr>
              <a:cxnSpLocks/>
              <a:stCxn id="88" idx="0"/>
              <a:endCxn id="72" idx="2"/>
            </p:cNvCxnSpPr>
            <p:nvPr/>
          </p:nvCxnSpPr>
          <p:spPr>
            <a:xfrm flipH="1" flipV="1">
              <a:off x="3285348" y="3334083"/>
              <a:ext cx="3464" cy="307115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6620C60-1830-4BD9-A59C-BCBB7D625B9D}"/>
                </a:ext>
              </a:extLst>
            </p:cNvPr>
            <p:cNvCxnSpPr>
              <a:cxnSpLocks/>
              <a:stCxn id="23" idx="2"/>
              <a:endCxn id="79" idx="0"/>
            </p:cNvCxnSpPr>
            <p:nvPr/>
          </p:nvCxnSpPr>
          <p:spPr>
            <a:xfrm>
              <a:off x="1393225" y="4044698"/>
              <a:ext cx="459" cy="254254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Range-based For Loop – Auto!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6489648" cy="37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C++ 11 introduced the </a:t>
            </a: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keyword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declares a variable whose type is deduced/inferred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n = 10 ; The variable n is of type </a:t>
            </a:r>
            <a:r>
              <a:rPr lang="en-US" dirty="0">
                <a:solidFill>
                  <a:srgbClr val="C00000"/>
                </a:solidFill>
              </a:rPr>
              <a:t>int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Range-based for loops can use auto to deduce the type of the </a:t>
            </a:r>
            <a:r>
              <a:rPr lang="en-US" i="1" dirty="0"/>
              <a:t>element </a:t>
            </a:r>
            <a:r>
              <a:rPr lang="en-US" dirty="0"/>
              <a:t>inside of the range</a:t>
            </a:r>
            <a:endParaRPr lang="en-US" i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makes code less verbose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FC0AD-8DE9-4C02-B742-C3A78164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97" y="1310140"/>
            <a:ext cx="5259442" cy="378415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6240445" y="3707883"/>
            <a:ext cx="2060480" cy="369332"/>
            <a:chOff x="6796579" y="2569060"/>
            <a:chExt cx="1895106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341208" y="2775816"/>
              <a:ext cx="99149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6796579" y="256906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76388" y="2654381"/>
              <a:ext cx="31529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602B2E-0F5A-42B2-B07C-99855ADF3205}"/>
              </a:ext>
            </a:extLst>
          </p:cNvPr>
          <p:cNvCxnSpPr>
            <a:cxnSpLocks/>
          </p:cNvCxnSpPr>
          <p:nvPr/>
        </p:nvCxnSpPr>
        <p:spPr>
          <a:xfrm flipV="1">
            <a:off x="8185150" y="2959100"/>
            <a:ext cx="584200" cy="834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7F303-584A-48C6-8A80-7B3A2B2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65" y="7446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B8F5-3AAF-47B5-8B3B-140B9E8C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75" y="1926587"/>
            <a:ext cx="5302249" cy="32883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Chemical Engineering and Computer Science @ Brigham Young University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3 years as a control systems engineer @ Valero</a:t>
            </a:r>
          </a:p>
          <a:p>
            <a:r>
              <a:rPr lang="en-US" sz="1800" dirty="0">
                <a:solidFill>
                  <a:schemeClr val="tx2"/>
                </a:solidFill>
              </a:rPr>
              <a:t>5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Year PhD Robotics @ University of Michigan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Research focused on urgent landing for Unmanned Aerial Vehicles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Love C++ and Python!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4A1EC5-55A0-4A91-BEA9-C591429D6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-524" r="-2344" b="15523"/>
          <a:stretch/>
        </p:blipFill>
        <p:spPr>
          <a:xfrm>
            <a:off x="8487604" y="11833"/>
            <a:ext cx="1407456" cy="14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factory, building, outdoor&#10;&#10;Description automatically generated">
            <a:extLst>
              <a:ext uri="{FF2B5EF4-FFF2-40B4-BE49-F238E27FC236}">
                <a16:creationId xmlns:a16="http://schemas.microsoft.com/office/drawing/2014/main" id="{173910DD-3866-4ABB-81F1-0DA0A2BC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52" y="1607811"/>
            <a:ext cx="4077960" cy="26485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6C2464-D33F-4E39-B829-142DC9BC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8" r="1278"/>
          <a:stretch/>
        </p:blipFill>
        <p:spPr>
          <a:xfrm>
            <a:off x="7181220" y="4444916"/>
            <a:ext cx="4077960" cy="2092444"/>
          </a:xfrm>
          <a:prstGeom prst="rect">
            <a:avLst/>
          </a:prstGeom>
        </p:spPr>
      </p:pic>
      <p:pic>
        <p:nvPicPr>
          <p:cNvPr id="16" name="Picture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75D4DD-E293-49C6-990D-6545288CE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9" y="5046825"/>
            <a:ext cx="1036631" cy="103663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BA09598-7FC2-4610-8DF3-B97D6FE05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37" b="89819" l="10000" r="90000">
                        <a14:foregroundMark x1="53023" y1="9484" x2="53023" y2="9484"/>
                        <a14:foregroundMark x1="47093" y1="6137" x2="47093" y2="6137"/>
                        <a14:foregroundMark x1="47791" y1="6137" x2="47791" y2="6137"/>
                        <a14:foregroundMark x1="47326" y1="6137" x2="47326" y2="6137"/>
                        <a14:foregroundMark x1="84419" y1="37378" x2="84419" y2="37378"/>
                        <a14:foregroundMark x1="77791" y1="37657" x2="77791" y2="37657"/>
                        <a14:foregroundMark x1="74070" y1="33612" x2="80581" y2="54533"/>
                        <a14:foregroundMark x1="80581" y1="54533" x2="78023" y2="54393"/>
                        <a14:foregroundMark x1="74535" y1="42678" x2="74070" y2="41841"/>
                        <a14:foregroundMark x1="39651" y1="59693" x2="41512" y2="81869"/>
                        <a14:foregroundMark x1="41512" y1="81869" x2="52558" y2="85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84" y="5079409"/>
            <a:ext cx="1165212" cy="9714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602401-D357-418D-BB44-57605105C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4859273"/>
            <a:ext cx="1411735" cy="1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514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Entire lecture and source code are hosted on Github -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https://github.com/JeremyBYU/LoopIt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can be run in your browser using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Repl.it </a:t>
            </a:r>
            <a:r>
              <a:rPr lang="en-US" dirty="0">
                <a:solidFill>
                  <a:schemeClr val="tx2"/>
                </a:solidFill>
              </a:rPr>
              <a:t>, C++ compiler and editor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Lecture assumes students have a basic knowledge of basic C++ datatypes and declaring variables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vector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3F31C-F6D8-416D-A862-0F8C006A2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02" y="2531112"/>
            <a:ext cx="6580516" cy="2765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93A6E-FF2C-4EEF-BE58-1D8F3BCBA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49" y="2311604"/>
            <a:ext cx="7734301" cy="34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What We Are Learning - Loops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need to repeat a body of code when programming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has two main types of loops: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&amp;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Keywords we will be learning: </a:t>
            </a:r>
            <a:r>
              <a:rPr lang="en-US" dirty="0">
                <a:solidFill>
                  <a:srgbClr val="C00000"/>
                </a:solidFill>
              </a:rPr>
              <a:t>for, while, do, break, continue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Will </a:t>
            </a:r>
            <a:r>
              <a:rPr lang="en-US" i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learn about </a:t>
            </a:r>
            <a:r>
              <a:rPr lang="en-US" dirty="0">
                <a:solidFill>
                  <a:srgbClr val="C00000"/>
                </a:solidFill>
              </a:rPr>
              <a:t>go to</a:t>
            </a:r>
            <a:r>
              <a:rPr lang="en-US" dirty="0">
                <a:solidFill>
                  <a:schemeClr val="tx2"/>
                </a:solidFill>
              </a:rPr>
              <a:t> flow control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At the end we will learn about new C++ 11 loops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are not meant to be </a:t>
            </a:r>
            <a:r>
              <a:rPr lang="en-US" i="1" dirty="0">
                <a:solidFill>
                  <a:schemeClr val="tx2"/>
                </a:solidFill>
              </a:rPr>
              <a:t>optimal or efficient; </a:t>
            </a:r>
            <a:r>
              <a:rPr lang="en-US" dirty="0">
                <a:solidFill>
                  <a:schemeClr val="tx2"/>
                </a:solidFill>
              </a:rPr>
              <a:t>demonstrate principles</a:t>
            </a: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6096000" y="3009657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4269297" y="2854894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5566686" y="3297377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5716457" y="2056430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- Basic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84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Loop forever until a condition is met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596893" y="3738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5C4CA42-E2D6-473F-9695-05ED4E500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1"/>
          <a:stretch/>
        </p:blipFill>
        <p:spPr>
          <a:xfrm>
            <a:off x="7669705" y="1487245"/>
            <a:ext cx="4485853" cy="359401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75605" y="2577000"/>
            <a:ext cx="6171845" cy="369332"/>
            <a:chOff x="5175605" y="2577000"/>
            <a:chExt cx="617184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577000"/>
              <a:ext cx="23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Conditional Variable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8332705" y="2654381"/>
              <a:ext cx="301474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5246782" y="3592509"/>
            <a:ext cx="3547969" cy="369332"/>
            <a:chOff x="5175605" y="2577000"/>
            <a:chExt cx="3547969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175605" y="2577000"/>
              <a:ext cx="236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While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252836" y="3592509"/>
            <a:ext cx="4094067" cy="369332"/>
            <a:chOff x="5175605" y="2577000"/>
            <a:chExt cx="409406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723574" y="2653756"/>
              <a:ext cx="54609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506271" y="4283818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68C0E63-192E-4761-ACB6-DC6E9CA4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25" y="5336020"/>
            <a:ext cx="4012896" cy="12953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1874DC5-CE93-4AC2-B623-D4969528C697}"/>
              </a:ext>
            </a:extLst>
          </p:cNvPr>
          <p:cNvSpPr txBox="1"/>
          <p:nvPr/>
        </p:nvSpPr>
        <p:spPr>
          <a:xfrm>
            <a:off x="2417603" y="5713471"/>
            <a:ext cx="29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Program Output: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B1A286-77A5-401C-A589-DF1F2099A3D6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35CB525-39A2-48C4-8BC3-CCC97E97A0B0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– Break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557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can also use the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>
                <a:solidFill>
                  <a:schemeClr val="tx2"/>
                </a:solidFill>
              </a:rPr>
              <a:t> keyword to exit a loop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When to use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chemeClr val="tx2"/>
                </a:solidFill>
              </a:rPr>
              <a:t> loops?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Don’t know how many times to repeat code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Infinitely repeating until user input exit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for game loops: Get Input, Update Game, Render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168F9D-5C2F-4488-AC2F-5107CE0D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02" y="1689072"/>
            <a:ext cx="4535935" cy="355969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645819" y="37602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097216" y="2887292"/>
            <a:ext cx="3938832" cy="369332"/>
            <a:chOff x="5175605" y="2577000"/>
            <a:chExt cx="3911208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671301" y="2653756"/>
              <a:ext cx="415512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398321" y="4094646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289B08C-3F40-4CCF-A6E1-D0A050666E3E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6E3DA4E-6C64-4F1A-AD4E-0ECCE3881E9E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– Do 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514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Do while</a:t>
            </a:r>
            <a:r>
              <a:rPr lang="en-US" dirty="0">
                <a:solidFill>
                  <a:schemeClr val="tx2"/>
                </a:solidFill>
              </a:rPr>
              <a:t> loops execute Loop Body </a:t>
            </a:r>
            <a:r>
              <a:rPr lang="en-US" i="1" dirty="0">
                <a:solidFill>
                  <a:schemeClr val="tx2"/>
                </a:solidFill>
              </a:rPr>
              <a:t>first, </a:t>
            </a:r>
            <a:r>
              <a:rPr lang="en-US" dirty="0">
                <a:solidFill>
                  <a:schemeClr val="tx2"/>
                </a:solidFill>
              </a:rPr>
              <a:t>then conditional 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doesn’t matter that repeat is set to False in Line 6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Loop Body is executed at </a:t>
            </a:r>
            <a:r>
              <a:rPr lang="en-US" i="1" dirty="0">
                <a:solidFill>
                  <a:schemeClr val="tx2"/>
                </a:solidFill>
              </a:rPr>
              <a:t>least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once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for game loops: Get Input, Update Game, Render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1011552" y="309579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2715555" y="294253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0"/>
            <a:endCxn id="3" idx="0"/>
          </p:cNvCxnSpPr>
          <p:nvPr/>
        </p:nvCxnSpPr>
        <p:spPr>
          <a:xfrm rot="16200000" flipH="1" flipV="1">
            <a:off x="2398113" y="2129654"/>
            <a:ext cx="153260" cy="1779014"/>
          </a:xfrm>
          <a:prstGeom prst="bentConnector3">
            <a:avLst>
              <a:gd name="adj1" fmla="val -149158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3318203" y="26175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1F7AAC-18E4-45B1-8B01-135FBF70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43" y="1790700"/>
            <a:ext cx="4551387" cy="3975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3022076" y="3725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2994412" y="4042905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256546" y="3935201"/>
            <a:ext cx="2154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097216" y="2887292"/>
            <a:ext cx="4608759" cy="369332"/>
            <a:chOff x="5175605" y="2577000"/>
            <a:chExt cx="457643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66" y="2761672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134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Variable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266466" y="2653756"/>
              <a:ext cx="148557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374509" y="4132370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11057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289B08C-3F40-4CCF-A6E1-D0A050666E3E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6E3DA4E-6C64-4F1A-AD4E-0ECCE3881E9E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0CF530E-06ED-4580-B4C2-EA0C2525BD2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58920" y="3384089"/>
            <a:ext cx="556635" cy="925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320606-D163-42AD-B1F8-8CB989B08BB6}"/>
              </a:ext>
            </a:extLst>
          </p:cNvPr>
          <p:cNvGrpSpPr/>
          <p:nvPr/>
        </p:nvGrpSpPr>
        <p:grpSpPr>
          <a:xfrm>
            <a:off x="4997204" y="4512813"/>
            <a:ext cx="4280147" cy="369332"/>
            <a:chOff x="5175605" y="2577000"/>
            <a:chExt cx="4250129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10CA13-90E5-469F-82EB-23A208E1F003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9B6EF3-D824-4807-ABE7-F6863C40A436}"/>
                </a:ext>
              </a:extLst>
            </p:cNvPr>
            <p:cNvSpPr txBox="1"/>
            <p:nvPr/>
          </p:nvSpPr>
          <p:spPr>
            <a:xfrm>
              <a:off x="5175605" y="2577000"/>
              <a:ext cx="234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79D85E-3C26-4959-947F-0A37FDF332A0}"/>
                </a:ext>
              </a:extLst>
            </p:cNvPr>
            <p:cNvSpPr/>
            <p:nvPr/>
          </p:nvSpPr>
          <p:spPr>
            <a:xfrm>
              <a:off x="8365775" y="2653756"/>
              <a:ext cx="105995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82FE1-DA7E-496A-A351-F44073BCB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073984" y="1212660"/>
            <a:ext cx="5110827" cy="4150708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Holiday Special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loops have an </a:t>
            </a:r>
            <a:r>
              <a:rPr lang="en-US" b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conditional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update</a:t>
            </a:r>
            <a:endParaRPr lang="en-US" b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945567" y="3886804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1118864" y="373204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416253" y="4174524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436613" y="38292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425385" y="45283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397721" y="4846062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653032" y="4731534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62905" y="2560646"/>
            <a:ext cx="7002856" cy="804853"/>
            <a:chOff x="5175605" y="2481750"/>
            <a:chExt cx="7002856" cy="8048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061538" y="2666415"/>
              <a:ext cx="67911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481750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Reindeers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7823201" y="2577000"/>
              <a:ext cx="4355260" cy="7096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4638822" y="3885683"/>
            <a:ext cx="3472512" cy="369332"/>
            <a:chOff x="5251062" y="2580337"/>
            <a:chExt cx="347251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251062" y="2580337"/>
              <a:ext cx="2104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</a:t>
              </a:r>
              <a:r>
                <a:rPr lang="en-US" dirty="0"/>
                <a:t>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4520880" y="3896072"/>
            <a:ext cx="5779152" cy="369332"/>
            <a:chOff x="4012914" y="2579882"/>
            <a:chExt cx="577915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89531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4012914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357851" y="2653756"/>
              <a:ext cx="143421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090524" y="3884581"/>
            <a:ext cx="3734574" cy="369332"/>
            <a:chOff x="5601521" y="2575867"/>
            <a:chExt cx="3734574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4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8" y="2652623"/>
              <a:ext cx="73601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322237D-EED7-4EA0-89B3-10945B48AED1}"/>
              </a:ext>
            </a:extLst>
          </p:cNvPr>
          <p:cNvSpPr/>
          <p:nvPr/>
        </p:nvSpPr>
        <p:spPr>
          <a:xfrm>
            <a:off x="1406082" y="221720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ADEB14A-94AE-468C-8FCE-C4714743404D}"/>
              </a:ext>
            </a:extLst>
          </p:cNvPr>
          <p:cNvCxnSpPr>
            <a:cxnSpLocks/>
          </p:cNvCxnSpPr>
          <p:nvPr/>
        </p:nvCxnSpPr>
        <p:spPr>
          <a:xfrm rot="5400000">
            <a:off x="1655041" y="2784887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1C1456-5B69-43AB-BCBA-57A722272094}"/>
              </a:ext>
            </a:extLst>
          </p:cNvPr>
          <p:cNvSpPr/>
          <p:nvPr/>
        </p:nvSpPr>
        <p:spPr>
          <a:xfrm>
            <a:off x="1194453" y="2897954"/>
            <a:ext cx="1147368" cy="341947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Initialization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CEC21B-8F42-4B6E-919B-4748B2E5B4DD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520849" y="3484749"/>
            <a:ext cx="494003" cy="58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0E33C9F-1253-48AF-B59B-2A8A78A7012D}"/>
              </a:ext>
            </a:extLst>
          </p:cNvPr>
          <p:cNvSpPr/>
          <p:nvPr/>
        </p:nvSpPr>
        <p:spPr>
          <a:xfrm>
            <a:off x="2945568" y="3215466"/>
            <a:ext cx="1147368" cy="282569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Update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23D773-8F06-4B14-A618-F882B6D5081A}"/>
              </a:ext>
            </a:extLst>
          </p:cNvPr>
          <p:cNvCxnSpPr>
            <a:cxnSpLocks/>
            <a:stCxn id="3" idx="0"/>
            <a:endCxn id="48" idx="2"/>
          </p:cNvCxnSpPr>
          <p:nvPr/>
        </p:nvCxnSpPr>
        <p:spPr>
          <a:xfrm rot="5400000" flipH="1" flipV="1">
            <a:off x="3324867" y="3692420"/>
            <a:ext cx="3887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FDD87BC-5D37-4062-9E99-3BDA17712FC5}"/>
              </a:ext>
            </a:extLst>
          </p:cNvPr>
          <p:cNvCxnSpPr>
            <a:cxnSpLocks/>
            <a:stCxn id="48" idx="1"/>
            <a:endCxn id="10" idx="0"/>
          </p:cNvCxnSpPr>
          <p:nvPr/>
        </p:nvCxnSpPr>
        <p:spPr>
          <a:xfrm rot="10800000" flipV="1">
            <a:off x="1767560" y="3356751"/>
            <a:ext cx="1178009" cy="375290"/>
          </a:xfrm>
          <a:prstGeom prst="bentConnector2">
            <a:avLst/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AAAD7F-60F6-48D8-965A-4C603DD7EF82}"/>
              </a:ext>
            </a:extLst>
          </p:cNvPr>
          <p:cNvGrpSpPr/>
          <p:nvPr/>
        </p:nvGrpSpPr>
        <p:grpSpPr>
          <a:xfrm>
            <a:off x="4761642" y="3889776"/>
            <a:ext cx="5932615" cy="369332"/>
            <a:chOff x="4232886" y="2579882"/>
            <a:chExt cx="593261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DEC7B1-4E3E-4ED0-98CF-6257E04A7B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335467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5D35A2-2C60-44D0-89AB-6B9D4FB6AD10}"/>
                </a:ext>
              </a:extLst>
            </p:cNvPr>
            <p:cNvSpPr txBox="1"/>
            <p:nvPr/>
          </p:nvSpPr>
          <p:spPr>
            <a:xfrm>
              <a:off x="4232886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 Statement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E2FEE8-6B08-4861-A7C6-56F3A19EC3F2}"/>
                </a:ext>
              </a:extLst>
            </p:cNvPr>
            <p:cNvSpPr/>
            <p:nvPr/>
          </p:nvSpPr>
          <p:spPr>
            <a:xfrm>
              <a:off x="9810735" y="2656846"/>
              <a:ext cx="35476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473941" y="4205535"/>
            <a:ext cx="4956195" cy="369332"/>
            <a:chOff x="5209306" y="2573857"/>
            <a:chExt cx="4956195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21387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index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7683492" y="2656846"/>
              <a:ext cx="248200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2C78A9-BD27-4E7D-997E-2D8579961562}"/>
              </a:ext>
            </a:extLst>
          </p:cNvPr>
          <p:cNvGrpSpPr/>
          <p:nvPr/>
        </p:nvGrpSpPr>
        <p:grpSpPr>
          <a:xfrm>
            <a:off x="1118864" y="4970053"/>
            <a:ext cx="5513873" cy="1844651"/>
            <a:chOff x="1118864" y="4970053"/>
            <a:chExt cx="5513873" cy="1844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6BA2288-9909-450F-AD45-1109C416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731" y="4970053"/>
              <a:ext cx="2471006" cy="1844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2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5F804-08C6-49E7-8025-E31B946CE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3"/>
          <a:stretch/>
        </p:blipFill>
        <p:spPr>
          <a:xfrm>
            <a:off x="7096540" y="1614079"/>
            <a:ext cx="5095460" cy="3990416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Continue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can </a:t>
            </a:r>
            <a:r>
              <a:rPr lang="en-US" b="1" dirty="0">
                <a:solidFill>
                  <a:schemeClr val="tx2"/>
                </a:solidFill>
              </a:rPr>
              <a:t>skip </a:t>
            </a:r>
            <a:r>
              <a:rPr lang="en-US" dirty="0">
                <a:solidFill>
                  <a:schemeClr val="tx2"/>
                </a:solidFill>
              </a:rPr>
              <a:t>execution of remaining loop with </a:t>
            </a:r>
            <a:r>
              <a:rPr lang="en-US" dirty="0">
                <a:solidFill>
                  <a:srgbClr val="C00000"/>
                </a:solidFill>
              </a:rPr>
              <a:t>continue</a:t>
            </a:r>
            <a:endParaRPr lang="en-US" b="1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92A01F-C6A1-43BA-A771-766849303164}"/>
              </a:ext>
            </a:extLst>
          </p:cNvPr>
          <p:cNvGrpSpPr/>
          <p:nvPr/>
        </p:nvGrpSpPr>
        <p:grpSpPr>
          <a:xfrm>
            <a:off x="742541" y="2208859"/>
            <a:ext cx="2974072" cy="3087650"/>
            <a:chOff x="1118864" y="2217209"/>
            <a:chExt cx="2974072" cy="30876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CD5D73-9131-42EC-BA6F-1B8ED28E2C58}"/>
                </a:ext>
              </a:extLst>
            </p:cNvPr>
            <p:cNvSpPr/>
            <p:nvPr/>
          </p:nvSpPr>
          <p:spPr>
            <a:xfrm>
              <a:off x="2945567" y="3886804"/>
              <a:ext cx="1147368" cy="576596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 Body</a:t>
              </a: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B871BEAE-0BC2-4EA0-ABFF-FB227F07B916}"/>
                </a:ext>
              </a:extLst>
            </p:cNvPr>
            <p:cNvSpPr/>
            <p:nvPr/>
          </p:nvSpPr>
          <p:spPr>
            <a:xfrm>
              <a:off x="1118864" y="3732041"/>
              <a:ext cx="1297389" cy="884966"/>
            </a:xfrm>
            <a:prstGeom prst="flowChartDecision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Conditional</a:t>
              </a:r>
              <a:endParaRPr lang="en-US" sz="1400" dirty="0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EDB8A431-C58B-427F-94CD-852C954704BD}"/>
                </a:ext>
              </a:extLst>
            </p:cNvPr>
            <p:cNvCxnSpPr>
              <a:cxnSpLocks/>
              <a:stCxn id="10" idx="3"/>
              <a:endCxn id="3" idx="1"/>
            </p:cNvCxnSpPr>
            <p:nvPr/>
          </p:nvCxnSpPr>
          <p:spPr>
            <a:xfrm>
              <a:off x="2416253" y="4174524"/>
              <a:ext cx="529314" cy="5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CA0771-6337-4C33-B323-85022F4F9106}"/>
                </a:ext>
              </a:extLst>
            </p:cNvPr>
            <p:cNvSpPr txBox="1"/>
            <p:nvPr/>
          </p:nvSpPr>
          <p:spPr>
            <a:xfrm>
              <a:off x="2436613" y="382921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2A0E66-F143-4FB3-8049-94E684CAFF3C}"/>
                </a:ext>
              </a:extLst>
            </p:cNvPr>
            <p:cNvSpPr txBox="1"/>
            <p:nvPr/>
          </p:nvSpPr>
          <p:spPr>
            <a:xfrm>
              <a:off x="1425385" y="452835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2F23A7-2678-43CB-8265-51E17779B9A1}"/>
                </a:ext>
              </a:extLst>
            </p:cNvPr>
            <p:cNvSpPr/>
            <p:nvPr/>
          </p:nvSpPr>
          <p:spPr>
            <a:xfrm>
              <a:off x="1397721" y="4846062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3EA150-57DA-4A6B-8CAD-81BFA4614E5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rot="5400000">
              <a:off x="1653032" y="4731534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22237D-EED7-4EA0-89B3-10945B48AED1}"/>
                </a:ext>
              </a:extLst>
            </p:cNvPr>
            <p:cNvSpPr/>
            <p:nvPr/>
          </p:nvSpPr>
          <p:spPr>
            <a:xfrm>
              <a:off x="1406082" y="2217209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FADEB14A-94AE-468C-8FCE-C471474340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5041" y="2784887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1C1456-5B69-43AB-BCBA-57A722272094}"/>
                </a:ext>
              </a:extLst>
            </p:cNvPr>
            <p:cNvSpPr/>
            <p:nvPr/>
          </p:nvSpPr>
          <p:spPr>
            <a:xfrm>
              <a:off x="1194453" y="2897954"/>
              <a:ext cx="1147368" cy="341947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Initialization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DCEC21B-8F42-4B6E-919B-4748B2E5B4D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1520849" y="3484749"/>
              <a:ext cx="494003" cy="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E33C9F-1253-48AF-B59B-2A8A78A7012D}"/>
                </a:ext>
              </a:extLst>
            </p:cNvPr>
            <p:cNvSpPr/>
            <p:nvPr/>
          </p:nvSpPr>
          <p:spPr>
            <a:xfrm>
              <a:off x="2945568" y="3215466"/>
              <a:ext cx="1147368" cy="282569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Update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523D773-8F06-4B14-A618-F882B6D5081A}"/>
                </a:ext>
              </a:extLst>
            </p:cNvPr>
            <p:cNvCxnSpPr>
              <a:cxnSpLocks/>
              <a:stCxn id="3" idx="0"/>
              <a:endCxn id="48" idx="2"/>
            </p:cNvCxnSpPr>
            <p:nvPr/>
          </p:nvCxnSpPr>
          <p:spPr>
            <a:xfrm rot="5400000" flipH="1" flipV="1">
              <a:off x="3324867" y="3692420"/>
              <a:ext cx="388769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FDD87BC-5D37-4062-9E99-3BDA17712FC5}"/>
                </a:ext>
              </a:extLst>
            </p:cNvPr>
            <p:cNvCxnSpPr>
              <a:cxnSpLocks/>
              <a:stCxn id="48" idx="1"/>
              <a:endCxn id="10" idx="0"/>
            </p:cNvCxnSpPr>
            <p:nvPr/>
          </p:nvCxnSpPr>
          <p:spPr>
            <a:xfrm rot="10800000" flipV="1">
              <a:off x="1767560" y="3356751"/>
              <a:ext cx="1178009" cy="375290"/>
            </a:xfrm>
            <a:prstGeom prst="bentConnector2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4126470" y="3829211"/>
            <a:ext cx="5442372" cy="369332"/>
            <a:chOff x="5074864" y="2556396"/>
            <a:chExt cx="4433119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2" y="2775816"/>
              <a:ext cx="31958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074864" y="2556396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Conditional </a:t>
              </a:r>
              <a:r>
                <a:rPr lang="en-US" b="1" dirty="0"/>
                <a:t>in</a:t>
              </a:r>
              <a:r>
                <a:rPr lang="en-US" dirty="0"/>
                <a:t> Loop Body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8161858" y="2656846"/>
              <a:ext cx="134612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886B1D-D4AC-4CB6-ABAC-F1B795E7B49E}"/>
              </a:ext>
            </a:extLst>
          </p:cNvPr>
          <p:cNvGrpSpPr/>
          <p:nvPr/>
        </p:nvGrpSpPr>
        <p:grpSpPr>
          <a:xfrm>
            <a:off x="7844818" y="4417063"/>
            <a:ext cx="895670" cy="215819"/>
            <a:chOff x="7331682" y="2656846"/>
            <a:chExt cx="1399508" cy="21581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E00F17-13A1-4BCE-A134-EAFD02F46144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2" y="2775816"/>
              <a:ext cx="31958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2970AE-EB6D-4C70-8A49-370861DF91A6}"/>
                </a:ext>
              </a:extLst>
            </p:cNvPr>
            <p:cNvSpPr/>
            <p:nvPr/>
          </p:nvSpPr>
          <p:spPr>
            <a:xfrm>
              <a:off x="7651264" y="2656846"/>
              <a:ext cx="107992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2EA953-7FE2-4114-9AB8-C2FBC74AB839}"/>
              </a:ext>
            </a:extLst>
          </p:cNvPr>
          <p:cNvGrpSpPr/>
          <p:nvPr/>
        </p:nvGrpSpPr>
        <p:grpSpPr>
          <a:xfrm>
            <a:off x="1124345" y="4773733"/>
            <a:ext cx="5693337" cy="2030433"/>
            <a:chOff x="1118864" y="4804845"/>
            <a:chExt cx="5693337" cy="203043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F6C09B-84CF-4BEB-BF87-B4B6E14BE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10706" b="1090"/>
            <a:stretch/>
          </p:blipFill>
          <p:spPr>
            <a:xfrm>
              <a:off x="4162871" y="4804845"/>
              <a:ext cx="2649330" cy="2030433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FB264-90F8-45EF-90F1-90F9F68E9F7F}"/>
              </a:ext>
            </a:extLst>
          </p:cNvPr>
          <p:cNvGrpSpPr/>
          <p:nvPr/>
        </p:nvGrpSpPr>
        <p:grpSpPr>
          <a:xfrm>
            <a:off x="7670223" y="3788748"/>
            <a:ext cx="3753228" cy="1301334"/>
            <a:chOff x="7664481" y="4391878"/>
            <a:chExt cx="3753228" cy="13013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C7E36-2E7C-428C-B987-B7EC900BADD0}"/>
                </a:ext>
              </a:extLst>
            </p:cNvPr>
            <p:cNvSpPr/>
            <p:nvPr/>
          </p:nvSpPr>
          <p:spPr>
            <a:xfrm>
              <a:off x="7910513" y="5376863"/>
              <a:ext cx="3507196" cy="316349"/>
            </a:xfrm>
            <a:custGeom>
              <a:avLst/>
              <a:gdLst>
                <a:gd name="connsiteX0" fmla="*/ 0 w 3507196"/>
                <a:gd name="connsiteY0" fmla="*/ 0 h 316349"/>
                <a:gd name="connsiteX1" fmla="*/ 654677 w 3507196"/>
                <a:gd name="connsiteY1" fmla="*/ 0 h 316349"/>
                <a:gd name="connsiteX2" fmla="*/ 1204137 w 3507196"/>
                <a:gd name="connsiteY2" fmla="*/ 0 h 316349"/>
                <a:gd name="connsiteX3" fmla="*/ 1683454 w 3507196"/>
                <a:gd name="connsiteY3" fmla="*/ 0 h 316349"/>
                <a:gd name="connsiteX4" fmla="*/ 2267987 w 3507196"/>
                <a:gd name="connsiteY4" fmla="*/ 0 h 316349"/>
                <a:gd name="connsiteX5" fmla="*/ 2852519 w 3507196"/>
                <a:gd name="connsiteY5" fmla="*/ 0 h 316349"/>
                <a:gd name="connsiteX6" fmla="*/ 3507196 w 3507196"/>
                <a:gd name="connsiteY6" fmla="*/ 0 h 316349"/>
                <a:gd name="connsiteX7" fmla="*/ 3507196 w 3507196"/>
                <a:gd name="connsiteY7" fmla="*/ 316349 h 316349"/>
                <a:gd name="connsiteX8" fmla="*/ 2887591 w 3507196"/>
                <a:gd name="connsiteY8" fmla="*/ 316349 h 316349"/>
                <a:gd name="connsiteX9" fmla="*/ 2267987 w 3507196"/>
                <a:gd name="connsiteY9" fmla="*/ 316349 h 316349"/>
                <a:gd name="connsiteX10" fmla="*/ 1613310 w 3507196"/>
                <a:gd name="connsiteY10" fmla="*/ 316349 h 316349"/>
                <a:gd name="connsiteX11" fmla="*/ 958634 w 3507196"/>
                <a:gd name="connsiteY11" fmla="*/ 316349 h 316349"/>
                <a:gd name="connsiteX12" fmla="*/ 0 w 3507196"/>
                <a:gd name="connsiteY12" fmla="*/ 316349 h 316349"/>
                <a:gd name="connsiteX13" fmla="*/ 0 w 3507196"/>
                <a:gd name="connsiteY13" fmla="*/ 0 h 31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7196" h="316349" fill="none" extrusionOk="0">
                  <a:moveTo>
                    <a:pt x="0" y="0"/>
                  </a:moveTo>
                  <a:cubicBezTo>
                    <a:pt x="227423" y="-40568"/>
                    <a:pt x="382027" y="75559"/>
                    <a:pt x="654677" y="0"/>
                  </a:cubicBezTo>
                  <a:cubicBezTo>
                    <a:pt x="927327" y="-75559"/>
                    <a:pt x="1039547" y="57872"/>
                    <a:pt x="1204137" y="0"/>
                  </a:cubicBezTo>
                  <a:cubicBezTo>
                    <a:pt x="1368727" y="-57872"/>
                    <a:pt x="1554849" y="35888"/>
                    <a:pt x="1683454" y="0"/>
                  </a:cubicBezTo>
                  <a:cubicBezTo>
                    <a:pt x="1812059" y="-35888"/>
                    <a:pt x="2075190" y="50689"/>
                    <a:pt x="2267987" y="0"/>
                  </a:cubicBezTo>
                  <a:cubicBezTo>
                    <a:pt x="2460784" y="-50689"/>
                    <a:pt x="2641965" y="31006"/>
                    <a:pt x="2852519" y="0"/>
                  </a:cubicBezTo>
                  <a:cubicBezTo>
                    <a:pt x="3063073" y="-31006"/>
                    <a:pt x="3286406" y="3888"/>
                    <a:pt x="3507196" y="0"/>
                  </a:cubicBezTo>
                  <a:cubicBezTo>
                    <a:pt x="3513161" y="111251"/>
                    <a:pt x="3499146" y="207130"/>
                    <a:pt x="3507196" y="316349"/>
                  </a:cubicBezTo>
                  <a:cubicBezTo>
                    <a:pt x="3285619" y="361315"/>
                    <a:pt x="3019663" y="262306"/>
                    <a:pt x="2887591" y="316349"/>
                  </a:cubicBezTo>
                  <a:cubicBezTo>
                    <a:pt x="2755520" y="370392"/>
                    <a:pt x="2467573" y="264431"/>
                    <a:pt x="2267987" y="316349"/>
                  </a:cubicBezTo>
                  <a:cubicBezTo>
                    <a:pt x="2068401" y="368267"/>
                    <a:pt x="1814251" y="294311"/>
                    <a:pt x="1613310" y="316349"/>
                  </a:cubicBezTo>
                  <a:cubicBezTo>
                    <a:pt x="1412369" y="338387"/>
                    <a:pt x="1240493" y="291274"/>
                    <a:pt x="958634" y="316349"/>
                  </a:cubicBezTo>
                  <a:cubicBezTo>
                    <a:pt x="676775" y="341424"/>
                    <a:pt x="353464" y="221007"/>
                    <a:pt x="0" y="316349"/>
                  </a:cubicBezTo>
                  <a:cubicBezTo>
                    <a:pt x="-16141" y="224985"/>
                    <a:pt x="7525" y="112218"/>
                    <a:pt x="0" y="0"/>
                  </a:cubicBezTo>
                  <a:close/>
                </a:path>
                <a:path w="3507196" h="316349" stroke="0" extrusionOk="0">
                  <a:moveTo>
                    <a:pt x="0" y="0"/>
                  </a:moveTo>
                  <a:cubicBezTo>
                    <a:pt x="193231" y="-30969"/>
                    <a:pt x="284911" y="37243"/>
                    <a:pt x="479317" y="0"/>
                  </a:cubicBezTo>
                  <a:cubicBezTo>
                    <a:pt x="673723" y="-37243"/>
                    <a:pt x="838114" y="64223"/>
                    <a:pt x="1028777" y="0"/>
                  </a:cubicBezTo>
                  <a:cubicBezTo>
                    <a:pt x="1219440" y="-64223"/>
                    <a:pt x="1383128" y="3094"/>
                    <a:pt x="1683454" y="0"/>
                  </a:cubicBezTo>
                  <a:cubicBezTo>
                    <a:pt x="1983780" y="-3094"/>
                    <a:pt x="1983243" y="29440"/>
                    <a:pt x="2162771" y="0"/>
                  </a:cubicBezTo>
                  <a:cubicBezTo>
                    <a:pt x="2342299" y="-29440"/>
                    <a:pt x="2495109" y="20827"/>
                    <a:pt x="2782375" y="0"/>
                  </a:cubicBezTo>
                  <a:cubicBezTo>
                    <a:pt x="3069641" y="-20827"/>
                    <a:pt x="3201732" y="26972"/>
                    <a:pt x="3507196" y="0"/>
                  </a:cubicBezTo>
                  <a:cubicBezTo>
                    <a:pt x="3510259" y="99639"/>
                    <a:pt x="3507032" y="232404"/>
                    <a:pt x="3507196" y="316349"/>
                  </a:cubicBezTo>
                  <a:cubicBezTo>
                    <a:pt x="3267167" y="368771"/>
                    <a:pt x="3095487" y="274408"/>
                    <a:pt x="2922663" y="316349"/>
                  </a:cubicBezTo>
                  <a:cubicBezTo>
                    <a:pt x="2749839" y="358290"/>
                    <a:pt x="2579432" y="280929"/>
                    <a:pt x="2338131" y="316349"/>
                  </a:cubicBezTo>
                  <a:cubicBezTo>
                    <a:pt x="2096830" y="351769"/>
                    <a:pt x="2026121" y="313500"/>
                    <a:pt x="1753598" y="316349"/>
                  </a:cubicBezTo>
                  <a:cubicBezTo>
                    <a:pt x="1481075" y="319198"/>
                    <a:pt x="1416674" y="309104"/>
                    <a:pt x="1098921" y="316349"/>
                  </a:cubicBezTo>
                  <a:cubicBezTo>
                    <a:pt x="781168" y="323594"/>
                    <a:pt x="705752" y="252282"/>
                    <a:pt x="549461" y="316349"/>
                  </a:cubicBezTo>
                  <a:cubicBezTo>
                    <a:pt x="393170" y="380416"/>
                    <a:pt x="200526" y="252981"/>
                    <a:pt x="0" y="316349"/>
                  </a:cubicBezTo>
                  <a:cubicBezTo>
                    <a:pt x="-18944" y="230026"/>
                    <a:pt x="12454" y="66456"/>
                    <a:pt x="0" y="0"/>
                  </a:cubicBezTo>
                  <a:close/>
                </a:path>
              </a:pathLst>
            </a:custGeom>
            <a:solidFill>
              <a:srgbClr val="C00000">
                <a:alpha val="42000"/>
              </a:srgb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4037236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98D7E996-6C14-4F87-926C-27F8E154C938}"/>
                </a:ext>
              </a:extLst>
            </p:cNvPr>
            <p:cNvSpPr/>
            <p:nvPr/>
          </p:nvSpPr>
          <p:spPr>
            <a:xfrm>
              <a:off x="7664481" y="4391878"/>
              <a:ext cx="247699" cy="85451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7CCBDB-24CD-40FA-B155-99DFCE8A28AB}"/>
              </a:ext>
            </a:extLst>
          </p:cNvPr>
          <p:cNvCxnSpPr>
            <a:cxnSpLocks/>
          </p:cNvCxnSpPr>
          <p:nvPr/>
        </p:nvCxnSpPr>
        <p:spPr>
          <a:xfrm>
            <a:off x="4139170" y="6004431"/>
            <a:ext cx="269121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668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AvenirNext LT Pro Medium</vt:lpstr>
      <vt:lpstr>BlockprintVTI</vt:lpstr>
      <vt:lpstr>Introduction to C++ Loops</vt:lpstr>
      <vt:lpstr>About Me</vt:lpstr>
      <vt:lpstr>Getting Started</vt:lpstr>
      <vt:lpstr>What We Are Learning - Loops</vt:lpstr>
      <vt:lpstr>While Loops - Basic</vt:lpstr>
      <vt:lpstr>While Loops – Break Statement</vt:lpstr>
      <vt:lpstr>While Loops – Do While</vt:lpstr>
      <vt:lpstr>For Loops – Holiday Special</vt:lpstr>
      <vt:lpstr>For Loops – Continue Statement</vt:lpstr>
      <vt:lpstr>Nested For Loops</vt:lpstr>
      <vt:lpstr>Modern C++</vt:lpstr>
      <vt:lpstr>Range-based For Loop</vt:lpstr>
      <vt:lpstr>Range-based For Loop – Auto!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Loops</dc:title>
  <dc:creator>Castagno, Jeremy</dc:creator>
  <cp:lastModifiedBy>Castagno, Jeremy</cp:lastModifiedBy>
  <cp:revision>47</cp:revision>
  <dcterms:created xsi:type="dcterms:W3CDTF">2020-12-10T15:07:43Z</dcterms:created>
  <dcterms:modified xsi:type="dcterms:W3CDTF">2020-12-10T22:04:03Z</dcterms:modified>
</cp:coreProperties>
</file>