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6"/>
  </p:notesMasterIdLst>
  <p:sldIdLst>
    <p:sldId id="256" r:id="rId2"/>
    <p:sldId id="257" r:id="rId3"/>
    <p:sldId id="258" r:id="rId4"/>
    <p:sldId id="261" r:id="rId5"/>
    <p:sldId id="262" r:id="rId6"/>
    <p:sldId id="263" r:id="rId7"/>
    <p:sldId id="266" r:id="rId8"/>
    <p:sldId id="264" r:id="rId9"/>
    <p:sldId id="265" r:id="rId10"/>
    <p:sldId id="270" r:id="rId11"/>
    <p:sldId id="267" r:id="rId12"/>
    <p:sldId id="268" r:id="rId13"/>
    <p:sldId id="269"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62AF"/>
    <a:srgbClr val="C00000"/>
    <a:srgbClr val="000000"/>
    <a:srgbClr val="083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9" autoAdjust="0"/>
    <p:restoredTop sz="67120" autoAdjust="0"/>
  </p:normalViewPr>
  <p:slideViewPr>
    <p:cSldViewPr snapToGrid="0">
      <p:cViewPr varScale="1">
        <p:scale>
          <a:sx n="109" d="100"/>
          <a:sy n="109" d="100"/>
        </p:scale>
        <p:origin x="340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FAA22-9F67-4B29-B3DC-F710BF906F09}"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4DD81-7AC0-49C2-9B52-6F4F2025139A}" type="slidenum">
              <a:rPr lang="en-US" smtClean="0"/>
              <a:t>‹#›</a:t>
            </a:fld>
            <a:endParaRPr lang="en-US"/>
          </a:p>
        </p:txBody>
      </p:sp>
    </p:spTree>
    <p:extLst>
      <p:ext uri="{BB962C8B-B14F-4D97-AF65-F5344CB8AC3E}">
        <p14:creationId xmlns:p14="http://schemas.microsoft.com/office/powerpoint/2010/main" val="1125951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I would start off introducing myself .</a:t>
            </a:r>
          </a:p>
          <a:p>
            <a:r>
              <a:rPr lang="en-US" dirty="0"/>
              <a:t>My undergraduate background is in Chemical Engineering and Computer Science at Brigham Young University</a:t>
            </a:r>
          </a:p>
          <a:p>
            <a:r>
              <a:rPr lang="en-US" dirty="0"/>
              <a:t>Afterwards I worked as a control systems engineer at an oil refinery in Memphis. Basically, I managed the computer hardware and software that ran the plant. The center picture is of the H2 plant in the refinery.</a:t>
            </a:r>
          </a:p>
          <a:p>
            <a:r>
              <a:rPr lang="en-US" dirty="0"/>
              <a:t>I really loved working with these cyber-physical systems so much I decided to go back to graduate school. I am finishing up my PhD in Robotics at the University of Michigan</a:t>
            </a:r>
          </a:p>
          <a:p>
            <a:r>
              <a:rPr lang="en-US" dirty="0"/>
              <a:t>My research is focused on urgent landing of Unmanned Aerial Vehicles/ aka drones</a:t>
            </a:r>
          </a:p>
          <a:p>
            <a:r>
              <a:rPr lang="en-US" dirty="0"/>
              <a:t>My favorite programming languages are C++ and Python, and I love using them together!</a:t>
            </a:r>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2</a:t>
            </a:fld>
            <a:endParaRPr lang="en-US"/>
          </a:p>
        </p:txBody>
      </p:sp>
    </p:spTree>
    <p:extLst>
      <p:ext uri="{BB962C8B-B14F-4D97-AF65-F5344CB8AC3E}">
        <p14:creationId xmlns:p14="http://schemas.microsoft.com/office/powerpoint/2010/main" val="3975980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a:t>
            </a:r>
            <a:r>
              <a:rPr lang="en-US" dirty="0" err="1"/>
              <a:t>i</a:t>
            </a:r>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11</a:t>
            </a:fld>
            <a:endParaRPr lang="en-US"/>
          </a:p>
        </p:txBody>
      </p:sp>
    </p:spTree>
    <p:extLst>
      <p:ext uri="{BB962C8B-B14F-4D97-AF65-F5344CB8AC3E}">
        <p14:creationId xmlns:p14="http://schemas.microsoft.com/office/powerpoint/2010/main" val="1517239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range based for loop executes a the lop body for each element that is inside a range</a:t>
            </a:r>
          </a:p>
          <a:p>
            <a:endParaRPr lang="en-US" dirty="0"/>
          </a:p>
          <a:p>
            <a:r>
              <a:rPr lang="en-US" dirty="0"/>
              <a:t>Looking at the control flow diagram on the left you can see that we input a range, it calls some abstract “next” procedure. It produces an element from that list, and then the loop body is executed with access to this element.</a:t>
            </a:r>
          </a:p>
          <a:p>
            <a:r>
              <a:rPr lang="en-US" dirty="0"/>
              <a:t>The process then </a:t>
            </a:r>
            <a:r>
              <a:rPr lang="en-US" dirty="0" err="1"/>
              <a:t>repeates</a:t>
            </a:r>
            <a:r>
              <a:rPr lang="en-US" dirty="0"/>
              <a:t> again . If there are not more elements left in the range, then the loop finishes and ends.</a:t>
            </a:r>
          </a:p>
          <a:p>
            <a:endParaRPr lang="en-US" dirty="0"/>
          </a:p>
          <a:p>
            <a:r>
              <a:rPr lang="en-US" dirty="0"/>
              <a:t>Lets see an example here on the right executed on our list of reindeers.</a:t>
            </a:r>
          </a:p>
          <a:p>
            <a:endParaRPr lang="en-US" dirty="0"/>
          </a:p>
          <a:p>
            <a:endParaRPr lang="en-US" dirty="0"/>
          </a:p>
          <a:p>
            <a:r>
              <a:rPr lang="en-US" dirty="0"/>
              <a:t>The for loop </a:t>
            </a:r>
            <a:r>
              <a:rPr lang="en-US" dirty="0" err="1"/>
              <a:t>begisn</a:t>
            </a:r>
            <a:r>
              <a:rPr lang="en-US" dirty="0"/>
              <a:t> with keyword for, then in </a:t>
            </a:r>
            <a:r>
              <a:rPr lang="en-US" dirty="0" err="1"/>
              <a:t>paranthsis</a:t>
            </a:r>
            <a:r>
              <a:rPr lang="en-US" dirty="0"/>
              <a:t> you have:</a:t>
            </a:r>
          </a:p>
          <a:p>
            <a:endParaRPr lang="en-US" dirty="0"/>
          </a:p>
          <a:p>
            <a:r>
              <a:rPr lang="en-US" dirty="0"/>
              <a:t>The datatype of an element in the range, a variable name to give for this element, then a colon, then finally the actually range itself, which in our case is the vector of reindeer </a:t>
            </a:r>
            <a:r>
              <a:rPr lang="en-US" dirty="0" err="1"/>
              <a:t>neames</a:t>
            </a:r>
            <a:r>
              <a:rPr lang="en-US" dirty="0"/>
              <a:t>.</a:t>
            </a:r>
          </a:p>
          <a:p>
            <a:endParaRPr lang="en-US" dirty="0"/>
          </a:p>
          <a:p>
            <a:r>
              <a:rPr lang="en-US" dirty="0"/>
              <a:t>Inside the loop body we can then the element that. </a:t>
            </a:r>
          </a:p>
          <a:p>
            <a:endParaRPr lang="en-US" dirty="0"/>
          </a:p>
          <a:p>
            <a:r>
              <a:rPr lang="en-US" dirty="0"/>
              <a:t>A couple things to note. The items inside the reindeer list are still there. They have not been removed. We are simply accessing them in a iterative manner.</a:t>
            </a:r>
          </a:p>
          <a:p>
            <a:endParaRPr lang="en-US" dirty="0"/>
          </a:p>
          <a:p>
            <a:endParaRPr lang="en-US" dirty="0"/>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2C44DD81-7AC0-49C2-9B52-6F4F2025139A}" type="slidenum">
              <a:rPr lang="en-US" smtClean="0"/>
              <a:t>12</a:t>
            </a:fld>
            <a:endParaRPr lang="en-US"/>
          </a:p>
        </p:txBody>
      </p:sp>
    </p:spTree>
    <p:extLst>
      <p:ext uri="{BB962C8B-B14F-4D97-AF65-F5344CB8AC3E}">
        <p14:creationId xmlns:p14="http://schemas.microsoft.com/office/powerpoint/2010/main" val="4046232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last little thing to talk about.</a:t>
            </a:r>
          </a:p>
          <a:p>
            <a:endParaRPr lang="en-US" dirty="0"/>
          </a:p>
          <a:p>
            <a:r>
              <a:rPr lang="en-US" dirty="0"/>
              <a:t>C++11 introduced a new keyword called auto</a:t>
            </a:r>
          </a:p>
          <a:p>
            <a:r>
              <a:rPr lang="en-US" dirty="0"/>
              <a:t>Auto declares a variable whose type is deduced or inferred from the expression on the right</a:t>
            </a:r>
          </a:p>
          <a:p>
            <a:endParaRPr lang="en-US" dirty="0"/>
          </a:p>
          <a:p>
            <a:r>
              <a:rPr lang="en-US" dirty="0"/>
              <a:t>For example is you type auto n = 10, the variable n will be deduced to be of type int</a:t>
            </a:r>
          </a:p>
          <a:p>
            <a:endParaRPr lang="en-US" dirty="0"/>
          </a:p>
          <a:p>
            <a:r>
              <a:rPr lang="en-US" dirty="0"/>
              <a:t>Range –based for lop can also use auto to deduce the type of the element inside of the range</a:t>
            </a:r>
          </a:p>
          <a:p>
            <a:endParaRPr lang="en-US" dirty="0"/>
          </a:p>
          <a:p>
            <a:r>
              <a:rPr lang="en-US" dirty="0"/>
              <a:t>So what type is the variable name reindeer. Exactly right its std::string</a:t>
            </a:r>
          </a:p>
          <a:p>
            <a:endParaRPr lang="en-US" dirty="0"/>
          </a:p>
          <a:p>
            <a:r>
              <a:rPr lang="en-US" dirty="0"/>
              <a:t>This benefits because the </a:t>
            </a:r>
          </a:p>
          <a:p>
            <a:endParaRPr lang="en-US" dirty="0"/>
          </a:p>
          <a:p>
            <a:r>
              <a:rPr lang="en-US" dirty="0"/>
              <a:t>https://docs.microsoft.com/en-us/cpp/cpp/auto-cpp?view=msvc-160</a:t>
            </a:r>
          </a:p>
          <a:p>
            <a:endParaRPr lang="en-US" dirty="0"/>
          </a:p>
          <a:p>
            <a:endParaRPr lang="en-US" dirty="0"/>
          </a:p>
          <a:p>
            <a:pPr>
              <a:buFont typeface="Arial" panose="020B0604020202020204" pitchFamily="34" charset="0"/>
              <a:buChar char="•"/>
            </a:pPr>
            <a:r>
              <a:rPr lang="en-US" b="1" dirty="0"/>
              <a:t>Robustness:</a:t>
            </a:r>
            <a:r>
              <a:rPr lang="en-US" dirty="0"/>
              <a:t> If the expression’s type is changed—this includes when a function return type is changed—it just works.</a:t>
            </a:r>
          </a:p>
          <a:p>
            <a:pPr>
              <a:buFont typeface="Arial" panose="020B0604020202020204" pitchFamily="34" charset="0"/>
              <a:buChar char="•"/>
            </a:pPr>
            <a:r>
              <a:rPr lang="en-US" b="1" dirty="0"/>
              <a:t>Performance:</a:t>
            </a:r>
            <a:r>
              <a:rPr lang="en-US" dirty="0"/>
              <a:t> You’re guaranteed that there will be no conversion.</a:t>
            </a:r>
          </a:p>
          <a:p>
            <a:pPr>
              <a:buFont typeface="Arial" panose="020B0604020202020204" pitchFamily="34" charset="0"/>
              <a:buChar char="•"/>
            </a:pPr>
            <a:r>
              <a:rPr lang="en-US" b="1" dirty="0"/>
              <a:t>Usability:</a:t>
            </a:r>
            <a:r>
              <a:rPr lang="en-US" dirty="0"/>
              <a:t> You don't have to worry about type name spelling difficulties and typos.</a:t>
            </a:r>
          </a:p>
          <a:p>
            <a:pPr>
              <a:buFont typeface="Arial" panose="020B0604020202020204" pitchFamily="34" charset="0"/>
              <a:buChar char="•"/>
            </a:pPr>
            <a:r>
              <a:rPr lang="en-US" b="1" dirty="0"/>
              <a:t>Efficiency:</a:t>
            </a:r>
            <a:r>
              <a:rPr lang="en-US" dirty="0"/>
              <a:t> Your coding can be more efficient.</a:t>
            </a:r>
          </a:p>
          <a:p>
            <a:r>
              <a:rPr lang="en-US" dirty="0"/>
              <a:t>Conversion cases in which you might not want to use </a:t>
            </a:r>
            <a:r>
              <a:rPr lang="en-US" b="1" dirty="0"/>
              <a:t>auto</a:t>
            </a:r>
            <a:r>
              <a:rPr lang="en-US" dirty="0"/>
              <a:t>:</a:t>
            </a:r>
          </a:p>
          <a:p>
            <a:pPr>
              <a:buFont typeface="Arial" panose="020B0604020202020204" pitchFamily="34" charset="0"/>
              <a:buChar char="•"/>
            </a:pPr>
            <a:r>
              <a:rPr lang="en-US" dirty="0"/>
              <a:t>When you want a specific type and nothing else will do.</a:t>
            </a:r>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13</a:t>
            </a:fld>
            <a:endParaRPr lang="en-US"/>
          </a:p>
        </p:txBody>
      </p:sp>
    </p:spTree>
    <p:extLst>
      <p:ext uri="{BB962C8B-B14F-4D97-AF65-F5344CB8AC3E}">
        <p14:creationId xmlns:p14="http://schemas.microsoft.com/office/powerpoint/2010/main" val="3974500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14</a:t>
            </a:fld>
            <a:endParaRPr lang="en-US"/>
          </a:p>
        </p:txBody>
      </p:sp>
    </p:spTree>
    <p:extLst>
      <p:ext uri="{BB962C8B-B14F-4D97-AF65-F5344CB8AC3E}">
        <p14:creationId xmlns:p14="http://schemas.microsoft.com/office/powerpoint/2010/main" val="288831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couple of getting started details:</a:t>
            </a:r>
          </a:p>
          <a:p>
            <a:r>
              <a:rPr lang="en-US" dirty="0"/>
              <a:t>This entire lecture and source code for examples is available on Github right now. If you are not familiar with Github it is the largest code sharing website in the world.</a:t>
            </a:r>
          </a:p>
          <a:p>
            <a:r>
              <a:rPr lang="en-US" dirty="0"/>
              <a:t>All the examples shown in this lecture can actually be run in your browser using a website called Repl.it. This website puts a C++ compiler and editor right in your browser and looks like this picture.</a:t>
            </a:r>
          </a:p>
          <a:p>
            <a:endParaRPr lang="en-US" dirty="0"/>
          </a:p>
          <a:p>
            <a:r>
              <a:rPr lang="en-US" dirty="0"/>
              <a:t>This lecture assumes that the students have a basic knowledge of basic C++ data types and being able to declare variables. This lecture only uses the data types int, string, and vector.</a:t>
            </a:r>
          </a:p>
          <a:p>
            <a:r>
              <a:rPr lang="en-US" dirty="0"/>
              <a:t>So if that’s all you know you are pretty much good. </a:t>
            </a:r>
          </a:p>
        </p:txBody>
      </p:sp>
      <p:sp>
        <p:nvSpPr>
          <p:cNvPr id="4" name="Slide Number Placeholder 3"/>
          <p:cNvSpPr>
            <a:spLocks noGrp="1"/>
          </p:cNvSpPr>
          <p:nvPr>
            <p:ph type="sldNum" sz="quarter" idx="5"/>
          </p:nvPr>
        </p:nvSpPr>
        <p:spPr/>
        <p:txBody>
          <a:bodyPr/>
          <a:lstStyle/>
          <a:p>
            <a:fld id="{2C44DD81-7AC0-49C2-9B52-6F4F2025139A}" type="slidenum">
              <a:rPr lang="en-US" smtClean="0"/>
              <a:t>3</a:t>
            </a:fld>
            <a:endParaRPr lang="en-US"/>
          </a:p>
        </p:txBody>
      </p:sp>
    </p:spTree>
    <p:extLst>
      <p:ext uri="{BB962C8B-B14F-4D97-AF65-F5344CB8AC3E}">
        <p14:creationId xmlns:p14="http://schemas.microsoft.com/office/powerpoint/2010/main" val="2972609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learning all about C++ Loops!</a:t>
            </a:r>
          </a:p>
          <a:p>
            <a:endParaRPr lang="en-US" dirty="0"/>
          </a:p>
          <a:p>
            <a:r>
              <a:rPr lang="en-US" dirty="0"/>
              <a:t>What are Loops used for?</a:t>
            </a:r>
          </a:p>
          <a:p>
            <a:r>
              <a:rPr lang="en-US" dirty="0"/>
              <a:t> Often times we need to repeat a procedure, or a block of code over and over.</a:t>
            </a:r>
          </a:p>
          <a:p>
            <a:r>
              <a:rPr lang="en-US" dirty="0"/>
              <a:t> Instead of duplicating that code, we can use a loop</a:t>
            </a:r>
          </a:p>
          <a:p>
            <a:endParaRPr lang="en-US" dirty="0"/>
          </a:p>
          <a:p>
            <a:r>
              <a:rPr lang="en-US" dirty="0"/>
              <a:t>C++ has two main types of loops: the for loop and the while loop</a:t>
            </a:r>
          </a:p>
          <a:p>
            <a:endParaRPr lang="en-US" dirty="0"/>
          </a:p>
          <a:p>
            <a:r>
              <a:rPr lang="en-US" dirty="0"/>
              <a:t>However they both generally have this type of structure.</a:t>
            </a:r>
          </a:p>
          <a:p>
            <a:r>
              <a:rPr lang="en-US" dirty="0"/>
              <a:t>A conditional statement is evaluated and if true, code contained in the Loop Body is executed. The conditional is then re-evaluated and the process repeats</a:t>
            </a:r>
          </a:p>
          <a:p>
            <a:r>
              <a:rPr lang="en-US" dirty="0"/>
              <a:t>This creates a repeating pattern where the loop body may be executed multiple times.</a:t>
            </a:r>
          </a:p>
          <a:p>
            <a:endParaRPr lang="en-US" dirty="0"/>
          </a:p>
          <a:p>
            <a:r>
              <a:rPr lang="en-US" dirty="0"/>
              <a:t>The C++ keywords we will be learning are: for, while, do, break, and continue</a:t>
            </a:r>
            <a:br>
              <a:rPr lang="en-US" dirty="0"/>
            </a:br>
            <a:endParaRPr lang="en-US" dirty="0"/>
          </a:p>
          <a:p>
            <a:r>
              <a:rPr lang="en-US" dirty="0"/>
              <a:t>We will not be learning about go to flow control. This is not used as much today and is generally frowned upon when used in higher level languages.</a:t>
            </a:r>
          </a:p>
          <a:p>
            <a:r>
              <a:rPr lang="en-US" dirty="0"/>
              <a:t>We will also learn about some new loops introduced in modern C++</a:t>
            </a:r>
          </a:p>
          <a:p>
            <a:r>
              <a:rPr lang="en-US" dirty="0"/>
              <a:t>The examples presented here are not meant to optimal or </a:t>
            </a:r>
            <a:r>
              <a:rPr lang="en-US" dirty="0" err="1"/>
              <a:t>effeceint</a:t>
            </a:r>
            <a:r>
              <a:rPr lang="en-US" dirty="0"/>
              <a:t>; they are to be simple and demonstrate principals</a:t>
            </a:r>
          </a:p>
          <a:p>
            <a:endParaRPr lang="en-US" dirty="0"/>
          </a:p>
          <a:p>
            <a:endParaRPr lang="en-US" dirty="0"/>
          </a:p>
          <a:p>
            <a:r>
              <a:rPr lang="en-US" dirty="0"/>
              <a:t>https://homepages.cwi.nl/~storm/teaching/reader/Dijkstra68.pdf</a:t>
            </a:r>
          </a:p>
          <a:p>
            <a:endParaRPr lang="en-US" dirty="0"/>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4</a:t>
            </a:fld>
            <a:endParaRPr lang="en-US"/>
          </a:p>
        </p:txBody>
      </p:sp>
    </p:spTree>
    <p:extLst>
      <p:ext uri="{BB962C8B-B14F-4D97-AF65-F5344CB8AC3E}">
        <p14:creationId xmlns:p14="http://schemas.microsoft.com/office/powerpoint/2010/main" val="127675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being with the while loop</a:t>
            </a:r>
          </a:p>
          <a:p>
            <a:endParaRPr lang="en-US" dirty="0"/>
          </a:p>
          <a:p>
            <a:r>
              <a:rPr lang="en-US" dirty="0"/>
              <a:t>You can see the control flow diagram on the left for a while loop. </a:t>
            </a:r>
          </a:p>
          <a:p>
            <a:endParaRPr lang="en-US" dirty="0"/>
          </a:p>
          <a:p>
            <a:r>
              <a:rPr lang="en-US" dirty="0"/>
              <a:t>You begin at the start label and move to a conditional statement. If the condition is true you continue to the loop body, if false you end the loop.</a:t>
            </a:r>
          </a:p>
          <a:p>
            <a:endParaRPr lang="en-US" dirty="0"/>
          </a:p>
          <a:p>
            <a:r>
              <a:rPr lang="en-US" dirty="0"/>
              <a:t>If true the Loop body is executed where control flow returns back to the condition statement. The process then repeats.</a:t>
            </a:r>
          </a:p>
          <a:p>
            <a:endParaRPr lang="en-US" dirty="0"/>
          </a:p>
          <a:p>
            <a:r>
              <a:rPr lang="en-US" dirty="0"/>
              <a:t>An example program is shown on the right.</a:t>
            </a:r>
          </a:p>
          <a:p>
            <a:endParaRPr lang="en-US" dirty="0"/>
          </a:p>
          <a:p>
            <a:r>
              <a:rPr lang="en-US" dirty="0"/>
              <a:t>First we need some sort of condition variable that is usually defined outside the while loop. Here we name that condition variable repeat and set it to true.</a:t>
            </a:r>
          </a:p>
          <a:p>
            <a:endParaRPr lang="en-US" dirty="0"/>
          </a:p>
          <a:p>
            <a:r>
              <a:rPr lang="en-US" dirty="0"/>
              <a:t>Then we need to use the while keyword and place a parentheses,</a:t>
            </a:r>
          </a:p>
          <a:p>
            <a:endParaRPr lang="en-US" dirty="0"/>
          </a:p>
          <a:p>
            <a:r>
              <a:rPr lang="en-US" dirty="0"/>
              <a:t>Everything inside of the parentheses is considered the conditional statement. In this example, we put a variable repeat inside which will evaluate to either true or false</a:t>
            </a:r>
          </a:p>
          <a:p>
            <a:endParaRPr lang="en-US" dirty="0"/>
          </a:p>
          <a:p>
            <a:r>
              <a:rPr lang="en-US" dirty="0"/>
              <a:t>Next we insert the Loop Body which begin and ends with an opening and closing bracket respectively. Everything in between these brackets is code that may be repeated.</a:t>
            </a:r>
          </a:p>
          <a:p>
            <a:endParaRPr lang="en-US" dirty="0"/>
          </a:p>
          <a:p>
            <a:r>
              <a:rPr lang="en-US" dirty="0"/>
              <a:t>Our loop body is quite simple. We output text to the terminal in Line 14, take input from the terminal in line 15 which is placed in the ‘input’ variable</a:t>
            </a:r>
          </a:p>
          <a:p>
            <a:endParaRPr lang="en-US" dirty="0"/>
          </a:p>
          <a:p>
            <a:r>
              <a:rPr lang="en-US" dirty="0"/>
              <a:t>Then line 16 does something important. We update the repeat variable! If the user enters the letter ‘y’ then repeat is true, anything else will evaluate to false.</a:t>
            </a:r>
          </a:p>
          <a:p>
            <a:endParaRPr lang="en-US" dirty="0"/>
          </a:p>
          <a:p>
            <a:r>
              <a:rPr lang="en-US" b="1" dirty="0"/>
              <a:t>Question:</a:t>
            </a:r>
          </a:p>
          <a:p>
            <a:r>
              <a:rPr lang="en-US" b="0" dirty="0"/>
              <a:t>Why is line 16 so important. What happens if we skip it?</a:t>
            </a:r>
          </a:p>
          <a:p>
            <a:endParaRPr lang="en-US" b="0" dirty="0"/>
          </a:p>
          <a:p>
            <a:r>
              <a:rPr lang="en-US" b="1" dirty="0"/>
              <a:t>Question:</a:t>
            </a:r>
          </a:p>
          <a:p>
            <a:r>
              <a:rPr lang="en-US" b="0" dirty="0"/>
              <a:t>How do you stop a program that is in an </a:t>
            </a:r>
            <a:r>
              <a:rPr lang="en-US" b="0" dirty="0" err="1"/>
              <a:t>infinte</a:t>
            </a:r>
            <a:r>
              <a:rPr lang="en-US" b="0" dirty="0"/>
              <a:t> loop?</a:t>
            </a:r>
          </a:p>
          <a:p>
            <a:endParaRPr lang="en-US" b="0" dirty="0"/>
          </a:p>
          <a:p>
            <a:r>
              <a:rPr lang="en-US" b="0" dirty="0"/>
              <a:t>Ctrl-c!!!</a:t>
            </a:r>
          </a:p>
          <a:p>
            <a:endParaRPr lang="en-US" b="0" dirty="0"/>
          </a:p>
          <a:p>
            <a:endParaRPr lang="en-US" b="0" dirty="0"/>
          </a:p>
          <a:p>
            <a:r>
              <a:rPr lang="en-US" b="0" dirty="0"/>
              <a:t>Example output of this program would look like this:</a:t>
            </a:r>
          </a:p>
          <a:p>
            <a:endParaRPr lang="en-US" dirty="0"/>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5</a:t>
            </a:fld>
            <a:endParaRPr lang="en-US"/>
          </a:p>
        </p:txBody>
      </p:sp>
    </p:spTree>
    <p:extLst>
      <p:ext uri="{BB962C8B-B14F-4D97-AF65-F5344CB8AC3E}">
        <p14:creationId xmlns:p14="http://schemas.microsoft.com/office/powerpoint/2010/main" val="2974345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learn about the break statement</a:t>
            </a:r>
          </a:p>
          <a:p>
            <a:endParaRPr lang="en-US" dirty="0"/>
          </a:p>
          <a:p>
            <a:endParaRPr lang="en-US" dirty="0"/>
          </a:p>
          <a:p>
            <a:r>
              <a:rPr lang="en-US" dirty="0"/>
              <a:t>This program is the exact same as before except now the while loop is always true. That means this is an infinite loop!</a:t>
            </a:r>
          </a:p>
          <a:p>
            <a:endParaRPr lang="en-US" dirty="0"/>
          </a:p>
          <a:p>
            <a:r>
              <a:rPr lang="en-US" dirty="0"/>
              <a:t>To exit the loop we check if the input is not ‘y’ and use the break statement in line 14 to exit the loop.</a:t>
            </a:r>
          </a:p>
          <a:p>
            <a:endParaRPr lang="en-US" dirty="0"/>
          </a:p>
          <a:p>
            <a:r>
              <a:rPr lang="en-US" dirty="0"/>
              <a:t>So when do we generally use </a:t>
            </a:r>
            <a:r>
              <a:rPr lang="en-US" dirty="0" err="1"/>
              <a:t>whle</a:t>
            </a:r>
            <a:r>
              <a:rPr lang="en-US" dirty="0"/>
              <a:t> loops?</a:t>
            </a:r>
          </a:p>
          <a:p>
            <a:endParaRPr lang="en-US" dirty="0"/>
          </a:p>
          <a:p>
            <a:r>
              <a:rPr lang="en-US" dirty="0"/>
              <a:t>Don’t know how many times to repeat code</a:t>
            </a:r>
          </a:p>
          <a:p>
            <a:r>
              <a:rPr lang="en-US" dirty="0"/>
              <a:t>Maybe we want an </a:t>
            </a:r>
            <a:r>
              <a:rPr lang="en-US" dirty="0" err="1"/>
              <a:t>infitely</a:t>
            </a:r>
            <a:r>
              <a:rPr lang="en-US" dirty="0"/>
              <a:t> repeating loop until a user input exit</a:t>
            </a:r>
          </a:p>
          <a:p>
            <a:r>
              <a:rPr lang="en-US" dirty="0"/>
              <a:t>Its also very often used for game loops -. Get User Input, Update, Game Render, Screen. We do this forever until the user exits the game.</a:t>
            </a:r>
          </a:p>
          <a:p>
            <a:endParaRPr lang="en-US" dirty="0"/>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6</a:t>
            </a:fld>
            <a:endParaRPr lang="en-US"/>
          </a:p>
        </p:txBody>
      </p:sp>
    </p:spTree>
    <p:extLst>
      <p:ext uri="{BB962C8B-B14F-4D97-AF65-F5344CB8AC3E}">
        <p14:creationId xmlns:p14="http://schemas.microsoft.com/office/powerpoint/2010/main" val="351615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next example is for a do while loop, but it slightly different.</a:t>
            </a:r>
          </a:p>
          <a:p>
            <a:endParaRPr lang="en-US" dirty="0"/>
          </a:p>
          <a:p>
            <a:r>
              <a:rPr lang="en-US" dirty="0"/>
              <a:t>You can see the control flow diagram on the </a:t>
            </a:r>
            <a:r>
              <a:rPr lang="en-US" dirty="0" err="1"/>
              <a:t>lft</a:t>
            </a:r>
            <a:r>
              <a:rPr lang="en-US" dirty="0"/>
              <a:t>. Can anyone tell me what's different about in this diagram from the one of the previous page.</a:t>
            </a:r>
          </a:p>
          <a:p>
            <a:endParaRPr lang="en-US" dirty="0"/>
          </a:p>
          <a:p>
            <a:endParaRPr lang="en-US" dirty="0"/>
          </a:p>
          <a:p>
            <a:r>
              <a:rPr lang="en-US" dirty="0"/>
              <a:t>Yep the only difference is the order of the </a:t>
            </a:r>
            <a:r>
              <a:rPr lang="en-US" dirty="0" err="1"/>
              <a:t>coniditonal</a:t>
            </a:r>
            <a:r>
              <a:rPr lang="en-US" dirty="0"/>
              <a:t> and the loop body. In the do while loop the </a:t>
            </a:r>
            <a:r>
              <a:rPr lang="en-US" dirty="0" err="1"/>
              <a:t>Lopo</a:t>
            </a:r>
            <a:r>
              <a:rPr lang="en-US" dirty="0"/>
              <a:t> body is </a:t>
            </a:r>
            <a:r>
              <a:rPr lang="en-US" dirty="0" err="1"/>
              <a:t>exuctued</a:t>
            </a:r>
            <a:r>
              <a:rPr lang="en-US" dirty="0"/>
              <a:t> first.</a:t>
            </a:r>
          </a:p>
          <a:p>
            <a:endParaRPr lang="en-US" dirty="0"/>
          </a:p>
          <a:p>
            <a:endParaRPr lang="en-US" dirty="0"/>
          </a:p>
          <a:p>
            <a:r>
              <a:rPr lang="en-US" dirty="0"/>
              <a:t>We still have the same condition variable, then we place down the ‘do’ keyword</a:t>
            </a:r>
          </a:p>
          <a:p>
            <a:r>
              <a:rPr lang="en-US" dirty="0"/>
              <a:t>Then the loop body begins to execute. It doesn’t matter that repeat is false, this loop body is still executed at least once.</a:t>
            </a:r>
          </a:p>
          <a:p>
            <a:r>
              <a:rPr lang="en-US" dirty="0"/>
              <a:t>We update the repeat variable in Line 13, and then perform the condition statement on line 15.</a:t>
            </a:r>
          </a:p>
          <a:p>
            <a:endParaRPr lang="en-US" dirty="0"/>
          </a:p>
          <a:p>
            <a:endParaRPr lang="en-US" dirty="0"/>
          </a:p>
          <a:p>
            <a:r>
              <a:rPr lang="en-US" dirty="0"/>
              <a:t>So basically that’s it for while loops. Does anyone have any questions about while loops so far?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7</a:t>
            </a:fld>
            <a:endParaRPr lang="en-US"/>
          </a:p>
        </p:txBody>
      </p:sp>
    </p:spTree>
    <p:extLst>
      <p:ext uri="{BB962C8B-B14F-4D97-AF65-F5344CB8AC3E}">
        <p14:creationId xmlns:p14="http://schemas.microsoft.com/office/powerpoint/2010/main" val="373603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for loops</a:t>
            </a:r>
          </a:p>
          <a:p>
            <a:endParaRPr lang="en-US" dirty="0"/>
          </a:p>
          <a:p>
            <a:endParaRPr lang="en-US" dirty="0"/>
          </a:p>
          <a:p>
            <a:r>
              <a:rPr lang="en-US" dirty="0"/>
              <a:t>For loops have a few more steps than while loops as we can see in control flow diagram.</a:t>
            </a:r>
          </a:p>
          <a:p>
            <a:endParaRPr lang="en-US" dirty="0"/>
          </a:p>
          <a:p>
            <a:r>
              <a:rPr lang="en-US" dirty="0"/>
              <a:t>Once again we begin at the start, but move first to an initialization statement, after initialization we then perform a conditional, we execute the loop body if true,</a:t>
            </a:r>
          </a:p>
          <a:p>
            <a:r>
              <a:rPr lang="en-US" dirty="0"/>
              <a:t>And finally we perform and update statement.</a:t>
            </a:r>
          </a:p>
          <a:p>
            <a:endParaRPr lang="en-US" dirty="0"/>
          </a:p>
          <a:p>
            <a:r>
              <a:rPr lang="en-US" dirty="0"/>
              <a:t>So the two new things are the initialization and update statements.</a:t>
            </a:r>
          </a:p>
          <a:p>
            <a:endParaRPr lang="en-US" dirty="0"/>
          </a:p>
          <a:p>
            <a:endParaRPr lang="en-US" dirty="0"/>
          </a:p>
          <a:p>
            <a:r>
              <a:rPr lang="en-US" dirty="0"/>
              <a:t>Lets see an example of how this all players</a:t>
            </a:r>
          </a:p>
          <a:p>
            <a:endParaRPr lang="en-US" dirty="0"/>
          </a:p>
          <a:p>
            <a:r>
              <a:rPr lang="en-US" dirty="0"/>
              <a:t>Let look at the code on the right.</a:t>
            </a:r>
          </a:p>
          <a:p>
            <a:r>
              <a:rPr lang="en-US" dirty="0"/>
              <a:t>First things first we create a vector of strings. This is just a list of reindeer names. </a:t>
            </a:r>
          </a:p>
          <a:p>
            <a:endParaRPr lang="en-US" dirty="0"/>
          </a:p>
          <a:p>
            <a:r>
              <a:rPr lang="en-US" dirty="0"/>
              <a:t>Next we begin with the for loop</a:t>
            </a:r>
          </a:p>
          <a:p>
            <a:endParaRPr lang="en-US" dirty="0"/>
          </a:p>
          <a:p>
            <a:r>
              <a:rPr lang="en-US" dirty="0"/>
              <a:t>First we start with for loop keyword. Then we have a parenthesis that will have 3 statements separated by </a:t>
            </a:r>
            <a:r>
              <a:rPr lang="en-US" dirty="0" err="1"/>
              <a:t>semilcolons</a:t>
            </a:r>
            <a:r>
              <a:rPr lang="en-US" dirty="0"/>
              <a:t>!</a:t>
            </a:r>
          </a:p>
          <a:p>
            <a:endParaRPr lang="en-US" dirty="0"/>
          </a:p>
          <a:p>
            <a:r>
              <a:rPr lang="en-US" dirty="0"/>
              <a:t>The first statement is the initialization statement. Literally the most common initialization is a counter variable that that starts at 0, in this case call the variable </a:t>
            </a:r>
            <a:r>
              <a:rPr lang="en-US" dirty="0" err="1"/>
              <a:t>i</a:t>
            </a:r>
            <a:r>
              <a:rPr lang="en-US" dirty="0"/>
              <a:t>.</a:t>
            </a:r>
          </a:p>
          <a:p>
            <a:endParaRPr lang="en-US" dirty="0"/>
          </a:p>
          <a:p>
            <a:r>
              <a:rPr lang="en-US" dirty="0"/>
              <a:t>Next we have the conditions statement. This condition statement evaluates to true if ‘</a:t>
            </a:r>
            <a:r>
              <a:rPr lang="en-US" dirty="0" err="1"/>
              <a:t>i</a:t>
            </a:r>
            <a:r>
              <a:rPr lang="en-US" dirty="0"/>
              <a:t>’ is less than the size of the </a:t>
            </a:r>
            <a:r>
              <a:rPr lang="en-US" dirty="0" err="1"/>
              <a:t>reindder</a:t>
            </a:r>
            <a:r>
              <a:rPr lang="en-US" dirty="0"/>
              <a:t> vector. And as we all know, there are 9 reindeer, including Rudolph, so this </a:t>
            </a:r>
            <a:r>
              <a:rPr lang="en-US" dirty="0" err="1"/>
              <a:t>evalutes</a:t>
            </a:r>
            <a:r>
              <a:rPr lang="en-US" dirty="0"/>
              <a:t> to true if I is less than 9</a:t>
            </a:r>
          </a:p>
          <a:p>
            <a:endParaRPr lang="en-US" dirty="0"/>
          </a:p>
          <a:p>
            <a:r>
              <a:rPr lang="en-US" dirty="0"/>
              <a:t>Next we have the update statement. In a for loop this generally means to increment the count variable. This means each time the loop body is executed the variable ‘I’ increments by 1.</a:t>
            </a:r>
          </a:p>
          <a:p>
            <a:endParaRPr lang="en-US" dirty="0"/>
          </a:p>
          <a:p>
            <a:r>
              <a:rPr lang="en-US" dirty="0"/>
              <a:t>Next within the body of the for loop you may want to use the ‘I’ variable. In this example we use it to retrieve the reindeer at the I position in the list</a:t>
            </a:r>
          </a:p>
          <a:p>
            <a:endParaRPr lang="en-US" dirty="0"/>
          </a:p>
          <a:p>
            <a:r>
              <a:rPr lang="en-US" dirty="0"/>
              <a:t>The output of this program is as </a:t>
            </a:r>
            <a:r>
              <a:rPr lang="en-US" dirty="0" err="1"/>
              <a:t>expectd</a:t>
            </a:r>
            <a:r>
              <a:rPr lang="en-US" dirty="0"/>
              <a:t> and simply prints out the reindeers to the terminal.</a:t>
            </a:r>
          </a:p>
          <a:p>
            <a:endParaRPr lang="en-US" dirty="0"/>
          </a:p>
          <a:p>
            <a:r>
              <a:rPr lang="en-US" dirty="0"/>
              <a:t>Does anyone have any questions about this for loop example?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8</a:t>
            </a:fld>
            <a:endParaRPr lang="en-US"/>
          </a:p>
        </p:txBody>
      </p:sp>
    </p:spTree>
    <p:extLst>
      <p:ext uri="{BB962C8B-B14F-4D97-AF65-F5344CB8AC3E}">
        <p14:creationId xmlns:p14="http://schemas.microsoft.com/office/powerpoint/2010/main" val="4193191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learn about the continue keyword.</a:t>
            </a:r>
          </a:p>
          <a:p>
            <a:endParaRPr lang="en-US" dirty="0"/>
          </a:p>
          <a:p>
            <a:r>
              <a:rPr lang="en-US" dirty="0"/>
              <a:t>The continue keyword is used to skip execution of the remaining body</a:t>
            </a:r>
          </a:p>
          <a:p>
            <a:endParaRPr lang="en-US" dirty="0"/>
          </a:p>
          <a:p>
            <a:r>
              <a:rPr lang="en-US" dirty="0"/>
              <a:t>Lets look at that same for lop example.</a:t>
            </a:r>
          </a:p>
          <a:p>
            <a:endParaRPr lang="en-US" dirty="0"/>
          </a:p>
          <a:p>
            <a:r>
              <a:rPr lang="en-US" dirty="0"/>
              <a:t>The only difference here is if branch that checks to see if the reindeer being inspected is “cupid”. If it is we execute the continue statement.</a:t>
            </a:r>
          </a:p>
          <a:p>
            <a:endParaRPr lang="en-US" dirty="0"/>
          </a:p>
          <a:p>
            <a:r>
              <a:rPr lang="en-US" dirty="0"/>
              <a:t>When this continue </a:t>
            </a:r>
            <a:r>
              <a:rPr lang="en-US" dirty="0" err="1"/>
              <a:t>statemtnis</a:t>
            </a:r>
            <a:r>
              <a:rPr lang="en-US" dirty="0"/>
              <a:t> reached it does not execute the remaining loop, which is the printing to </a:t>
            </a:r>
            <a:r>
              <a:rPr lang="en-US" dirty="0" err="1"/>
              <a:t>erminal</a:t>
            </a:r>
            <a:r>
              <a:rPr lang="en-US" dirty="0"/>
              <a:t> and return flow back to the start of the loop.</a:t>
            </a:r>
          </a:p>
          <a:p>
            <a:r>
              <a:rPr lang="en-US" dirty="0"/>
              <a:t>To be clear, it will update the count variable, check the condition, and then execute </a:t>
            </a:r>
            <a:r>
              <a:rPr lang="en-US" dirty="0" err="1"/>
              <a:t>boyd</a:t>
            </a:r>
            <a:r>
              <a:rPr lang="en-US" dirty="0"/>
              <a:t> loop.</a:t>
            </a:r>
          </a:p>
          <a:p>
            <a:endParaRPr lang="en-US" dirty="0"/>
          </a:p>
          <a:p>
            <a:endParaRPr lang="en-US" dirty="0"/>
          </a:p>
          <a:p>
            <a:r>
              <a:rPr lang="en-US" dirty="0"/>
              <a:t>The example output of the program is below, and as you can see </a:t>
            </a:r>
            <a:r>
              <a:rPr lang="en-US" dirty="0" err="1"/>
              <a:t>Reinder</a:t>
            </a:r>
            <a:r>
              <a:rPr lang="en-US" dirty="0"/>
              <a:t> #5, cupid, is not printed.</a:t>
            </a:r>
          </a:p>
          <a:p>
            <a:endParaRPr lang="en-US" dirty="0"/>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9</a:t>
            </a:fld>
            <a:endParaRPr lang="en-US"/>
          </a:p>
        </p:txBody>
      </p:sp>
    </p:spTree>
    <p:extLst>
      <p:ext uri="{BB962C8B-B14F-4D97-AF65-F5344CB8AC3E}">
        <p14:creationId xmlns:p14="http://schemas.microsoft.com/office/powerpoint/2010/main" val="2514873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are going to talk about nested for loops.</a:t>
            </a:r>
          </a:p>
          <a:p>
            <a:endParaRPr lang="en-US" dirty="0"/>
          </a:p>
          <a:p>
            <a:r>
              <a:rPr lang="en-US" dirty="0"/>
              <a:t>For loop can be inside one another, often called nested.</a:t>
            </a:r>
          </a:p>
          <a:p>
            <a:endParaRPr lang="en-US" dirty="0"/>
          </a:p>
          <a:p>
            <a:r>
              <a:rPr lang="en-US" dirty="0"/>
              <a:t>Generally, when you have two for loop, the first was is called the outer loop ,and the second is called the inner loop</a:t>
            </a:r>
          </a:p>
          <a:p>
            <a:endParaRPr lang="en-US" dirty="0"/>
          </a:p>
          <a:p>
            <a:r>
              <a:rPr lang="en-US" dirty="0"/>
              <a:t>Lets look a the example on the right that prints the coordinates for a 5X5 square</a:t>
            </a:r>
          </a:p>
          <a:p>
            <a:endParaRPr lang="en-US" dirty="0"/>
          </a:p>
          <a:p>
            <a:endParaRPr lang="en-US" dirty="0"/>
          </a:p>
          <a:p>
            <a:r>
              <a:rPr lang="en-US" dirty="0"/>
              <a:t>The first, or outer for lop is shown here.  Note that our count variable is the variable I in this for loop</a:t>
            </a:r>
          </a:p>
          <a:p>
            <a:endParaRPr lang="en-US" dirty="0"/>
          </a:p>
          <a:p>
            <a:r>
              <a:rPr lang="en-US" dirty="0"/>
              <a:t>Next inside the this loop body is another for loop, this is the inner for loop, Notice that its counting </a:t>
            </a:r>
            <a:r>
              <a:rPr lang="en-US" dirty="0" err="1"/>
              <a:t>variale</a:t>
            </a:r>
            <a:r>
              <a:rPr lang="en-US" dirty="0"/>
              <a:t> is called j.  It generally needs to be different that the other for lop.</a:t>
            </a:r>
          </a:p>
          <a:p>
            <a:endParaRPr lang="en-US" dirty="0"/>
          </a:p>
          <a:p>
            <a:r>
              <a:rPr lang="en-US" dirty="0"/>
              <a:t>Now inside the loop body of the inner for loop is our code to output to terminal. Here you can see it is printing out the </a:t>
            </a:r>
            <a:r>
              <a:rPr lang="en-US" dirty="0" err="1"/>
              <a:t>I,j</a:t>
            </a:r>
            <a:r>
              <a:rPr lang="en-US" dirty="0"/>
              <a:t> coordinates of the loop.</a:t>
            </a:r>
          </a:p>
          <a:p>
            <a:r>
              <a:rPr lang="en-US" dirty="0"/>
              <a:t>At each j iteration a new column is printed you see to the right. So first it prints out (0,0, then it prints (1,1)</a:t>
            </a:r>
          </a:p>
          <a:p>
            <a:r>
              <a:rPr lang="en-US" dirty="0"/>
              <a:t>The ‘</a:t>
            </a:r>
            <a:r>
              <a:rPr lang="en-US" dirty="0" err="1"/>
              <a:t>i</a:t>
            </a:r>
            <a:r>
              <a:rPr lang="en-US" dirty="0"/>
              <a:t>’ variable is staying constant during this iteration, because it </a:t>
            </a:r>
            <a:r>
              <a:rPr lang="en-US" dirty="0" err="1"/>
              <a:t>it</a:t>
            </a:r>
            <a:r>
              <a:rPr lang="en-US" dirty="0"/>
              <a:t> not incremented unit the outer loop body terminates.</a:t>
            </a:r>
          </a:p>
          <a:p>
            <a:r>
              <a:rPr lang="en-US" dirty="0"/>
              <a:t>Eventually all the columns are printed and the inner for loop terminates. Line 17 then gets executed creating a new line.</a:t>
            </a:r>
          </a:p>
          <a:p>
            <a:endParaRPr lang="en-US" dirty="0"/>
          </a:p>
          <a:p>
            <a:r>
              <a:rPr lang="en-US" dirty="0"/>
              <a:t>The control then flow back to the outer for loop and repeated, except on the second row, or </a:t>
            </a:r>
            <a:r>
              <a:rPr lang="en-US" dirty="0" err="1"/>
              <a:t>i</a:t>
            </a:r>
            <a:r>
              <a:rPr lang="en-US" dirty="0"/>
              <a:t>=1. </a:t>
            </a:r>
          </a:p>
          <a:p>
            <a:endParaRPr lang="en-US" dirty="0"/>
          </a:p>
          <a:p>
            <a:endParaRPr lang="en-US" dirty="0"/>
          </a:p>
          <a:p>
            <a:r>
              <a:rPr lang="en-US" dirty="0"/>
              <a:t>Does anyone have any question about nested for loops.</a:t>
            </a:r>
          </a:p>
          <a:p>
            <a:endParaRPr lang="en-US" dirty="0"/>
          </a:p>
          <a:p>
            <a:endParaRPr lang="en-US" dirty="0"/>
          </a:p>
          <a:p>
            <a:r>
              <a:rPr lang="en-US" dirty="0"/>
              <a:t>Scoping, variable </a:t>
            </a:r>
            <a:r>
              <a:rPr lang="en-US" dirty="0" err="1"/>
              <a:t>shadowning</a:t>
            </a:r>
            <a:r>
              <a:rPr lang="en-US" dirty="0"/>
              <a:t>.</a:t>
            </a:r>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10</a:t>
            </a:fld>
            <a:endParaRPr lang="en-US"/>
          </a:p>
        </p:txBody>
      </p:sp>
    </p:spTree>
    <p:extLst>
      <p:ext uri="{BB962C8B-B14F-4D97-AF65-F5344CB8AC3E}">
        <p14:creationId xmlns:p14="http://schemas.microsoft.com/office/powerpoint/2010/main" val="39749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12/11/2020</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10518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12/11/2020</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8289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12/11/2020</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2241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12/11/2020</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01341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12/11/2020</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5503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12/11/2020</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890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12/11/2020</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639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12/11/2020</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013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12/11/2020</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4025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12/11/2020</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2938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12/11/2020</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320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12/11/2020</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932500611"/>
      </p:ext>
    </p:extLst>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4"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10" Type="http://schemas.openxmlformats.org/officeDocument/2006/relationships/image" Target="../media/image9.png"/><Relationship Id="rId4" Type="http://schemas.openxmlformats.org/officeDocument/2006/relationships/image" Target="../media/image4.jpg"/><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repl.it/@JeremyBYU/LoopIt#src/Loop1.cpp" TargetMode="External"/><Relationship Id="rId4" Type="http://schemas.openxmlformats.org/officeDocument/2006/relationships/hyperlink" Target="https://github.com/JeremyBYU/LoopI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5AF5989-0442-4A70-813E-77BA19A468F9}"/>
              </a:ext>
            </a:extLst>
          </p:cNvPr>
          <p:cNvSpPr>
            <a:spLocks noGrp="1"/>
          </p:cNvSpPr>
          <p:nvPr>
            <p:ph type="ctrTitle"/>
          </p:nvPr>
        </p:nvSpPr>
        <p:spPr>
          <a:xfrm>
            <a:off x="838200" y="513189"/>
            <a:ext cx="5797883" cy="2667000"/>
          </a:xfrm>
        </p:spPr>
        <p:txBody>
          <a:bodyPr anchor="b">
            <a:normAutofit/>
          </a:bodyPr>
          <a:lstStyle/>
          <a:p>
            <a:pPr algn="l"/>
            <a:r>
              <a:rPr lang="en-US" dirty="0">
                <a:solidFill>
                  <a:schemeClr val="tx2"/>
                </a:solidFill>
              </a:rPr>
              <a:t>Introduction to</a:t>
            </a:r>
            <a:br>
              <a:rPr lang="en-US" dirty="0">
                <a:solidFill>
                  <a:schemeClr val="tx2"/>
                </a:solidFill>
              </a:rPr>
            </a:br>
            <a:r>
              <a:rPr lang="en-US" dirty="0">
                <a:solidFill>
                  <a:schemeClr val="tx2"/>
                </a:solidFill>
              </a:rPr>
              <a:t>C++ Loops</a:t>
            </a:r>
          </a:p>
        </p:txBody>
      </p:sp>
      <p:sp>
        <p:nvSpPr>
          <p:cNvPr id="3" name="Subtitle 2">
            <a:extLst>
              <a:ext uri="{FF2B5EF4-FFF2-40B4-BE49-F238E27FC236}">
                <a16:creationId xmlns:a16="http://schemas.microsoft.com/office/drawing/2014/main" id="{97E31ED7-D4A0-4C7C-8250-B0E01FE596C9}"/>
              </a:ext>
            </a:extLst>
          </p:cNvPr>
          <p:cNvSpPr>
            <a:spLocks noGrp="1"/>
          </p:cNvSpPr>
          <p:nvPr>
            <p:ph type="subTitle" idx="1"/>
          </p:nvPr>
        </p:nvSpPr>
        <p:spPr>
          <a:xfrm>
            <a:off x="838200" y="3408788"/>
            <a:ext cx="5797882" cy="1785690"/>
          </a:xfrm>
        </p:spPr>
        <p:txBody>
          <a:bodyPr anchor="t">
            <a:normAutofit/>
          </a:bodyPr>
          <a:lstStyle/>
          <a:p>
            <a:pPr algn="l"/>
            <a:r>
              <a:rPr lang="en-US" sz="2200" dirty="0">
                <a:solidFill>
                  <a:schemeClr val="tx2"/>
                </a:solidFill>
              </a:rPr>
              <a:t>Jeremy Castagno</a:t>
            </a:r>
          </a:p>
        </p:txBody>
      </p:sp>
      <p:pic>
        <p:nvPicPr>
          <p:cNvPr id="4" name="Picture 3">
            <a:extLst>
              <a:ext uri="{FF2B5EF4-FFF2-40B4-BE49-F238E27FC236}">
                <a16:creationId xmlns:a16="http://schemas.microsoft.com/office/drawing/2014/main" id="{64FD836B-6463-4C8C-83AF-160F607B75F3}"/>
              </a:ext>
            </a:extLst>
          </p:cNvPr>
          <p:cNvPicPr>
            <a:picLocks noChangeAspect="1"/>
          </p:cNvPicPr>
          <p:nvPr/>
        </p:nvPicPr>
        <p:blipFill rotWithShape="1">
          <a:blip r:embed="rId2"/>
          <a:srcRect l="8977" r="2698" b="3"/>
          <a:stretch/>
        </p:blipFill>
        <p:spPr>
          <a:xfrm>
            <a:off x="7162800" y="10"/>
            <a:ext cx="5029200" cy="5693802"/>
          </a:xfrm>
          <a:prstGeom prst="rect">
            <a:avLst/>
          </a:prstGeom>
        </p:spPr>
      </p:pic>
      <p:sp>
        <p:nvSpPr>
          <p:cNvPr id="24" name="Rectangle 23">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15272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Nested For Loops</a:t>
            </a:r>
          </a:p>
        </p:txBody>
      </p:sp>
      <p:sp>
        <p:nvSpPr>
          <p:cNvPr id="16" name="TextBox 15">
            <a:extLst>
              <a:ext uri="{FF2B5EF4-FFF2-40B4-BE49-F238E27FC236}">
                <a16:creationId xmlns:a16="http://schemas.microsoft.com/office/drawing/2014/main" id="{8FEB53F5-B85C-4C4B-B56C-CE3B7E9B6796}"/>
              </a:ext>
            </a:extLst>
          </p:cNvPr>
          <p:cNvSpPr txBox="1"/>
          <p:nvPr/>
        </p:nvSpPr>
        <p:spPr>
          <a:xfrm>
            <a:off x="430349" y="1561491"/>
            <a:ext cx="5106851" cy="4707379"/>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solidFill>
                  <a:srgbClr val="C00000"/>
                </a:solidFill>
              </a:rPr>
              <a:t>For</a:t>
            </a:r>
            <a:r>
              <a:rPr lang="en-US" dirty="0">
                <a:solidFill>
                  <a:schemeClr val="tx2"/>
                </a:solidFill>
              </a:rPr>
              <a:t> loops can be </a:t>
            </a:r>
            <a:r>
              <a:rPr lang="en-US" i="1" dirty="0">
                <a:solidFill>
                  <a:schemeClr val="tx2"/>
                </a:solidFill>
              </a:rPr>
              <a:t>nested, </a:t>
            </a:r>
            <a:r>
              <a:rPr lang="en-US" dirty="0">
                <a:solidFill>
                  <a:schemeClr val="tx2"/>
                </a:solidFill>
              </a:rPr>
              <a:t>a loop inside a loop</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Two for loops: </a:t>
            </a:r>
            <a:r>
              <a:rPr lang="en-US" b="1" dirty="0">
                <a:solidFill>
                  <a:schemeClr val="tx2"/>
                </a:solidFill>
              </a:rPr>
              <a:t>outer</a:t>
            </a:r>
            <a:r>
              <a:rPr lang="en-US" dirty="0">
                <a:solidFill>
                  <a:schemeClr val="tx2"/>
                </a:solidFill>
              </a:rPr>
              <a:t> &amp; </a:t>
            </a:r>
            <a:r>
              <a:rPr lang="en-US" b="1" dirty="0">
                <a:solidFill>
                  <a:schemeClr val="tx2"/>
                </a:solidFill>
              </a:rPr>
              <a:t>inner</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Example printing a square</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Outer loop = rows, Inner loop = columns </a:t>
            </a: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F9E88EBF-0141-4255-B5A1-AB0346E968DE}"/>
              </a:ext>
            </a:extLst>
          </p:cNvPr>
          <p:cNvPicPr>
            <a:picLocks noChangeAspect="1"/>
          </p:cNvPicPr>
          <p:nvPr/>
        </p:nvPicPr>
        <p:blipFill>
          <a:blip r:embed="rId4"/>
          <a:stretch>
            <a:fillRect/>
          </a:stretch>
        </p:blipFill>
        <p:spPr>
          <a:xfrm>
            <a:off x="5751903" y="1295400"/>
            <a:ext cx="6432550" cy="5204832"/>
          </a:xfrm>
          <a:prstGeom prst="rect">
            <a:avLst/>
          </a:prstGeom>
        </p:spPr>
      </p:pic>
      <p:sp>
        <p:nvSpPr>
          <p:cNvPr id="23" name="Rectangle 22">
            <a:extLst>
              <a:ext uri="{FF2B5EF4-FFF2-40B4-BE49-F238E27FC236}">
                <a16:creationId xmlns:a16="http://schemas.microsoft.com/office/drawing/2014/main" id="{0F4315C0-E045-4C0A-AB0A-D611C9757596}"/>
              </a:ext>
            </a:extLst>
          </p:cNvPr>
          <p:cNvSpPr/>
          <p:nvPr/>
        </p:nvSpPr>
        <p:spPr>
          <a:xfrm>
            <a:off x="6810766" y="3676649"/>
            <a:ext cx="3057134" cy="2385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EC4B2FD-AA78-431B-8383-2803FAF918A9}"/>
              </a:ext>
            </a:extLst>
          </p:cNvPr>
          <p:cNvSpPr/>
          <p:nvPr/>
        </p:nvSpPr>
        <p:spPr>
          <a:xfrm>
            <a:off x="7045716" y="4457699"/>
            <a:ext cx="3057134" cy="2385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195498E-C001-495E-B151-78681F54DFAA}"/>
              </a:ext>
            </a:extLst>
          </p:cNvPr>
          <p:cNvSpPr txBox="1"/>
          <p:nvPr/>
        </p:nvSpPr>
        <p:spPr>
          <a:xfrm>
            <a:off x="7254057" y="4838374"/>
            <a:ext cx="4241802" cy="369332"/>
          </a:xfrm>
          <a:prstGeom prst="rect">
            <a:avLst/>
          </a:prstGeom>
          <a:solidFill>
            <a:schemeClr val="bg1"/>
          </a:solidFill>
          <a:ln>
            <a:solidFill>
              <a:srgbClr val="C00000"/>
            </a:solidFill>
          </a:ln>
        </p:spPr>
        <p:txBody>
          <a:bodyPr wrap="none" rtlCol="0">
            <a:spAutoFit/>
          </a:bodyPr>
          <a:lstStyle/>
          <a:p>
            <a:r>
              <a:rPr lang="en-US" dirty="0"/>
              <a:t>Variable ‘</a:t>
            </a:r>
            <a:r>
              <a:rPr lang="en-US" dirty="0" err="1"/>
              <a:t>i</a:t>
            </a:r>
            <a:r>
              <a:rPr lang="en-US" dirty="0"/>
              <a:t>’ stays constant in inner loop </a:t>
            </a:r>
          </a:p>
        </p:txBody>
      </p:sp>
      <p:grpSp>
        <p:nvGrpSpPr>
          <p:cNvPr id="14" name="Group 13">
            <a:extLst>
              <a:ext uri="{FF2B5EF4-FFF2-40B4-BE49-F238E27FC236}">
                <a16:creationId xmlns:a16="http://schemas.microsoft.com/office/drawing/2014/main" id="{CD328991-14BD-481E-BA8F-ADBD8C02ED05}"/>
              </a:ext>
            </a:extLst>
          </p:cNvPr>
          <p:cNvGrpSpPr/>
          <p:nvPr/>
        </p:nvGrpSpPr>
        <p:grpSpPr>
          <a:xfrm>
            <a:off x="97362" y="4093512"/>
            <a:ext cx="4631220" cy="1598223"/>
            <a:chOff x="94767" y="4645962"/>
            <a:chExt cx="4631220" cy="1598223"/>
          </a:xfrm>
        </p:grpSpPr>
        <p:pic>
          <p:nvPicPr>
            <p:cNvPr id="9" name="Picture 8">
              <a:extLst>
                <a:ext uri="{FF2B5EF4-FFF2-40B4-BE49-F238E27FC236}">
                  <a16:creationId xmlns:a16="http://schemas.microsoft.com/office/drawing/2014/main" id="{D9CBD562-F2D1-44CD-BAE3-1DE9B0C70EA3}"/>
                </a:ext>
              </a:extLst>
            </p:cNvPr>
            <p:cNvPicPr>
              <a:picLocks noChangeAspect="1"/>
            </p:cNvPicPr>
            <p:nvPr/>
          </p:nvPicPr>
          <p:blipFill rotWithShape="1">
            <a:blip r:embed="rId5"/>
            <a:srcRect t="15196"/>
            <a:stretch/>
          </p:blipFill>
          <p:spPr>
            <a:xfrm>
              <a:off x="925512" y="5048250"/>
              <a:ext cx="3648075" cy="1171249"/>
            </a:xfrm>
            <a:prstGeom prst="rect">
              <a:avLst/>
            </a:prstGeom>
          </p:spPr>
        </p:pic>
        <p:sp>
          <p:nvSpPr>
            <p:cNvPr id="13" name="TextBox 12">
              <a:extLst>
                <a:ext uri="{FF2B5EF4-FFF2-40B4-BE49-F238E27FC236}">
                  <a16:creationId xmlns:a16="http://schemas.microsoft.com/office/drawing/2014/main" id="{9CC92FEC-948C-44E4-8118-5F4E39AF2C96}"/>
                </a:ext>
              </a:extLst>
            </p:cNvPr>
            <p:cNvSpPr txBox="1"/>
            <p:nvPr/>
          </p:nvSpPr>
          <p:spPr>
            <a:xfrm>
              <a:off x="94767" y="4982338"/>
              <a:ext cx="824649" cy="369332"/>
            </a:xfrm>
            <a:prstGeom prst="rect">
              <a:avLst/>
            </a:prstGeom>
            <a:noFill/>
          </p:spPr>
          <p:txBody>
            <a:bodyPr wrap="none" rtlCol="0">
              <a:spAutoFit/>
            </a:bodyPr>
            <a:lstStyle/>
            <a:p>
              <a:r>
                <a:rPr lang="en-US" dirty="0"/>
                <a:t>Row 0</a:t>
              </a:r>
            </a:p>
          </p:txBody>
        </p:sp>
        <p:sp>
          <p:nvSpPr>
            <p:cNvPr id="36" name="TextBox 35">
              <a:extLst>
                <a:ext uri="{FF2B5EF4-FFF2-40B4-BE49-F238E27FC236}">
                  <a16:creationId xmlns:a16="http://schemas.microsoft.com/office/drawing/2014/main" id="{C0C984A1-8A30-45EE-9BF4-4AFAD44BD935}"/>
                </a:ext>
              </a:extLst>
            </p:cNvPr>
            <p:cNvSpPr txBox="1"/>
            <p:nvPr/>
          </p:nvSpPr>
          <p:spPr>
            <a:xfrm>
              <a:off x="94767" y="5874853"/>
              <a:ext cx="824649" cy="369332"/>
            </a:xfrm>
            <a:prstGeom prst="rect">
              <a:avLst/>
            </a:prstGeom>
            <a:noFill/>
          </p:spPr>
          <p:txBody>
            <a:bodyPr wrap="none" rtlCol="0">
              <a:spAutoFit/>
            </a:bodyPr>
            <a:lstStyle/>
            <a:p>
              <a:r>
                <a:rPr lang="en-US" dirty="0"/>
                <a:t>Row 4</a:t>
              </a:r>
            </a:p>
          </p:txBody>
        </p:sp>
        <p:sp>
          <p:nvSpPr>
            <p:cNvPr id="37" name="TextBox 36">
              <a:extLst>
                <a:ext uri="{FF2B5EF4-FFF2-40B4-BE49-F238E27FC236}">
                  <a16:creationId xmlns:a16="http://schemas.microsoft.com/office/drawing/2014/main" id="{F71D8F87-94CB-4A08-B853-25D972D29B6A}"/>
                </a:ext>
              </a:extLst>
            </p:cNvPr>
            <p:cNvSpPr txBox="1"/>
            <p:nvPr/>
          </p:nvSpPr>
          <p:spPr>
            <a:xfrm>
              <a:off x="743477" y="4645962"/>
              <a:ext cx="1212576" cy="369332"/>
            </a:xfrm>
            <a:prstGeom prst="rect">
              <a:avLst/>
            </a:prstGeom>
            <a:noFill/>
          </p:spPr>
          <p:txBody>
            <a:bodyPr wrap="none" rtlCol="0">
              <a:spAutoFit/>
            </a:bodyPr>
            <a:lstStyle/>
            <a:p>
              <a:r>
                <a:rPr lang="en-US" dirty="0"/>
                <a:t>Column 0</a:t>
              </a:r>
            </a:p>
          </p:txBody>
        </p:sp>
        <p:sp>
          <p:nvSpPr>
            <p:cNvPr id="38" name="TextBox 37">
              <a:extLst>
                <a:ext uri="{FF2B5EF4-FFF2-40B4-BE49-F238E27FC236}">
                  <a16:creationId xmlns:a16="http://schemas.microsoft.com/office/drawing/2014/main" id="{42F12F0B-E6D6-47EB-A765-82200D69DB14}"/>
                </a:ext>
              </a:extLst>
            </p:cNvPr>
            <p:cNvSpPr txBox="1"/>
            <p:nvPr/>
          </p:nvSpPr>
          <p:spPr>
            <a:xfrm>
              <a:off x="3513411" y="4682973"/>
              <a:ext cx="1212576" cy="369332"/>
            </a:xfrm>
            <a:prstGeom prst="rect">
              <a:avLst/>
            </a:prstGeom>
            <a:noFill/>
          </p:spPr>
          <p:txBody>
            <a:bodyPr wrap="none" rtlCol="0">
              <a:spAutoFit/>
            </a:bodyPr>
            <a:lstStyle/>
            <a:p>
              <a:r>
                <a:rPr lang="en-US" dirty="0"/>
                <a:t>Column 4</a:t>
              </a:r>
            </a:p>
          </p:txBody>
        </p:sp>
      </p:grpSp>
      <p:sp>
        <p:nvSpPr>
          <p:cNvPr id="15" name="Rectangle 14">
            <a:extLst>
              <a:ext uri="{FF2B5EF4-FFF2-40B4-BE49-F238E27FC236}">
                <a16:creationId xmlns:a16="http://schemas.microsoft.com/office/drawing/2014/main" id="{00E91C9C-904F-4EEC-AFEB-3C54A9A0BBAB}"/>
              </a:ext>
            </a:extLst>
          </p:cNvPr>
          <p:cNvSpPr/>
          <p:nvPr/>
        </p:nvSpPr>
        <p:spPr>
          <a:xfrm>
            <a:off x="863600" y="4457699"/>
            <a:ext cx="3740150" cy="26288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846840-3E7C-4B9E-83FC-B611383395CB}"/>
              </a:ext>
            </a:extLst>
          </p:cNvPr>
          <p:cNvSpPr/>
          <p:nvPr/>
        </p:nvSpPr>
        <p:spPr>
          <a:xfrm>
            <a:off x="1019373" y="4397615"/>
            <a:ext cx="583216" cy="35869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0EE15D6-94F0-4888-809D-3E09B42BAF6E}"/>
              </a:ext>
            </a:extLst>
          </p:cNvPr>
          <p:cNvSpPr/>
          <p:nvPr/>
        </p:nvSpPr>
        <p:spPr>
          <a:xfrm>
            <a:off x="1758306" y="4393311"/>
            <a:ext cx="583216" cy="35869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37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1.25E-6 -2.96296E-6 L 0.00182 0.1382 " pathEditMode="relative" rAng="0" ptsTypes="AA">
                                      <p:cBhvr>
                                        <p:cTn id="34" dur="2000" fill="hold"/>
                                        <p:tgtEl>
                                          <p:spTgt spid="15"/>
                                        </p:tgtEl>
                                        <p:attrNameLst>
                                          <p:attrName>ppt_x</p:attrName>
                                          <p:attrName>ppt_y</p:attrName>
                                        </p:attrNameLst>
                                      </p:cBhvr>
                                      <p:rCtr x="91" y="68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2" grpId="0" animBg="1"/>
      <p:bldP spid="15" grpId="0" animBg="1"/>
      <p:bldP spid="15" grpId="1" animBg="1"/>
      <p:bldP spid="19" grpId="0" animBg="1"/>
      <p:bldP spid="19" grpId="1" animBg="1"/>
      <p:bldP spid="20" grpId="0" animBg="1"/>
      <p:bldP spid="2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Modern C++</a:t>
            </a:r>
          </a:p>
        </p:txBody>
      </p:sp>
      <p:sp>
        <p:nvSpPr>
          <p:cNvPr id="37" name="TextBox 36">
            <a:extLst>
              <a:ext uri="{FF2B5EF4-FFF2-40B4-BE49-F238E27FC236}">
                <a16:creationId xmlns:a16="http://schemas.microsoft.com/office/drawing/2014/main" id="{BF650DF9-77F0-4C5E-8BAB-3AA33FF39F16}"/>
              </a:ext>
            </a:extLst>
          </p:cNvPr>
          <p:cNvSpPr txBox="1"/>
          <p:nvPr/>
        </p:nvSpPr>
        <p:spPr>
          <a:xfrm>
            <a:off x="430349" y="1561491"/>
            <a:ext cx="10987360" cy="4274440"/>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C++ is a language with a formal specification. However, it is a </a:t>
            </a:r>
            <a:r>
              <a:rPr lang="en-US" i="1" dirty="0">
                <a:solidFill>
                  <a:schemeClr val="tx2"/>
                </a:solidFill>
              </a:rPr>
              <a:t>living</a:t>
            </a:r>
            <a:r>
              <a:rPr lang="en-US" dirty="0">
                <a:solidFill>
                  <a:schemeClr val="tx2"/>
                </a:solidFill>
              </a:rPr>
              <a:t> language!</a:t>
            </a:r>
          </a:p>
          <a:p>
            <a:pPr marL="685800" lvl="1" indent="-228600">
              <a:lnSpc>
                <a:spcPct val="110000"/>
              </a:lnSpc>
              <a:spcBef>
                <a:spcPts val="1000"/>
              </a:spcBef>
              <a:buClr>
                <a:schemeClr val="accent1"/>
              </a:buClr>
              <a:buFont typeface="Arial" panose="020B0604020202020204" pitchFamily="34" charset="0"/>
              <a:buChar char="•"/>
            </a:pPr>
            <a:r>
              <a:rPr lang="en-US" dirty="0">
                <a:solidFill>
                  <a:schemeClr val="tx2"/>
                </a:solidFill>
              </a:rPr>
              <a:t>C++98, C++03, </a:t>
            </a:r>
            <a:r>
              <a:rPr lang="en-US" b="1" dirty="0">
                <a:solidFill>
                  <a:schemeClr val="tx2"/>
                </a:solidFill>
              </a:rPr>
              <a:t>C++11</a:t>
            </a:r>
            <a:r>
              <a:rPr lang="en-US" dirty="0">
                <a:solidFill>
                  <a:schemeClr val="tx2"/>
                </a:solidFill>
              </a:rPr>
              <a:t>, C++14, C++17, C++20</a:t>
            </a:r>
          </a:p>
          <a:p>
            <a:pPr marL="685800" lvl="1" indent="-228600">
              <a:lnSpc>
                <a:spcPct val="110000"/>
              </a:lnSpc>
              <a:spcBef>
                <a:spcPts val="1000"/>
              </a:spcBef>
              <a:buClr>
                <a:schemeClr val="accent1"/>
              </a:buClr>
              <a:buFont typeface="Arial" panose="020B0604020202020204" pitchFamily="34" charset="0"/>
              <a:buChar char="•"/>
            </a:pPr>
            <a:r>
              <a:rPr lang="en-US" dirty="0">
                <a:solidFill>
                  <a:schemeClr val="tx2"/>
                </a:solidFill>
              </a:rPr>
              <a:t>Strong backwards compatibility!</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C++11 introduced many enhancements that greatly improved code quality and efficiency </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C++11 and after is considered </a:t>
            </a:r>
            <a:r>
              <a:rPr lang="en-US" b="1" i="1" dirty="0">
                <a:solidFill>
                  <a:schemeClr val="tx2"/>
                </a:solidFill>
              </a:rPr>
              <a:t>Modern C++</a:t>
            </a: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We will review a new </a:t>
            </a:r>
            <a:r>
              <a:rPr lang="en-US" dirty="0">
                <a:solidFill>
                  <a:srgbClr val="C00000"/>
                </a:solidFill>
              </a:rPr>
              <a:t>for</a:t>
            </a:r>
            <a:r>
              <a:rPr lang="en-US" dirty="0">
                <a:solidFill>
                  <a:schemeClr val="tx2"/>
                </a:solidFill>
              </a:rPr>
              <a:t> loop constructs introduced in C++11: Range-based for loops</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These don’t replace previously discussed patterns; they simply augment them</a:t>
            </a:r>
          </a:p>
          <a:p>
            <a:pPr marL="685800" lvl="1" indent="-228600">
              <a:lnSpc>
                <a:spcPct val="110000"/>
              </a:lnSpc>
              <a:spcBef>
                <a:spcPts val="1000"/>
              </a:spcBef>
              <a:buClr>
                <a:schemeClr val="accent1"/>
              </a:buClr>
              <a:buFont typeface="Arial" panose="020B0604020202020204" pitchFamily="34" charset="0"/>
              <a:buChar char="•"/>
            </a:pPr>
            <a:r>
              <a:rPr lang="en-US" dirty="0">
                <a:solidFill>
                  <a:schemeClr val="tx2"/>
                </a:solidFill>
              </a:rPr>
              <a:t>Specifically meant for ranges, aka sequences/lists</a:t>
            </a:r>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p:txBody>
      </p:sp>
    </p:spTree>
    <p:extLst>
      <p:ext uri="{BB962C8B-B14F-4D97-AF65-F5344CB8AC3E}">
        <p14:creationId xmlns:p14="http://schemas.microsoft.com/office/powerpoint/2010/main" val="341953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CA136111-B0F2-45B4-B799-BED40C0E6C93}"/>
              </a:ext>
            </a:extLst>
          </p:cNvPr>
          <p:cNvPicPr>
            <a:picLocks noChangeAspect="1"/>
          </p:cNvPicPr>
          <p:nvPr/>
        </p:nvPicPr>
        <p:blipFill>
          <a:blip r:embed="rId3"/>
          <a:stretch>
            <a:fillRect/>
          </a:stretch>
        </p:blipFill>
        <p:spPr>
          <a:xfrm>
            <a:off x="6986150" y="1311691"/>
            <a:ext cx="5195664" cy="3457944"/>
          </a:xfrm>
          <a:prstGeom prst="rect">
            <a:avLst/>
          </a:prstGeom>
        </p:spPr>
      </p:pic>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4">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Range-based For Loop</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10987360" cy="4274440"/>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t>Execute loop body for each </a:t>
            </a:r>
            <a:r>
              <a:rPr lang="en-US" i="1" dirty="0"/>
              <a:t>element</a:t>
            </a:r>
            <a:r>
              <a:rPr lang="en-US" dirty="0"/>
              <a:t> inside </a:t>
            </a:r>
            <a:r>
              <a:rPr lang="en-US" i="1" dirty="0"/>
              <a:t>Range</a:t>
            </a:r>
          </a:p>
          <a:p>
            <a:pPr marL="228600" indent="-228600">
              <a:lnSpc>
                <a:spcPct val="110000"/>
              </a:lnSpc>
              <a:spcBef>
                <a:spcPts val="1000"/>
              </a:spcBef>
              <a:buClr>
                <a:schemeClr val="accent1"/>
              </a:buClr>
              <a:buFont typeface="Arial" panose="020B0604020202020204" pitchFamily="34" charset="0"/>
              <a:buChar char="•"/>
            </a:pPr>
            <a:r>
              <a:rPr lang="en-US" dirty="0"/>
              <a:t>A </a:t>
            </a:r>
            <a:r>
              <a:rPr lang="en-US" i="1" dirty="0"/>
              <a:t>Range</a:t>
            </a:r>
            <a:r>
              <a:rPr lang="en-US" dirty="0"/>
              <a:t> is a sequence of elements, e.g., [1, 2, 3]</a:t>
            </a:r>
          </a:p>
          <a:p>
            <a:pPr marL="228600" indent="-228600">
              <a:lnSpc>
                <a:spcPct val="110000"/>
              </a:lnSpc>
              <a:spcBef>
                <a:spcPts val="1000"/>
              </a:spcBef>
              <a:buClr>
                <a:schemeClr val="accent1"/>
              </a:buClr>
              <a:buFont typeface="Arial" panose="020B0604020202020204" pitchFamily="34" charset="0"/>
              <a:buChar char="•"/>
            </a:pPr>
            <a:endParaRPr lang="en-US" b="1" i="1"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r>
              <a:rPr lang="en-US" dirty="0"/>
              <a:t>Reindeer vector is not modified/changed</a:t>
            </a:r>
          </a:p>
        </p:txBody>
      </p:sp>
      <p:grpSp>
        <p:nvGrpSpPr>
          <p:cNvPr id="32" name="Group 31">
            <a:extLst>
              <a:ext uri="{FF2B5EF4-FFF2-40B4-BE49-F238E27FC236}">
                <a16:creationId xmlns:a16="http://schemas.microsoft.com/office/drawing/2014/main" id="{57F118AC-D309-4A90-B7A7-1765447CFC50}"/>
              </a:ext>
            </a:extLst>
          </p:cNvPr>
          <p:cNvGrpSpPr/>
          <p:nvPr/>
        </p:nvGrpSpPr>
        <p:grpSpPr>
          <a:xfrm>
            <a:off x="6288277" y="3970813"/>
            <a:ext cx="2506474" cy="369332"/>
            <a:chOff x="6796579" y="2569060"/>
            <a:chExt cx="2305305" cy="369332"/>
          </a:xfrm>
        </p:grpSpPr>
        <p:cxnSp>
          <p:nvCxnSpPr>
            <p:cNvPr id="33" name="Straight Arrow Connector 32">
              <a:extLst>
                <a:ext uri="{FF2B5EF4-FFF2-40B4-BE49-F238E27FC236}">
                  <a16:creationId xmlns:a16="http://schemas.microsoft.com/office/drawing/2014/main" id="{89B124DA-F18D-4BFB-8716-9D41C9AA3CEB}"/>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5BDB5AB5-162C-448C-9CF6-8E80C94AD8E0}"/>
                </a:ext>
              </a:extLst>
            </p:cNvPr>
            <p:cNvSpPr txBox="1"/>
            <p:nvPr/>
          </p:nvSpPr>
          <p:spPr>
            <a:xfrm>
              <a:off x="6796579" y="2569060"/>
              <a:ext cx="647934" cy="369332"/>
            </a:xfrm>
            <a:prstGeom prst="rect">
              <a:avLst/>
            </a:prstGeom>
            <a:noFill/>
          </p:spPr>
          <p:txBody>
            <a:bodyPr wrap="none" rtlCol="0">
              <a:spAutoFit/>
            </a:bodyPr>
            <a:lstStyle/>
            <a:p>
              <a:r>
                <a:rPr lang="en-US" dirty="0"/>
                <a:t>type</a:t>
              </a:r>
            </a:p>
          </p:txBody>
        </p:sp>
        <p:sp>
          <p:nvSpPr>
            <p:cNvPr id="35" name="Rectangle 34">
              <a:extLst>
                <a:ext uri="{FF2B5EF4-FFF2-40B4-BE49-F238E27FC236}">
                  <a16:creationId xmlns:a16="http://schemas.microsoft.com/office/drawing/2014/main" id="{4C5B0025-B8BE-47CA-9B91-907D16BF3457}"/>
                </a:ext>
              </a:extLst>
            </p:cNvPr>
            <p:cNvSpPr/>
            <p:nvPr/>
          </p:nvSpPr>
          <p:spPr>
            <a:xfrm>
              <a:off x="8376388" y="2654381"/>
              <a:ext cx="725496"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41160E82-D8A8-4883-949D-879E11A530C2}"/>
              </a:ext>
            </a:extLst>
          </p:cNvPr>
          <p:cNvGrpSpPr/>
          <p:nvPr/>
        </p:nvGrpSpPr>
        <p:grpSpPr>
          <a:xfrm>
            <a:off x="5303111" y="4328702"/>
            <a:ext cx="4983889" cy="369332"/>
            <a:chOff x="5209306" y="2573857"/>
            <a:chExt cx="4983889" cy="369332"/>
          </a:xfrm>
        </p:grpSpPr>
        <p:cxnSp>
          <p:nvCxnSpPr>
            <p:cNvPr id="68" name="Straight Arrow Connector 67">
              <a:extLst>
                <a:ext uri="{FF2B5EF4-FFF2-40B4-BE49-F238E27FC236}">
                  <a16:creationId xmlns:a16="http://schemas.microsoft.com/office/drawing/2014/main" id="{C9ACCAE7-2E55-4779-9D36-356030720385}"/>
                </a:ext>
              </a:extLst>
            </p:cNvPr>
            <p:cNvCxnSpPr>
              <a:cxnSpLocks/>
            </p:cNvCxnSpPr>
            <p:nvPr/>
          </p:nvCxnSpPr>
          <p:spPr>
            <a:xfrm>
              <a:off x="6772987" y="2773506"/>
              <a:ext cx="2791558"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69" name="TextBox 68">
              <a:extLst>
                <a:ext uri="{FF2B5EF4-FFF2-40B4-BE49-F238E27FC236}">
                  <a16:creationId xmlns:a16="http://schemas.microsoft.com/office/drawing/2014/main" id="{32EEAA40-F1C2-4AE1-8C2D-ED629C77E834}"/>
                </a:ext>
              </a:extLst>
            </p:cNvPr>
            <p:cNvSpPr txBox="1"/>
            <p:nvPr/>
          </p:nvSpPr>
          <p:spPr>
            <a:xfrm>
              <a:off x="5209306" y="2573857"/>
              <a:ext cx="2366353" cy="369332"/>
            </a:xfrm>
            <a:prstGeom prst="rect">
              <a:avLst/>
            </a:prstGeom>
            <a:noFill/>
          </p:spPr>
          <p:txBody>
            <a:bodyPr wrap="square" rtlCol="0">
              <a:spAutoFit/>
            </a:bodyPr>
            <a:lstStyle/>
            <a:p>
              <a:r>
                <a:rPr lang="en-US" dirty="0"/>
                <a:t>Use element</a:t>
              </a:r>
            </a:p>
          </p:txBody>
        </p:sp>
        <p:sp>
          <p:nvSpPr>
            <p:cNvPr id="70" name="Rectangle 69">
              <a:extLst>
                <a:ext uri="{FF2B5EF4-FFF2-40B4-BE49-F238E27FC236}">
                  <a16:creationId xmlns:a16="http://schemas.microsoft.com/office/drawing/2014/main" id="{318C8DD8-0746-4B80-8570-27E6B7B500BD}"/>
                </a:ext>
              </a:extLst>
            </p:cNvPr>
            <p:cNvSpPr/>
            <p:nvPr/>
          </p:nvSpPr>
          <p:spPr>
            <a:xfrm>
              <a:off x="9621695" y="2656846"/>
              <a:ext cx="571500"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6A7A573-7AFB-4C16-923C-E932CC6AB3C6}"/>
              </a:ext>
            </a:extLst>
          </p:cNvPr>
          <p:cNvGrpSpPr/>
          <p:nvPr/>
        </p:nvGrpSpPr>
        <p:grpSpPr>
          <a:xfrm>
            <a:off x="5101855" y="3982194"/>
            <a:ext cx="4471006" cy="369332"/>
            <a:chOff x="6796579" y="2569060"/>
            <a:chExt cx="4471006" cy="369332"/>
          </a:xfrm>
        </p:grpSpPr>
        <p:cxnSp>
          <p:nvCxnSpPr>
            <p:cNvPr id="55" name="Straight Arrow Connector 54">
              <a:extLst>
                <a:ext uri="{FF2B5EF4-FFF2-40B4-BE49-F238E27FC236}">
                  <a16:creationId xmlns:a16="http://schemas.microsoft.com/office/drawing/2014/main" id="{15ADF351-98B8-4E74-B46A-265FBF988233}"/>
                </a:ext>
              </a:extLst>
            </p:cNvPr>
            <p:cNvCxnSpPr>
              <a:cxnSpLocks/>
            </p:cNvCxnSpPr>
            <p:nvPr/>
          </p:nvCxnSpPr>
          <p:spPr>
            <a:xfrm>
              <a:off x="8729669" y="2765784"/>
              <a:ext cx="1712200"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56" name="TextBox 55">
              <a:extLst>
                <a:ext uri="{FF2B5EF4-FFF2-40B4-BE49-F238E27FC236}">
                  <a16:creationId xmlns:a16="http://schemas.microsoft.com/office/drawing/2014/main" id="{6F2CA034-009C-443E-8AFB-09A068C59B42}"/>
                </a:ext>
              </a:extLst>
            </p:cNvPr>
            <p:cNvSpPr txBox="1"/>
            <p:nvPr/>
          </p:nvSpPr>
          <p:spPr>
            <a:xfrm>
              <a:off x="6796579" y="2569060"/>
              <a:ext cx="1943161" cy="369332"/>
            </a:xfrm>
            <a:prstGeom prst="rect">
              <a:avLst/>
            </a:prstGeom>
            <a:noFill/>
          </p:spPr>
          <p:txBody>
            <a:bodyPr wrap="none" rtlCol="0">
              <a:spAutoFit/>
            </a:bodyPr>
            <a:lstStyle/>
            <a:p>
              <a:r>
                <a:rPr lang="en-US" dirty="0"/>
                <a:t>element variable</a:t>
              </a:r>
            </a:p>
          </p:txBody>
        </p:sp>
        <p:sp>
          <p:nvSpPr>
            <p:cNvPr id="57" name="Rectangle 56">
              <a:extLst>
                <a:ext uri="{FF2B5EF4-FFF2-40B4-BE49-F238E27FC236}">
                  <a16:creationId xmlns:a16="http://schemas.microsoft.com/office/drawing/2014/main" id="{481C6498-0E8C-4B47-9F3F-39A325AF5328}"/>
                </a:ext>
              </a:extLst>
            </p:cNvPr>
            <p:cNvSpPr/>
            <p:nvPr/>
          </p:nvSpPr>
          <p:spPr>
            <a:xfrm>
              <a:off x="10498407" y="2645816"/>
              <a:ext cx="769178"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3995D606-5D41-4531-B416-F8639E5962DC}"/>
              </a:ext>
            </a:extLst>
          </p:cNvPr>
          <p:cNvGrpSpPr/>
          <p:nvPr/>
        </p:nvGrpSpPr>
        <p:grpSpPr>
          <a:xfrm>
            <a:off x="5762411" y="3942535"/>
            <a:ext cx="4583050" cy="369332"/>
            <a:chOff x="7485676" y="2562908"/>
            <a:chExt cx="4583050" cy="369332"/>
          </a:xfrm>
        </p:grpSpPr>
        <p:cxnSp>
          <p:nvCxnSpPr>
            <p:cNvPr id="59" name="Straight Arrow Connector 58">
              <a:extLst>
                <a:ext uri="{FF2B5EF4-FFF2-40B4-BE49-F238E27FC236}">
                  <a16:creationId xmlns:a16="http://schemas.microsoft.com/office/drawing/2014/main" id="{2088BD9B-A4E0-4D47-A912-F3E99C3F1BAC}"/>
                </a:ext>
              </a:extLst>
            </p:cNvPr>
            <p:cNvCxnSpPr>
              <a:cxnSpLocks/>
            </p:cNvCxnSpPr>
            <p:nvPr/>
          </p:nvCxnSpPr>
          <p:spPr>
            <a:xfrm>
              <a:off x="8729669" y="2765784"/>
              <a:ext cx="2543314"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60" name="TextBox 59">
              <a:extLst>
                <a:ext uri="{FF2B5EF4-FFF2-40B4-BE49-F238E27FC236}">
                  <a16:creationId xmlns:a16="http://schemas.microsoft.com/office/drawing/2014/main" id="{1897FEDA-C582-4545-B6AC-0D87F6E9F8C5}"/>
                </a:ext>
              </a:extLst>
            </p:cNvPr>
            <p:cNvSpPr txBox="1"/>
            <p:nvPr/>
          </p:nvSpPr>
          <p:spPr>
            <a:xfrm>
              <a:off x="7485676" y="2562908"/>
              <a:ext cx="1287917" cy="369332"/>
            </a:xfrm>
            <a:prstGeom prst="rect">
              <a:avLst/>
            </a:prstGeom>
            <a:noFill/>
          </p:spPr>
          <p:txBody>
            <a:bodyPr wrap="none" rtlCol="0">
              <a:spAutoFit/>
            </a:bodyPr>
            <a:lstStyle/>
            <a:p>
              <a:r>
                <a:rPr lang="en-US" dirty="0"/>
                <a:t>range (list)</a:t>
              </a:r>
            </a:p>
          </p:txBody>
        </p:sp>
        <p:sp>
          <p:nvSpPr>
            <p:cNvPr id="61" name="Rectangle 60">
              <a:extLst>
                <a:ext uri="{FF2B5EF4-FFF2-40B4-BE49-F238E27FC236}">
                  <a16:creationId xmlns:a16="http://schemas.microsoft.com/office/drawing/2014/main" id="{F0884516-0D8A-4796-A212-9E964199C41A}"/>
                </a:ext>
              </a:extLst>
            </p:cNvPr>
            <p:cNvSpPr/>
            <p:nvPr/>
          </p:nvSpPr>
          <p:spPr>
            <a:xfrm>
              <a:off x="11299548" y="2670012"/>
              <a:ext cx="769178"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CE271E8F-DA28-4761-B8FF-109C636D54BD}"/>
              </a:ext>
            </a:extLst>
          </p:cNvPr>
          <p:cNvGrpSpPr/>
          <p:nvPr/>
        </p:nvGrpSpPr>
        <p:grpSpPr>
          <a:xfrm>
            <a:off x="6399898" y="4900637"/>
            <a:ext cx="5521650" cy="1835109"/>
            <a:chOff x="1118864" y="4960927"/>
            <a:chExt cx="5521650" cy="1835109"/>
          </a:xfrm>
        </p:grpSpPr>
        <p:sp>
          <p:nvSpPr>
            <p:cNvPr id="50" name="TextBox 49">
              <a:extLst>
                <a:ext uri="{FF2B5EF4-FFF2-40B4-BE49-F238E27FC236}">
                  <a16:creationId xmlns:a16="http://schemas.microsoft.com/office/drawing/2014/main" id="{81874DC5-CE93-4AC2-B623-D4969528C697}"/>
                </a:ext>
              </a:extLst>
            </p:cNvPr>
            <p:cNvSpPr txBox="1"/>
            <p:nvPr/>
          </p:nvSpPr>
          <p:spPr>
            <a:xfrm>
              <a:off x="1118864" y="5762059"/>
              <a:ext cx="2935034" cy="369332"/>
            </a:xfrm>
            <a:prstGeom prst="rect">
              <a:avLst/>
            </a:prstGeom>
            <a:noFill/>
          </p:spPr>
          <p:txBody>
            <a:bodyPr wrap="none" rtlCol="0">
              <a:spAutoFit/>
            </a:bodyPr>
            <a:lstStyle/>
            <a:p>
              <a:r>
                <a:rPr lang="en-US" dirty="0"/>
                <a:t>Example Program Output:</a:t>
              </a:r>
            </a:p>
          </p:txBody>
        </p:sp>
        <p:pic>
          <p:nvPicPr>
            <p:cNvPr id="19" name="Picture 18">
              <a:extLst>
                <a:ext uri="{FF2B5EF4-FFF2-40B4-BE49-F238E27FC236}">
                  <a16:creationId xmlns:a16="http://schemas.microsoft.com/office/drawing/2014/main" id="{52D839FE-158F-435A-A34B-26665478CF73}"/>
                </a:ext>
              </a:extLst>
            </p:cNvPr>
            <p:cNvPicPr>
              <a:picLocks noChangeAspect="1"/>
            </p:cNvPicPr>
            <p:nvPr/>
          </p:nvPicPr>
          <p:blipFill>
            <a:blip r:embed="rId5"/>
            <a:stretch>
              <a:fillRect/>
            </a:stretch>
          </p:blipFill>
          <p:spPr>
            <a:xfrm>
              <a:off x="4257832" y="4960927"/>
              <a:ext cx="2382682" cy="1835109"/>
            </a:xfrm>
            <a:prstGeom prst="rect">
              <a:avLst/>
            </a:prstGeom>
          </p:spPr>
        </p:pic>
      </p:grpSp>
      <p:grpSp>
        <p:nvGrpSpPr>
          <p:cNvPr id="106" name="Group 105">
            <a:extLst>
              <a:ext uri="{FF2B5EF4-FFF2-40B4-BE49-F238E27FC236}">
                <a16:creationId xmlns:a16="http://schemas.microsoft.com/office/drawing/2014/main" id="{761B77A1-F5CF-4649-81E0-418858930F73}"/>
              </a:ext>
            </a:extLst>
          </p:cNvPr>
          <p:cNvGrpSpPr/>
          <p:nvPr/>
        </p:nvGrpSpPr>
        <p:grpSpPr>
          <a:xfrm>
            <a:off x="807243" y="2545409"/>
            <a:ext cx="3042935" cy="2548890"/>
            <a:chOff x="819561" y="2208859"/>
            <a:chExt cx="3042935" cy="2548890"/>
          </a:xfrm>
        </p:grpSpPr>
        <p:sp>
          <p:nvSpPr>
            <p:cNvPr id="72" name="Rectangle 71">
              <a:extLst>
                <a:ext uri="{FF2B5EF4-FFF2-40B4-BE49-F238E27FC236}">
                  <a16:creationId xmlns:a16="http://schemas.microsoft.com/office/drawing/2014/main" id="{9A258E18-1AFB-4927-8ACA-90EB141440FF}"/>
                </a:ext>
              </a:extLst>
            </p:cNvPr>
            <p:cNvSpPr/>
            <p:nvPr/>
          </p:nvSpPr>
          <p:spPr>
            <a:xfrm>
              <a:off x="2711664" y="2757487"/>
              <a:ext cx="1147368" cy="576596"/>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 Body</a:t>
              </a:r>
            </a:p>
          </p:txBody>
        </p:sp>
        <p:sp>
          <p:nvSpPr>
            <p:cNvPr id="79" name="Oval 78">
              <a:extLst>
                <a:ext uri="{FF2B5EF4-FFF2-40B4-BE49-F238E27FC236}">
                  <a16:creationId xmlns:a16="http://schemas.microsoft.com/office/drawing/2014/main" id="{5EA1313D-94D7-40CC-ACA1-D6895AA1E3D8}"/>
                </a:ext>
              </a:extLst>
            </p:cNvPr>
            <p:cNvSpPr/>
            <p:nvPr/>
          </p:nvSpPr>
          <p:spPr>
            <a:xfrm>
              <a:off x="1023847" y="4298952"/>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End</a:t>
              </a:r>
            </a:p>
          </p:txBody>
        </p:sp>
        <p:sp>
          <p:nvSpPr>
            <p:cNvPr id="81" name="Oval 80">
              <a:extLst>
                <a:ext uri="{FF2B5EF4-FFF2-40B4-BE49-F238E27FC236}">
                  <a16:creationId xmlns:a16="http://schemas.microsoft.com/office/drawing/2014/main" id="{A0CEAC53-092B-4584-B5CF-8F80DC1E682F}"/>
                </a:ext>
              </a:extLst>
            </p:cNvPr>
            <p:cNvSpPr/>
            <p:nvPr/>
          </p:nvSpPr>
          <p:spPr>
            <a:xfrm>
              <a:off x="1029759" y="2208859"/>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Start</a:t>
              </a:r>
            </a:p>
          </p:txBody>
        </p:sp>
        <p:cxnSp>
          <p:nvCxnSpPr>
            <p:cNvPr id="82" name="Connector: Elbow 81">
              <a:extLst>
                <a:ext uri="{FF2B5EF4-FFF2-40B4-BE49-F238E27FC236}">
                  <a16:creationId xmlns:a16="http://schemas.microsoft.com/office/drawing/2014/main" id="{60D68D86-FBFB-4694-AABD-746F8323CD0C}"/>
                </a:ext>
              </a:extLst>
            </p:cNvPr>
            <p:cNvCxnSpPr>
              <a:cxnSpLocks/>
            </p:cNvCxnSpPr>
            <p:nvPr/>
          </p:nvCxnSpPr>
          <p:spPr>
            <a:xfrm rot="5400000">
              <a:off x="1278718" y="2776537"/>
              <a:ext cx="229055" cy="1"/>
            </a:xfrm>
            <a:prstGeom prst="bentConnector3">
              <a:avLst>
                <a:gd name="adj1" fmla="val 50000"/>
              </a:avLst>
            </a:prstGeom>
            <a:ln w="28575">
              <a:solidFill>
                <a:srgbClr val="0D62A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Flowchart: Alternate Process 82">
              <a:extLst>
                <a:ext uri="{FF2B5EF4-FFF2-40B4-BE49-F238E27FC236}">
                  <a16:creationId xmlns:a16="http://schemas.microsoft.com/office/drawing/2014/main" id="{ACA42C1D-FDFA-46AD-ABDB-348F65C5E6CA}"/>
                </a:ext>
              </a:extLst>
            </p:cNvPr>
            <p:cNvSpPr/>
            <p:nvPr/>
          </p:nvSpPr>
          <p:spPr>
            <a:xfrm>
              <a:off x="819561" y="2874225"/>
              <a:ext cx="1147368" cy="341947"/>
            </a:xfrm>
            <a:prstGeom prst="flowChartAlternateProcess">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Range</a:t>
              </a:r>
            </a:p>
          </p:txBody>
        </p:sp>
        <p:sp>
          <p:nvSpPr>
            <p:cNvPr id="88" name="Flowchart: Alternate Process 87">
              <a:extLst>
                <a:ext uri="{FF2B5EF4-FFF2-40B4-BE49-F238E27FC236}">
                  <a16:creationId xmlns:a16="http://schemas.microsoft.com/office/drawing/2014/main" id="{A20C7B3D-046B-4AED-84E3-57B102CB872E}"/>
                </a:ext>
              </a:extLst>
            </p:cNvPr>
            <p:cNvSpPr/>
            <p:nvPr/>
          </p:nvSpPr>
          <p:spPr>
            <a:xfrm>
              <a:off x="2715128" y="3641198"/>
              <a:ext cx="1147368" cy="282569"/>
            </a:xfrm>
            <a:prstGeom prst="flowChartAlternateProcess">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Element</a:t>
              </a:r>
            </a:p>
          </p:txBody>
        </p:sp>
        <p:sp>
          <p:nvSpPr>
            <p:cNvPr id="23" name="Flowchart: Predefined Process 22">
              <a:extLst>
                <a:ext uri="{FF2B5EF4-FFF2-40B4-BE49-F238E27FC236}">
                  <a16:creationId xmlns:a16="http://schemas.microsoft.com/office/drawing/2014/main" id="{B16969D5-949D-4C0F-A6FB-F49C510D170E}"/>
                </a:ext>
              </a:extLst>
            </p:cNvPr>
            <p:cNvSpPr/>
            <p:nvPr/>
          </p:nvSpPr>
          <p:spPr>
            <a:xfrm>
              <a:off x="919289" y="3526494"/>
              <a:ext cx="947872" cy="518204"/>
            </a:xfrm>
            <a:prstGeom prst="flowChartPredefinedProcess">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cxnSp>
          <p:nvCxnSpPr>
            <p:cNvPr id="93" name="Straight Arrow Connector 92">
              <a:extLst>
                <a:ext uri="{FF2B5EF4-FFF2-40B4-BE49-F238E27FC236}">
                  <a16:creationId xmlns:a16="http://schemas.microsoft.com/office/drawing/2014/main" id="{D0639394-6541-4209-A464-796D01BD5EFA}"/>
                </a:ext>
              </a:extLst>
            </p:cNvPr>
            <p:cNvCxnSpPr>
              <a:stCxn id="23" idx="3"/>
              <a:endCxn id="88" idx="1"/>
            </p:cNvCxnSpPr>
            <p:nvPr/>
          </p:nvCxnSpPr>
          <p:spPr>
            <a:xfrm flipV="1">
              <a:off x="1867161" y="3782483"/>
              <a:ext cx="847967" cy="3113"/>
            </a:xfrm>
            <a:prstGeom prst="straightConnector1">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BF59181-2E55-42DC-A0BD-F72C3A96511C}"/>
                </a:ext>
              </a:extLst>
            </p:cNvPr>
            <p:cNvCxnSpPr>
              <a:cxnSpLocks/>
              <a:stCxn id="72" idx="1"/>
              <a:endCxn id="83" idx="3"/>
            </p:cNvCxnSpPr>
            <p:nvPr/>
          </p:nvCxnSpPr>
          <p:spPr>
            <a:xfrm flipH="1" flipV="1">
              <a:off x="1966929" y="3045199"/>
              <a:ext cx="744735" cy="586"/>
            </a:xfrm>
            <a:prstGeom prst="straightConnector1">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943CC8B1-718E-45C1-984E-12E41A8CB79F}"/>
                </a:ext>
              </a:extLst>
            </p:cNvPr>
            <p:cNvCxnSpPr>
              <a:cxnSpLocks/>
              <a:stCxn id="83" idx="2"/>
              <a:endCxn id="23" idx="0"/>
            </p:cNvCxnSpPr>
            <p:nvPr/>
          </p:nvCxnSpPr>
          <p:spPr>
            <a:xfrm flipH="1">
              <a:off x="1393225" y="3216172"/>
              <a:ext cx="20" cy="310322"/>
            </a:xfrm>
            <a:prstGeom prst="straightConnector1">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7AEF438-0704-4886-8D77-B750C48B8EC7}"/>
                </a:ext>
              </a:extLst>
            </p:cNvPr>
            <p:cNvCxnSpPr>
              <a:cxnSpLocks/>
              <a:stCxn id="88" idx="0"/>
              <a:endCxn id="72" idx="2"/>
            </p:cNvCxnSpPr>
            <p:nvPr/>
          </p:nvCxnSpPr>
          <p:spPr>
            <a:xfrm flipH="1" flipV="1">
              <a:off x="3285348" y="3334083"/>
              <a:ext cx="3464" cy="307115"/>
            </a:xfrm>
            <a:prstGeom prst="straightConnector1">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6620C60-1830-4BD9-A59C-BCBB7D625B9D}"/>
                </a:ext>
              </a:extLst>
            </p:cNvPr>
            <p:cNvCxnSpPr>
              <a:cxnSpLocks/>
              <a:stCxn id="23" idx="2"/>
              <a:endCxn id="79" idx="0"/>
            </p:cNvCxnSpPr>
            <p:nvPr/>
          </p:nvCxnSpPr>
          <p:spPr>
            <a:xfrm>
              <a:off x="1393225" y="4044698"/>
              <a:ext cx="459" cy="254254"/>
            </a:xfrm>
            <a:prstGeom prst="straightConnector1">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18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5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Range-based For Loop – Auto!</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6489648" cy="3713261"/>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t>C++ 11 introduced the </a:t>
            </a:r>
            <a:r>
              <a:rPr lang="en-US" dirty="0">
                <a:solidFill>
                  <a:srgbClr val="C00000"/>
                </a:solidFill>
              </a:rPr>
              <a:t>auto</a:t>
            </a:r>
            <a:r>
              <a:rPr lang="en-US" dirty="0"/>
              <a:t> keyword</a:t>
            </a:r>
          </a:p>
          <a:p>
            <a:pPr marL="228600" indent="-228600">
              <a:lnSpc>
                <a:spcPct val="110000"/>
              </a:lnSpc>
              <a:spcBef>
                <a:spcPts val="1000"/>
              </a:spcBef>
              <a:buClr>
                <a:schemeClr val="accent1"/>
              </a:buClr>
              <a:buFont typeface="Arial" panose="020B0604020202020204" pitchFamily="34" charset="0"/>
              <a:buChar char="•"/>
            </a:pPr>
            <a:r>
              <a:rPr lang="en-US" dirty="0">
                <a:solidFill>
                  <a:srgbClr val="C00000"/>
                </a:solidFill>
              </a:rPr>
              <a:t>auto</a:t>
            </a:r>
            <a:r>
              <a:rPr lang="en-US" dirty="0"/>
              <a:t> declares a variable whose type is deduced/inferred</a:t>
            </a:r>
          </a:p>
          <a:p>
            <a:pPr marL="228600" indent="-228600">
              <a:lnSpc>
                <a:spcPct val="110000"/>
              </a:lnSpc>
              <a:spcBef>
                <a:spcPts val="1000"/>
              </a:spcBef>
              <a:buClr>
                <a:schemeClr val="accent1"/>
              </a:buClr>
              <a:buFont typeface="Arial" panose="020B0604020202020204" pitchFamily="34" charset="0"/>
              <a:buChar char="•"/>
            </a:pPr>
            <a:r>
              <a:rPr lang="en-US" dirty="0">
                <a:solidFill>
                  <a:srgbClr val="C00000"/>
                </a:solidFill>
              </a:rPr>
              <a:t>auto</a:t>
            </a:r>
            <a:r>
              <a:rPr lang="en-US" dirty="0"/>
              <a:t> n = 10 ; The variable n is of type </a:t>
            </a:r>
            <a:r>
              <a:rPr lang="en-US" dirty="0">
                <a:solidFill>
                  <a:srgbClr val="C00000"/>
                </a:solidFill>
              </a:rPr>
              <a:t>int</a:t>
            </a:r>
          </a:p>
          <a:p>
            <a:pPr marL="228600" indent="-228600">
              <a:lnSpc>
                <a:spcPct val="110000"/>
              </a:lnSpc>
              <a:spcBef>
                <a:spcPts val="1000"/>
              </a:spcBef>
              <a:buClr>
                <a:schemeClr val="accent1"/>
              </a:buClr>
              <a:buFont typeface="Arial" panose="020B0604020202020204" pitchFamily="34" charset="0"/>
              <a:buChar char="•"/>
            </a:pPr>
            <a:r>
              <a:rPr lang="en-US" dirty="0"/>
              <a:t>Range-based for loops can use auto to deduce the type of the </a:t>
            </a:r>
            <a:r>
              <a:rPr lang="en-US" i="1" dirty="0"/>
              <a:t>element </a:t>
            </a:r>
            <a:r>
              <a:rPr lang="en-US" dirty="0"/>
              <a:t>inside of the range</a:t>
            </a:r>
            <a:endParaRPr lang="en-US" i="1" dirty="0"/>
          </a:p>
          <a:p>
            <a:pPr marL="228600" indent="-228600">
              <a:lnSpc>
                <a:spcPct val="110000"/>
              </a:lnSpc>
              <a:spcBef>
                <a:spcPts val="1000"/>
              </a:spcBef>
              <a:buClr>
                <a:schemeClr val="accent1"/>
              </a:buClr>
              <a:buFont typeface="Arial" panose="020B0604020202020204" pitchFamily="34" charset="0"/>
              <a:buChar char="•"/>
            </a:pPr>
            <a:r>
              <a:rPr lang="en-US" dirty="0"/>
              <a:t>This makes code less verbose</a:t>
            </a:r>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98AFC0AD-8DE9-4C02-B742-C3A78164F1AA}"/>
              </a:ext>
            </a:extLst>
          </p:cNvPr>
          <p:cNvPicPr>
            <a:picLocks noChangeAspect="1"/>
          </p:cNvPicPr>
          <p:nvPr/>
        </p:nvPicPr>
        <p:blipFill>
          <a:blip r:embed="rId4"/>
          <a:stretch>
            <a:fillRect/>
          </a:stretch>
        </p:blipFill>
        <p:spPr>
          <a:xfrm>
            <a:off x="6919997" y="1310140"/>
            <a:ext cx="5259442" cy="3784159"/>
          </a:xfrm>
          <a:prstGeom prst="rect">
            <a:avLst/>
          </a:prstGeom>
        </p:spPr>
      </p:pic>
      <p:grpSp>
        <p:nvGrpSpPr>
          <p:cNvPr id="32" name="Group 31">
            <a:extLst>
              <a:ext uri="{FF2B5EF4-FFF2-40B4-BE49-F238E27FC236}">
                <a16:creationId xmlns:a16="http://schemas.microsoft.com/office/drawing/2014/main" id="{57F118AC-D309-4A90-B7A7-1765447CFC50}"/>
              </a:ext>
            </a:extLst>
          </p:cNvPr>
          <p:cNvGrpSpPr/>
          <p:nvPr/>
        </p:nvGrpSpPr>
        <p:grpSpPr>
          <a:xfrm>
            <a:off x="6240445" y="3707883"/>
            <a:ext cx="2060480" cy="369332"/>
            <a:chOff x="6796579" y="2569060"/>
            <a:chExt cx="1895106" cy="369332"/>
          </a:xfrm>
        </p:grpSpPr>
        <p:cxnSp>
          <p:nvCxnSpPr>
            <p:cNvPr id="33" name="Straight Arrow Connector 32">
              <a:extLst>
                <a:ext uri="{FF2B5EF4-FFF2-40B4-BE49-F238E27FC236}">
                  <a16:creationId xmlns:a16="http://schemas.microsoft.com/office/drawing/2014/main" id="{89B124DA-F18D-4BFB-8716-9D41C9AA3CEB}"/>
                </a:ext>
              </a:extLst>
            </p:cNvPr>
            <p:cNvCxnSpPr>
              <a:cxnSpLocks/>
            </p:cNvCxnSpPr>
            <p:nvPr/>
          </p:nvCxnSpPr>
          <p:spPr>
            <a:xfrm>
              <a:off x="7341208" y="2775816"/>
              <a:ext cx="991497"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5BDB5AB5-162C-448C-9CF6-8E80C94AD8E0}"/>
                </a:ext>
              </a:extLst>
            </p:cNvPr>
            <p:cNvSpPr txBox="1"/>
            <p:nvPr/>
          </p:nvSpPr>
          <p:spPr>
            <a:xfrm>
              <a:off x="6796579" y="2569060"/>
              <a:ext cx="647934" cy="369332"/>
            </a:xfrm>
            <a:prstGeom prst="rect">
              <a:avLst/>
            </a:prstGeom>
            <a:noFill/>
          </p:spPr>
          <p:txBody>
            <a:bodyPr wrap="none" rtlCol="0">
              <a:spAutoFit/>
            </a:bodyPr>
            <a:lstStyle/>
            <a:p>
              <a:r>
                <a:rPr lang="en-US" dirty="0"/>
                <a:t>type</a:t>
              </a:r>
            </a:p>
          </p:txBody>
        </p:sp>
        <p:sp>
          <p:nvSpPr>
            <p:cNvPr id="35" name="Rectangle 34">
              <a:extLst>
                <a:ext uri="{FF2B5EF4-FFF2-40B4-BE49-F238E27FC236}">
                  <a16:creationId xmlns:a16="http://schemas.microsoft.com/office/drawing/2014/main" id="{4C5B0025-B8BE-47CA-9B91-907D16BF3457}"/>
                </a:ext>
              </a:extLst>
            </p:cNvPr>
            <p:cNvSpPr/>
            <p:nvPr/>
          </p:nvSpPr>
          <p:spPr>
            <a:xfrm>
              <a:off x="8376388" y="2654381"/>
              <a:ext cx="315297"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Arrow Connector 45">
            <a:extLst>
              <a:ext uri="{FF2B5EF4-FFF2-40B4-BE49-F238E27FC236}">
                <a16:creationId xmlns:a16="http://schemas.microsoft.com/office/drawing/2014/main" id="{56602B2E-0F5A-42B2-B07C-99855ADF3205}"/>
              </a:ext>
            </a:extLst>
          </p:cNvPr>
          <p:cNvCxnSpPr>
            <a:cxnSpLocks/>
          </p:cNvCxnSpPr>
          <p:nvPr/>
        </p:nvCxnSpPr>
        <p:spPr>
          <a:xfrm flipV="1">
            <a:off x="8185150" y="2959100"/>
            <a:ext cx="584200" cy="834104"/>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272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Assignment – Count Digits</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11026028" cy="2975623"/>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t>Create a program that reads an integer and counts the number of digits; display the result</a:t>
            </a:r>
          </a:p>
          <a:p>
            <a:pPr marL="228600" indent="-228600">
              <a:lnSpc>
                <a:spcPct val="110000"/>
              </a:lnSpc>
              <a:spcBef>
                <a:spcPts val="1000"/>
              </a:spcBef>
              <a:buClr>
                <a:schemeClr val="accent1"/>
              </a:buClr>
              <a:buFont typeface="Arial" panose="020B0604020202020204" pitchFamily="34" charset="0"/>
              <a:buChar char="•"/>
            </a:pPr>
            <a:r>
              <a:rPr lang="en-US" dirty="0"/>
              <a:t>Solve this problem using loops</a:t>
            </a:r>
          </a:p>
          <a:p>
            <a:pPr marL="228600" indent="-228600">
              <a:lnSpc>
                <a:spcPct val="110000"/>
              </a:lnSpc>
              <a:spcBef>
                <a:spcPts val="1000"/>
              </a:spcBef>
              <a:buClr>
                <a:schemeClr val="accent1"/>
              </a:buClr>
              <a:buFont typeface="Arial" panose="020B0604020202020204" pitchFamily="34" charset="0"/>
              <a:buChar char="•"/>
            </a:pPr>
            <a:r>
              <a:rPr lang="en-US" dirty="0"/>
              <a:t>Think about which type of loop would work best in this example</a:t>
            </a:r>
          </a:p>
          <a:p>
            <a:pPr marL="228600" indent="-228600">
              <a:lnSpc>
                <a:spcPct val="110000"/>
              </a:lnSpc>
              <a:spcBef>
                <a:spcPts val="1000"/>
              </a:spcBef>
              <a:buClr>
                <a:schemeClr val="accent1"/>
              </a:buClr>
              <a:buFont typeface="Arial" panose="020B0604020202020204" pitchFamily="34" charset="0"/>
              <a:buChar char="•"/>
            </a:pPr>
            <a:r>
              <a:rPr lang="en-US" dirty="0"/>
              <a:t>Hints: The decimal place of a number is moved left by dividing by 10</a:t>
            </a:r>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016CD318-565D-411D-B094-80366BF65B00}"/>
              </a:ext>
            </a:extLst>
          </p:cNvPr>
          <p:cNvPicPr>
            <a:picLocks noChangeAspect="1"/>
          </p:cNvPicPr>
          <p:nvPr/>
        </p:nvPicPr>
        <p:blipFill>
          <a:blip r:embed="rId4"/>
          <a:stretch>
            <a:fillRect/>
          </a:stretch>
        </p:blipFill>
        <p:spPr>
          <a:xfrm>
            <a:off x="2145322" y="3429000"/>
            <a:ext cx="6926873" cy="2996901"/>
          </a:xfrm>
          <a:prstGeom prst="rect">
            <a:avLst/>
          </a:prstGeom>
        </p:spPr>
      </p:pic>
    </p:spTree>
    <p:extLst>
      <p:ext uri="{BB962C8B-B14F-4D97-AF65-F5344CB8AC3E}">
        <p14:creationId xmlns:p14="http://schemas.microsoft.com/office/powerpoint/2010/main" val="234840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9" name="Rectangle 5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C17F303-584A-48C6-8A80-7B3A2B2AA754}"/>
              </a:ext>
            </a:extLst>
          </p:cNvPr>
          <p:cNvSpPr>
            <a:spLocks noGrp="1"/>
          </p:cNvSpPr>
          <p:nvPr>
            <p:ph type="title"/>
          </p:nvPr>
        </p:nvSpPr>
        <p:spPr>
          <a:xfrm>
            <a:off x="733365" y="74462"/>
            <a:ext cx="4953000" cy="1664573"/>
          </a:xfrm>
        </p:spPr>
        <p:txBody>
          <a:bodyPr>
            <a:normAutofit/>
          </a:bodyPr>
          <a:lstStyle/>
          <a:p>
            <a:r>
              <a:rPr lang="en-US" dirty="0">
                <a:solidFill>
                  <a:schemeClr val="tx2"/>
                </a:solidFill>
              </a:rPr>
              <a:t>About Me</a:t>
            </a:r>
          </a:p>
        </p:txBody>
      </p:sp>
      <p:sp>
        <p:nvSpPr>
          <p:cNvPr id="6" name="Content Placeholder 5">
            <a:extLst>
              <a:ext uri="{FF2B5EF4-FFF2-40B4-BE49-F238E27FC236}">
                <a16:creationId xmlns:a16="http://schemas.microsoft.com/office/drawing/2014/main" id="{2B36B8F5-3AAF-47B5-8B3B-140B9E8C8BD1}"/>
              </a:ext>
            </a:extLst>
          </p:cNvPr>
          <p:cNvSpPr>
            <a:spLocks noGrp="1"/>
          </p:cNvSpPr>
          <p:nvPr>
            <p:ph idx="1"/>
          </p:nvPr>
        </p:nvSpPr>
        <p:spPr>
          <a:xfrm>
            <a:off x="494175" y="1926587"/>
            <a:ext cx="5302249" cy="3288340"/>
          </a:xfrm>
        </p:spPr>
        <p:txBody>
          <a:bodyPr>
            <a:normAutofit/>
          </a:bodyPr>
          <a:lstStyle/>
          <a:p>
            <a:r>
              <a:rPr lang="en-US" sz="1800" dirty="0">
                <a:solidFill>
                  <a:schemeClr val="tx2"/>
                </a:solidFill>
              </a:rPr>
              <a:t>Chemical Engineering and Computer Science @ Brigham Young University</a:t>
            </a:r>
          </a:p>
          <a:p>
            <a:r>
              <a:rPr lang="en-US" sz="1800" dirty="0">
                <a:solidFill>
                  <a:schemeClr val="tx2"/>
                </a:solidFill>
              </a:rPr>
              <a:t>3 years as a control systems engineer @ Valero</a:t>
            </a:r>
          </a:p>
          <a:p>
            <a:r>
              <a:rPr lang="en-US" sz="1800" dirty="0">
                <a:solidFill>
                  <a:schemeClr val="tx2"/>
                </a:solidFill>
              </a:rPr>
              <a:t>5</a:t>
            </a:r>
            <a:r>
              <a:rPr lang="en-US" sz="1800" baseline="30000" dirty="0">
                <a:solidFill>
                  <a:schemeClr val="tx2"/>
                </a:solidFill>
              </a:rPr>
              <a:t>th</a:t>
            </a:r>
            <a:r>
              <a:rPr lang="en-US" sz="1800" dirty="0">
                <a:solidFill>
                  <a:schemeClr val="tx2"/>
                </a:solidFill>
              </a:rPr>
              <a:t> Year PhD Robotics @ University of Michigan</a:t>
            </a:r>
          </a:p>
          <a:p>
            <a:r>
              <a:rPr lang="en-US" sz="1800" dirty="0">
                <a:solidFill>
                  <a:schemeClr val="tx2"/>
                </a:solidFill>
              </a:rPr>
              <a:t>Research focused on urgent landing for Unmanned Aerial Vehicles</a:t>
            </a:r>
          </a:p>
          <a:p>
            <a:r>
              <a:rPr lang="en-US" sz="1800" dirty="0">
                <a:solidFill>
                  <a:schemeClr val="tx2"/>
                </a:solidFill>
              </a:rPr>
              <a:t>Love C++ and Python!</a:t>
            </a:r>
          </a:p>
        </p:txBody>
      </p:sp>
      <p:sp>
        <p:nvSpPr>
          <p:cNvPr id="61" name="Rectangle 60">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3" name="Rectangle 62">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5" name="Rectangle 64">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a:extLst>
              <a:ext uri="{FF2B5EF4-FFF2-40B4-BE49-F238E27FC236}">
                <a16:creationId xmlns:a16="http://schemas.microsoft.com/office/drawing/2014/main" id="{D34A1EC5-55A0-4A91-BEA9-C591429D6056}"/>
              </a:ext>
            </a:extLst>
          </p:cNvPr>
          <p:cNvPicPr>
            <a:picLocks noChangeAspect="1"/>
          </p:cNvPicPr>
          <p:nvPr/>
        </p:nvPicPr>
        <p:blipFill rotWithShape="1">
          <a:blip r:embed="rId4">
            <a:extLst>
              <a:ext uri="{28A0092B-C50C-407E-A947-70E740481C1C}">
                <a14:useLocalDpi xmlns:a14="http://schemas.microsoft.com/office/drawing/2010/main" val="0"/>
              </a:ext>
            </a:extLst>
          </a:blip>
          <a:srcRect l="2342" t="-524" r="-2344" b="15523"/>
          <a:stretch/>
        </p:blipFill>
        <p:spPr>
          <a:xfrm>
            <a:off x="8487604" y="11833"/>
            <a:ext cx="1407456" cy="1407445"/>
          </a:xfrm>
          <a:prstGeom prst="rect">
            <a:avLst/>
          </a:prstGeom>
          <a:ln>
            <a:noFill/>
          </a:ln>
          <a:effectLst>
            <a:outerShdw blurRad="292100" dist="139700" dir="2700000" algn="tl" rotWithShape="0">
              <a:srgbClr val="333333">
                <a:alpha val="65000"/>
              </a:srgbClr>
            </a:outerShdw>
          </a:effectLst>
        </p:spPr>
      </p:pic>
      <p:pic>
        <p:nvPicPr>
          <p:cNvPr id="9" name="Picture 8" descr="A picture containing factory, building, outdoor&#10;&#10;Description automatically generated">
            <a:extLst>
              <a:ext uri="{FF2B5EF4-FFF2-40B4-BE49-F238E27FC236}">
                <a16:creationId xmlns:a16="http://schemas.microsoft.com/office/drawing/2014/main" id="{173910DD-3866-4ABB-81F1-0DA0A2BC55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2352" y="1607811"/>
            <a:ext cx="4077960" cy="2648571"/>
          </a:xfrm>
          <a:prstGeom prst="rect">
            <a:avLst/>
          </a:prstGeom>
        </p:spPr>
      </p:pic>
      <p:pic>
        <p:nvPicPr>
          <p:cNvPr id="40" name="Picture 39">
            <a:extLst>
              <a:ext uri="{FF2B5EF4-FFF2-40B4-BE49-F238E27FC236}">
                <a16:creationId xmlns:a16="http://schemas.microsoft.com/office/drawing/2014/main" id="{1D6C2464-D33F-4E39-B829-142DC9BCBA49}"/>
              </a:ext>
            </a:extLst>
          </p:cNvPr>
          <p:cNvPicPr>
            <a:picLocks noChangeAspect="1"/>
          </p:cNvPicPr>
          <p:nvPr/>
        </p:nvPicPr>
        <p:blipFill>
          <a:blip r:embed="rId6"/>
          <a:srcRect l="1278" r="1278"/>
          <a:stretch/>
        </p:blipFill>
        <p:spPr>
          <a:xfrm>
            <a:off x="7181220" y="4444916"/>
            <a:ext cx="4077960" cy="2092444"/>
          </a:xfrm>
          <a:prstGeom prst="rect">
            <a:avLst/>
          </a:prstGeom>
        </p:spPr>
      </p:pic>
      <p:pic>
        <p:nvPicPr>
          <p:cNvPr id="16" name="Picture 15" descr="A picture containing text, sign&#10;&#10;Description automatically generated">
            <a:extLst>
              <a:ext uri="{FF2B5EF4-FFF2-40B4-BE49-F238E27FC236}">
                <a16:creationId xmlns:a16="http://schemas.microsoft.com/office/drawing/2014/main" id="{7475D4DD-E293-49C6-990D-6545288CE2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2919" y="5046825"/>
            <a:ext cx="1036631" cy="1036631"/>
          </a:xfrm>
          <a:prstGeom prst="rect">
            <a:avLst/>
          </a:prstGeom>
        </p:spPr>
      </p:pic>
      <p:pic>
        <p:nvPicPr>
          <p:cNvPr id="23" name="Picture 22" descr="Icon&#10;&#10;Description automatically generated">
            <a:extLst>
              <a:ext uri="{FF2B5EF4-FFF2-40B4-BE49-F238E27FC236}">
                <a16:creationId xmlns:a16="http://schemas.microsoft.com/office/drawing/2014/main" id="{7BA09598-7FC2-4610-8DF3-B97D6FE05C37}"/>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137" b="89819" l="10000" r="90000">
                        <a14:foregroundMark x1="53023" y1="9484" x2="53023" y2="9484"/>
                        <a14:foregroundMark x1="47093" y1="6137" x2="47093" y2="6137"/>
                        <a14:foregroundMark x1="47791" y1="6137" x2="47791" y2="6137"/>
                        <a14:foregroundMark x1="47326" y1="6137" x2="47326" y2="6137"/>
                        <a14:foregroundMark x1="84419" y1="37378" x2="84419" y2="37378"/>
                        <a14:foregroundMark x1="77791" y1="37657" x2="77791" y2="37657"/>
                        <a14:foregroundMark x1="74070" y1="33612" x2="80581" y2="54533"/>
                        <a14:foregroundMark x1="80581" y1="54533" x2="78023" y2="54393"/>
                        <a14:foregroundMark x1="74535" y1="42678" x2="74070" y2="41841"/>
                        <a14:foregroundMark x1="39651" y1="59693" x2="41512" y2="81869"/>
                        <a14:foregroundMark x1="41512" y1="81869" x2="52558" y2="85914"/>
                      </a14:backgroundRemoval>
                    </a14:imgEffect>
                  </a14:imgLayer>
                </a14:imgProps>
              </a:ext>
              <a:ext uri="{28A0092B-C50C-407E-A947-70E740481C1C}">
                <a14:useLocalDpi xmlns:a14="http://schemas.microsoft.com/office/drawing/2010/main" val="0"/>
              </a:ext>
            </a:extLst>
          </a:blip>
          <a:stretch>
            <a:fillRect/>
          </a:stretch>
        </p:blipFill>
        <p:spPr>
          <a:xfrm>
            <a:off x="3701884" y="5079409"/>
            <a:ext cx="1165212" cy="971461"/>
          </a:xfrm>
          <a:prstGeom prst="rect">
            <a:avLst/>
          </a:prstGeom>
        </p:spPr>
      </p:pic>
      <p:pic>
        <p:nvPicPr>
          <p:cNvPr id="31" name="Picture 30">
            <a:extLst>
              <a:ext uri="{FF2B5EF4-FFF2-40B4-BE49-F238E27FC236}">
                <a16:creationId xmlns:a16="http://schemas.microsoft.com/office/drawing/2014/main" id="{A8602401-D357-418D-BB44-57605105CD6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66468" y="4859273"/>
            <a:ext cx="1411735" cy="1411735"/>
          </a:xfrm>
          <a:prstGeom prst="rect">
            <a:avLst/>
          </a:prstGeom>
        </p:spPr>
      </p:pic>
    </p:spTree>
    <p:extLst>
      <p:ext uri="{BB962C8B-B14F-4D97-AF65-F5344CB8AC3E}">
        <p14:creationId xmlns:p14="http://schemas.microsoft.com/office/powerpoint/2010/main" val="3614430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Getting Started</a:t>
            </a:r>
          </a:p>
        </p:txBody>
      </p:sp>
      <p:sp>
        <p:nvSpPr>
          <p:cNvPr id="26" name="TextBox 25">
            <a:extLst>
              <a:ext uri="{FF2B5EF4-FFF2-40B4-BE49-F238E27FC236}">
                <a16:creationId xmlns:a16="http://schemas.microsoft.com/office/drawing/2014/main" id="{DE9DAED5-200A-4CC5-9401-DCF0B0447DFC}"/>
              </a:ext>
            </a:extLst>
          </p:cNvPr>
          <p:cNvSpPr txBox="1"/>
          <p:nvPr/>
        </p:nvSpPr>
        <p:spPr>
          <a:xfrm>
            <a:off x="525599" y="1561491"/>
            <a:ext cx="10987360" cy="5140318"/>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Entire lecture and source code are hosted on Github - </a:t>
            </a:r>
            <a:r>
              <a:rPr lang="en-US" dirty="0">
                <a:solidFill>
                  <a:schemeClr val="tx2"/>
                </a:solidFill>
                <a:hlinkClick r:id="rId4"/>
              </a:rPr>
              <a:t>https://github.com/JeremyBYU/LoopIt</a:t>
            </a: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Examples can be run in your browser using </a:t>
            </a:r>
            <a:r>
              <a:rPr lang="en-US" dirty="0">
                <a:solidFill>
                  <a:schemeClr val="tx2"/>
                </a:solidFill>
                <a:hlinkClick r:id="rId5"/>
              </a:rPr>
              <a:t>Repl.it </a:t>
            </a:r>
            <a:r>
              <a:rPr lang="en-US" dirty="0">
                <a:solidFill>
                  <a:schemeClr val="tx2"/>
                </a:solidFill>
              </a:rPr>
              <a:t>, C++ compiler and editor</a:t>
            </a: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Lecture assumes students have a basic knowledge of basic C++ datatypes and declaring variables</a:t>
            </a:r>
          </a:p>
          <a:p>
            <a:pPr marL="685800" lvl="1" indent="-228600">
              <a:lnSpc>
                <a:spcPct val="110000"/>
              </a:lnSpc>
              <a:spcBef>
                <a:spcPts val="1000"/>
              </a:spcBef>
              <a:buClr>
                <a:schemeClr val="accent1"/>
              </a:buClr>
              <a:buFont typeface="Arial" panose="020B0604020202020204" pitchFamily="34" charset="0"/>
              <a:buChar char="•"/>
            </a:pPr>
            <a:r>
              <a:rPr lang="en-US" dirty="0">
                <a:solidFill>
                  <a:schemeClr val="accent1"/>
                </a:solidFill>
              </a:rPr>
              <a:t>bool, int</a:t>
            </a:r>
            <a:r>
              <a:rPr lang="en-US" dirty="0">
                <a:solidFill>
                  <a:schemeClr val="tx2"/>
                </a:solidFill>
              </a:rPr>
              <a:t>, </a:t>
            </a:r>
            <a:r>
              <a:rPr lang="en-US" dirty="0">
                <a:solidFill>
                  <a:schemeClr val="accent1"/>
                </a:solidFill>
              </a:rPr>
              <a:t>string</a:t>
            </a:r>
            <a:r>
              <a:rPr lang="en-US" dirty="0">
                <a:solidFill>
                  <a:schemeClr val="tx2"/>
                </a:solidFill>
              </a:rPr>
              <a:t>, </a:t>
            </a:r>
            <a:r>
              <a:rPr lang="en-US" dirty="0">
                <a:solidFill>
                  <a:schemeClr val="accent1"/>
                </a:solidFill>
              </a:rPr>
              <a:t>vector</a:t>
            </a:r>
            <a:r>
              <a:rPr lang="en-US" dirty="0">
                <a:solidFill>
                  <a:schemeClr val="tx2"/>
                </a:solidFill>
              </a:rPr>
              <a:t> </a:t>
            </a:r>
          </a:p>
        </p:txBody>
      </p:sp>
      <p:pic>
        <p:nvPicPr>
          <p:cNvPr id="15" name="Picture 14">
            <a:extLst>
              <a:ext uri="{FF2B5EF4-FFF2-40B4-BE49-F238E27FC236}">
                <a16:creationId xmlns:a16="http://schemas.microsoft.com/office/drawing/2014/main" id="{C323F31C-F6D8-416D-A862-0F8C006A23E0}"/>
              </a:ext>
            </a:extLst>
          </p:cNvPr>
          <p:cNvPicPr>
            <a:picLocks noChangeAspect="1"/>
          </p:cNvPicPr>
          <p:nvPr/>
        </p:nvPicPr>
        <p:blipFill>
          <a:blip r:embed="rId6"/>
          <a:stretch>
            <a:fillRect/>
          </a:stretch>
        </p:blipFill>
        <p:spPr>
          <a:xfrm>
            <a:off x="2241702" y="2531112"/>
            <a:ext cx="6580516" cy="2765397"/>
          </a:xfrm>
          <a:prstGeom prst="rect">
            <a:avLst/>
          </a:prstGeom>
        </p:spPr>
      </p:pic>
      <p:pic>
        <p:nvPicPr>
          <p:cNvPr id="4" name="Picture 3">
            <a:extLst>
              <a:ext uri="{FF2B5EF4-FFF2-40B4-BE49-F238E27FC236}">
                <a16:creationId xmlns:a16="http://schemas.microsoft.com/office/drawing/2014/main" id="{C5093A6E-FF2C-4EEF-BE58-1D8F3BCBAD4D}"/>
              </a:ext>
            </a:extLst>
          </p:cNvPr>
          <p:cNvPicPr>
            <a:picLocks noChangeAspect="1"/>
          </p:cNvPicPr>
          <p:nvPr/>
        </p:nvPicPr>
        <p:blipFill>
          <a:blip r:embed="rId7"/>
          <a:stretch>
            <a:fillRect/>
          </a:stretch>
        </p:blipFill>
        <p:spPr>
          <a:xfrm>
            <a:off x="1695449" y="2311604"/>
            <a:ext cx="7734301" cy="3467576"/>
          </a:xfrm>
          <a:prstGeom prst="rect">
            <a:avLst/>
          </a:prstGeom>
        </p:spPr>
      </p:pic>
    </p:spTree>
    <p:extLst>
      <p:ext uri="{BB962C8B-B14F-4D97-AF65-F5344CB8AC3E}">
        <p14:creationId xmlns:p14="http://schemas.microsoft.com/office/powerpoint/2010/main" val="225548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What We Are Learning - Loops</a:t>
            </a:r>
          </a:p>
        </p:txBody>
      </p:sp>
      <p:sp>
        <p:nvSpPr>
          <p:cNvPr id="26" name="TextBox 25">
            <a:extLst>
              <a:ext uri="{FF2B5EF4-FFF2-40B4-BE49-F238E27FC236}">
                <a16:creationId xmlns:a16="http://schemas.microsoft.com/office/drawing/2014/main" id="{DE9DAED5-200A-4CC5-9401-DCF0B0447DFC}"/>
              </a:ext>
            </a:extLst>
          </p:cNvPr>
          <p:cNvSpPr txBox="1"/>
          <p:nvPr/>
        </p:nvSpPr>
        <p:spPr>
          <a:xfrm>
            <a:off x="525599" y="1561491"/>
            <a:ext cx="10987360" cy="4707379"/>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Often need to repeat a body of code when programming</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C++ has two main types of loops: </a:t>
            </a:r>
            <a:r>
              <a:rPr lang="en-US" dirty="0">
                <a:solidFill>
                  <a:srgbClr val="C00000"/>
                </a:solidFill>
              </a:rPr>
              <a:t>for</a:t>
            </a:r>
            <a:r>
              <a:rPr lang="en-US" dirty="0">
                <a:solidFill>
                  <a:schemeClr val="tx2"/>
                </a:solidFill>
              </a:rPr>
              <a:t> &amp; </a:t>
            </a:r>
            <a:r>
              <a:rPr lang="en-US" dirty="0">
                <a:solidFill>
                  <a:srgbClr val="C00000"/>
                </a:solidFill>
              </a:rPr>
              <a:t>while</a:t>
            </a:r>
          </a:p>
          <a:p>
            <a:pPr marL="228600" indent="-228600">
              <a:lnSpc>
                <a:spcPct val="110000"/>
              </a:lnSpc>
              <a:spcBef>
                <a:spcPts val="1000"/>
              </a:spcBef>
              <a:buClr>
                <a:schemeClr val="accent1"/>
              </a:buClr>
              <a:buFont typeface="Arial" panose="020B0604020202020204" pitchFamily="34" charset="0"/>
              <a:buChar char="•"/>
            </a:pPr>
            <a:endParaRPr lang="en-US" dirty="0">
              <a:solidFill>
                <a:srgbClr val="C00000"/>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rgbClr val="C00000"/>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rgbClr val="C00000"/>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rgbClr val="C00000"/>
              </a:solidFill>
            </a:endParaRP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Keywords we will be learning: </a:t>
            </a:r>
            <a:r>
              <a:rPr lang="en-US" dirty="0">
                <a:solidFill>
                  <a:srgbClr val="C00000"/>
                </a:solidFill>
              </a:rPr>
              <a:t>for, while, do, break, continue</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Will </a:t>
            </a:r>
            <a:r>
              <a:rPr lang="en-US" i="1" dirty="0">
                <a:solidFill>
                  <a:schemeClr val="tx2"/>
                </a:solidFill>
              </a:rPr>
              <a:t>not</a:t>
            </a:r>
            <a:r>
              <a:rPr lang="en-US" dirty="0">
                <a:solidFill>
                  <a:schemeClr val="tx2"/>
                </a:solidFill>
              </a:rPr>
              <a:t> learn about </a:t>
            </a:r>
            <a:r>
              <a:rPr lang="en-US" dirty="0" err="1">
                <a:solidFill>
                  <a:srgbClr val="C00000"/>
                </a:solidFill>
              </a:rPr>
              <a:t>goto</a:t>
            </a:r>
            <a:r>
              <a:rPr lang="en-US" dirty="0">
                <a:solidFill>
                  <a:schemeClr val="tx2"/>
                </a:solidFill>
              </a:rPr>
              <a:t> flow control</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At the end we will learn about modern C++ </a:t>
            </a:r>
            <a:r>
              <a:rPr lang="en-US" dirty="0">
                <a:solidFill>
                  <a:srgbClr val="C00000"/>
                </a:solidFill>
              </a:rPr>
              <a:t>for </a:t>
            </a:r>
            <a:r>
              <a:rPr lang="en-US" dirty="0">
                <a:solidFill>
                  <a:schemeClr val="tx2"/>
                </a:solidFill>
              </a:rPr>
              <a:t>loops</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Examples are not meant to be </a:t>
            </a:r>
            <a:r>
              <a:rPr lang="en-US" i="1" dirty="0">
                <a:solidFill>
                  <a:schemeClr val="tx2"/>
                </a:solidFill>
              </a:rPr>
              <a:t>optimal or efficient; </a:t>
            </a:r>
            <a:r>
              <a:rPr lang="en-US" dirty="0">
                <a:solidFill>
                  <a:schemeClr val="tx2"/>
                </a:solidFill>
              </a:rPr>
              <a:t>demonstrate principles</a:t>
            </a:r>
            <a:endParaRPr lang="en-US" dirty="0">
              <a:solidFill>
                <a:srgbClr val="C00000"/>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p:txBody>
      </p:sp>
      <p:sp>
        <p:nvSpPr>
          <p:cNvPr id="3" name="Rectangle 2">
            <a:extLst>
              <a:ext uri="{FF2B5EF4-FFF2-40B4-BE49-F238E27FC236}">
                <a16:creationId xmlns:a16="http://schemas.microsoft.com/office/drawing/2014/main" id="{C0CD5D73-9131-42EC-BA6F-1B8ED28E2C58}"/>
              </a:ext>
            </a:extLst>
          </p:cNvPr>
          <p:cNvSpPr/>
          <p:nvPr/>
        </p:nvSpPr>
        <p:spPr>
          <a:xfrm>
            <a:off x="6096000" y="3009657"/>
            <a:ext cx="1147368" cy="576596"/>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 Body</a:t>
            </a:r>
          </a:p>
        </p:txBody>
      </p:sp>
      <p:sp>
        <p:nvSpPr>
          <p:cNvPr id="10" name="Flowchart: Decision 9">
            <a:extLst>
              <a:ext uri="{FF2B5EF4-FFF2-40B4-BE49-F238E27FC236}">
                <a16:creationId xmlns:a16="http://schemas.microsoft.com/office/drawing/2014/main" id="{B871BEAE-0BC2-4EA0-ABFF-FB227F07B916}"/>
              </a:ext>
            </a:extLst>
          </p:cNvPr>
          <p:cNvSpPr/>
          <p:nvPr/>
        </p:nvSpPr>
        <p:spPr>
          <a:xfrm>
            <a:off x="4269297" y="2854894"/>
            <a:ext cx="1297389" cy="884966"/>
          </a:xfrm>
          <a:prstGeom prst="flowChartDecision">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pPr algn="ctr"/>
            <a:r>
              <a:rPr lang="en-US" sz="1600" dirty="0"/>
              <a:t>Conditional</a:t>
            </a:r>
            <a:endParaRPr lang="en-US" sz="1400" dirty="0"/>
          </a:p>
        </p:txBody>
      </p:sp>
      <p:cxnSp>
        <p:nvCxnSpPr>
          <p:cNvPr id="5" name="Connector: Elbow 4">
            <a:extLst>
              <a:ext uri="{FF2B5EF4-FFF2-40B4-BE49-F238E27FC236}">
                <a16:creationId xmlns:a16="http://schemas.microsoft.com/office/drawing/2014/main" id="{EDB8A431-C58B-427F-94CD-852C954704BD}"/>
              </a:ext>
            </a:extLst>
          </p:cNvPr>
          <p:cNvCxnSpPr>
            <a:cxnSpLocks/>
            <a:stCxn id="10" idx="3"/>
            <a:endCxn id="3" idx="1"/>
          </p:cNvCxnSpPr>
          <p:nvPr/>
        </p:nvCxnSpPr>
        <p:spPr>
          <a:xfrm>
            <a:off x="5566686" y="3297377"/>
            <a:ext cx="529314" cy="578"/>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020D56B-6E9D-42B1-84F1-8700A0F809B8}"/>
              </a:ext>
            </a:extLst>
          </p:cNvPr>
          <p:cNvCxnSpPr>
            <a:cxnSpLocks/>
            <a:stCxn id="3" idx="0"/>
            <a:endCxn id="10" idx="0"/>
          </p:cNvCxnSpPr>
          <p:nvPr/>
        </p:nvCxnSpPr>
        <p:spPr>
          <a:xfrm rot="16200000" flipV="1">
            <a:off x="5716457" y="2056430"/>
            <a:ext cx="154763" cy="1751692"/>
          </a:xfrm>
          <a:prstGeom prst="bentConnector3">
            <a:avLst>
              <a:gd name="adj1" fmla="val 24771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DA3D7F1-1B08-486A-A8C9-0C3E391D8313}"/>
              </a:ext>
            </a:extLst>
          </p:cNvPr>
          <p:cNvSpPr txBox="1"/>
          <p:nvPr/>
        </p:nvSpPr>
        <p:spPr>
          <a:xfrm>
            <a:off x="8214914" y="2624234"/>
            <a:ext cx="3375916" cy="1115626"/>
          </a:xfrm>
          <a:prstGeom prst="rect">
            <a:avLst/>
          </a:prstGeom>
          <a:noFill/>
        </p:spPr>
        <p:txBody>
          <a:bodyPr wrap="square">
            <a:spAutoFit/>
          </a:bodyPr>
          <a:lstStyle/>
          <a:p>
            <a:pPr>
              <a:lnSpc>
                <a:spcPct val="110000"/>
              </a:lnSpc>
              <a:spcBef>
                <a:spcPts val="1000"/>
              </a:spcBef>
              <a:buClr>
                <a:schemeClr val="accent1"/>
              </a:buClr>
            </a:pPr>
            <a:r>
              <a:rPr lang="en-US" dirty="0">
                <a:solidFill>
                  <a:schemeClr val="tx2"/>
                </a:solidFill>
              </a:rPr>
              <a:t>Q: What is a Conditional?</a:t>
            </a:r>
          </a:p>
          <a:p>
            <a:pPr>
              <a:lnSpc>
                <a:spcPct val="110000"/>
              </a:lnSpc>
              <a:spcBef>
                <a:spcPts val="1000"/>
              </a:spcBef>
              <a:buClr>
                <a:schemeClr val="accent1"/>
              </a:buClr>
            </a:pPr>
            <a:r>
              <a:rPr lang="en-US" dirty="0">
                <a:solidFill>
                  <a:schemeClr val="tx2"/>
                </a:solidFill>
              </a:rPr>
              <a:t>A: Something that evaluates to either </a:t>
            </a:r>
            <a:r>
              <a:rPr lang="en-US" dirty="0">
                <a:solidFill>
                  <a:srgbClr val="C00000"/>
                </a:solidFill>
              </a:rPr>
              <a:t>true</a:t>
            </a:r>
            <a:r>
              <a:rPr lang="en-US" dirty="0">
                <a:solidFill>
                  <a:schemeClr val="tx2"/>
                </a:solidFill>
              </a:rPr>
              <a:t> (T) or </a:t>
            </a:r>
            <a:r>
              <a:rPr lang="en-US" dirty="0">
                <a:solidFill>
                  <a:srgbClr val="C00000"/>
                </a:solidFill>
              </a:rPr>
              <a:t>false</a:t>
            </a:r>
            <a:r>
              <a:rPr lang="en-US" dirty="0">
                <a:solidFill>
                  <a:schemeClr val="tx2"/>
                </a:solidFill>
              </a:rPr>
              <a:t> (F)</a:t>
            </a:r>
          </a:p>
        </p:txBody>
      </p:sp>
    </p:spTree>
    <p:extLst>
      <p:ext uri="{BB962C8B-B14F-4D97-AF65-F5344CB8AC3E}">
        <p14:creationId xmlns:p14="http://schemas.microsoft.com/office/powerpoint/2010/main" val="4312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While Loops - Basic</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10987360" cy="3841501"/>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Loop forever until a condition is met</a:t>
            </a:r>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C0CD5D73-9131-42EC-BA6F-1B8ED28E2C58}"/>
              </a:ext>
            </a:extLst>
          </p:cNvPr>
          <p:cNvSpPr/>
          <p:nvPr/>
        </p:nvSpPr>
        <p:spPr>
          <a:xfrm>
            <a:off x="2768501" y="3097441"/>
            <a:ext cx="1147368" cy="576596"/>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 </a:t>
            </a:r>
          </a:p>
          <a:p>
            <a:pPr algn="ctr"/>
            <a:r>
              <a:rPr lang="en-US" sz="1600" dirty="0"/>
              <a:t>Body</a:t>
            </a:r>
          </a:p>
        </p:txBody>
      </p:sp>
      <p:sp>
        <p:nvSpPr>
          <p:cNvPr id="10" name="Flowchart: Decision 9">
            <a:extLst>
              <a:ext uri="{FF2B5EF4-FFF2-40B4-BE49-F238E27FC236}">
                <a16:creationId xmlns:a16="http://schemas.microsoft.com/office/drawing/2014/main" id="{B871BEAE-0BC2-4EA0-ABFF-FB227F07B916}"/>
              </a:ext>
            </a:extLst>
          </p:cNvPr>
          <p:cNvSpPr/>
          <p:nvPr/>
        </p:nvSpPr>
        <p:spPr>
          <a:xfrm>
            <a:off x="941798" y="2942678"/>
            <a:ext cx="1297389" cy="884966"/>
          </a:xfrm>
          <a:prstGeom prst="flowChartDecision">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pPr algn="ctr"/>
            <a:r>
              <a:rPr lang="en-US" sz="1600" dirty="0"/>
              <a:t>Conditional</a:t>
            </a:r>
            <a:endParaRPr lang="en-US" sz="1400" dirty="0"/>
          </a:p>
        </p:txBody>
      </p:sp>
      <p:cxnSp>
        <p:nvCxnSpPr>
          <p:cNvPr id="5" name="Connector: Elbow 4">
            <a:extLst>
              <a:ext uri="{FF2B5EF4-FFF2-40B4-BE49-F238E27FC236}">
                <a16:creationId xmlns:a16="http://schemas.microsoft.com/office/drawing/2014/main" id="{EDB8A431-C58B-427F-94CD-852C954704BD}"/>
              </a:ext>
            </a:extLst>
          </p:cNvPr>
          <p:cNvCxnSpPr>
            <a:cxnSpLocks/>
            <a:stCxn id="10" idx="3"/>
            <a:endCxn id="3" idx="1"/>
          </p:cNvCxnSpPr>
          <p:nvPr/>
        </p:nvCxnSpPr>
        <p:spPr>
          <a:xfrm>
            <a:off x="2239187" y="3385161"/>
            <a:ext cx="529314" cy="578"/>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020D56B-6E9D-42B1-84F1-8700A0F809B8}"/>
              </a:ext>
            </a:extLst>
          </p:cNvPr>
          <p:cNvCxnSpPr>
            <a:cxnSpLocks/>
            <a:stCxn id="3" idx="0"/>
            <a:endCxn id="10" idx="0"/>
          </p:cNvCxnSpPr>
          <p:nvPr/>
        </p:nvCxnSpPr>
        <p:spPr>
          <a:xfrm rot="16200000" flipV="1">
            <a:off x="2388958" y="2144214"/>
            <a:ext cx="154763" cy="1751692"/>
          </a:xfrm>
          <a:prstGeom prst="bentConnector3">
            <a:avLst>
              <a:gd name="adj1" fmla="val 24771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CA0771-6337-4C33-B323-85022F4F9106}"/>
              </a:ext>
            </a:extLst>
          </p:cNvPr>
          <p:cNvSpPr txBox="1"/>
          <p:nvPr/>
        </p:nvSpPr>
        <p:spPr>
          <a:xfrm>
            <a:off x="2259547" y="3039848"/>
            <a:ext cx="316112" cy="369332"/>
          </a:xfrm>
          <a:prstGeom prst="rect">
            <a:avLst/>
          </a:prstGeom>
          <a:noFill/>
        </p:spPr>
        <p:txBody>
          <a:bodyPr wrap="none" rtlCol="0">
            <a:spAutoFit/>
          </a:bodyPr>
          <a:lstStyle/>
          <a:p>
            <a:r>
              <a:rPr lang="en-US" dirty="0"/>
              <a:t>T</a:t>
            </a:r>
          </a:p>
        </p:txBody>
      </p:sp>
      <p:sp>
        <p:nvSpPr>
          <p:cNvPr id="14" name="TextBox 13">
            <a:extLst>
              <a:ext uri="{FF2B5EF4-FFF2-40B4-BE49-F238E27FC236}">
                <a16:creationId xmlns:a16="http://schemas.microsoft.com/office/drawing/2014/main" id="{6D2A0E66-F143-4FB3-8049-94E684CAFF3C}"/>
              </a:ext>
            </a:extLst>
          </p:cNvPr>
          <p:cNvSpPr txBox="1"/>
          <p:nvPr/>
        </p:nvSpPr>
        <p:spPr>
          <a:xfrm>
            <a:off x="1596893" y="3738988"/>
            <a:ext cx="314510" cy="369332"/>
          </a:xfrm>
          <a:prstGeom prst="rect">
            <a:avLst/>
          </a:prstGeom>
          <a:noFill/>
        </p:spPr>
        <p:txBody>
          <a:bodyPr wrap="none" rtlCol="0">
            <a:spAutoFit/>
          </a:bodyPr>
          <a:lstStyle/>
          <a:p>
            <a:r>
              <a:rPr lang="en-US" dirty="0"/>
              <a:t>F</a:t>
            </a:r>
          </a:p>
        </p:txBody>
      </p:sp>
      <p:sp>
        <p:nvSpPr>
          <p:cNvPr id="9" name="Oval 8">
            <a:extLst>
              <a:ext uri="{FF2B5EF4-FFF2-40B4-BE49-F238E27FC236}">
                <a16:creationId xmlns:a16="http://schemas.microsoft.com/office/drawing/2014/main" id="{702F23A7-2678-43CB-8265-51E17779B9A1}"/>
              </a:ext>
            </a:extLst>
          </p:cNvPr>
          <p:cNvSpPr/>
          <p:nvPr/>
        </p:nvSpPr>
        <p:spPr>
          <a:xfrm>
            <a:off x="1220655" y="4056699"/>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End</a:t>
            </a:r>
          </a:p>
        </p:txBody>
      </p:sp>
      <p:cxnSp>
        <p:nvCxnSpPr>
          <p:cNvPr id="18" name="Connector: Elbow 17">
            <a:extLst>
              <a:ext uri="{FF2B5EF4-FFF2-40B4-BE49-F238E27FC236}">
                <a16:creationId xmlns:a16="http://schemas.microsoft.com/office/drawing/2014/main" id="{8D3EA150-57DA-4A6B-8CAD-81BFA4614E57}"/>
              </a:ext>
            </a:extLst>
          </p:cNvPr>
          <p:cNvCxnSpPr>
            <a:cxnSpLocks/>
            <a:stCxn id="10" idx="2"/>
            <a:endCxn id="9" idx="0"/>
          </p:cNvCxnSpPr>
          <p:nvPr/>
        </p:nvCxnSpPr>
        <p:spPr>
          <a:xfrm rot="5400000">
            <a:off x="1475966" y="3942171"/>
            <a:ext cx="229055" cy="1"/>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45C4CA42-E2D6-473F-9695-05ED4E5001F7}"/>
              </a:ext>
            </a:extLst>
          </p:cNvPr>
          <p:cNvPicPr>
            <a:picLocks noChangeAspect="1"/>
          </p:cNvPicPr>
          <p:nvPr/>
        </p:nvPicPr>
        <p:blipFill rotWithShape="1">
          <a:blip r:embed="rId4"/>
          <a:srcRect r="5001"/>
          <a:stretch/>
        </p:blipFill>
        <p:spPr>
          <a:xfrm>
            <a:off x="7669705" y="1487245"/>
            <a:ext cx="4485853" cy="3594019"/>
          </a:xfrm>
          <a:prstGeom prst="rect">
            <a:avLst/>
          </a:prstGeom>
        </p:spPr>
      </p:pic>
      <p:grpSp>
        <p:nvGrpSpPr>
          <p:cNvPr id="31" name="Group 30">
            <a:extLst>
              <a:ext uri="{FF2B5EF4-FFF2-40B4-BE49-F238E27FC236}">
                <a16:creationId xmlns:a16="http://schemas.microsoft.com/office/drawing/2014/main" id="{CEC60ACF-818D-485A-A5BB-26DD9836A4C8}"/>
              </a:ext>
            </a:extLst>
          </p:cNvPr>
          <p:cNvGrpSpPr/>
          <p:nvPr/>
        </p:nvGrpSpPr>
        <p:grpSpPr>
          <a:xfrm>
            <a:off x="5175605" y="2577000"/>
            <a:ext cx="6171845" cy="369332"/>
            <a:chOff x="5175605" y="2577000"/>
            <a:chExt cx="6171845" cy="369332"/>
          </a:xfrm>
        </p:grpSpPr>
        <p:cxnSp>
          <p:nvCxnSpPr>
            <p:cNvPr id="21" name="Straight Arrow Connector 20">
              <a:extLst>
                <a:ext uri="{FF2B5EF4-FFF2-40B4-BE49-F238E27FC236}">
                  <a16:creationId xmlns:a16="http://schemas.microsoft.com/office/drawing/2014/main" id="{141A3C08-ABAE-4581-ABC9-A5C4346D3718}"/>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252EB428-6E71-4957-8545-13A8F99E18E4}"/>
                </a:ext>
              </a:extLst>
            </p:cNvPr>
            <p:cNvSpPr txBox="1"/>
            <p:nvPr/>
          </p:nvSpPr>
          <p:spPr>
            <a:xfrm>
              <a:off x="5175605" y="2577000"/>
              <a:ext cx="2207014" cy="369332"/>
            </a:xfrm>
            <a:prstGeom prst="rect">
              <a:avLst/>
            </a:prstGeom>
            <a:noFill/>
          </p:spPr>
          <p:txBody>
            <a:bodyPr wrap="none" rtlCol="0">
              <a:spAutoFit/>
            </a:bodyPr>
            <a:lstStyle/>
            <a:p>
              <a:r>
                <a:rPr lang="en-US" dirty="0"/>
                <a:t>Condition Variable</a:t>
              </a:r>
            </a:p>
          </p:txBody>
        </p:sp>
        <p:sp>
          <p:nvSpPr>
            <p:cNvPr id="25" name="Rectangle 24">
              <a:extLst>
                <a:ext uri="{FF2B5EF4-FFF2-40B4-BE49-F238E27FC236}">
                  <a16:creationId xmlns:a16="http://schemas.microsoft.com/office/drawing/2014/main" id="{1E5E8101-F847-438B-9BA7-13BBFE7400D4}"/>
                </a:ext>
              </a:extLst>
            </p:cNvPr>
            <p:cNvSpPr/>
            <p:nvPr/>
          </p:nvSpPr>
          <p:spPr>
            <a:xfrm>
              <a:off x="8332705" y="2654381"/>
              <a:ext cx="3014745"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7F118AC-D309-4A90-B7A7-1765447CFC50}"/>
              </a:ext>
            </a:extLst>
          </p:cNvPr>
          <p:cNvGrpSpPr/>
          <p:nvPr/>
        </p:nvGrpSpPr>
        <p:grpSpPr>
          <a:xfrm>
            <a:off x="5246782" y="3592509"/>
            <a:ext cx="3547969" cy="369332"/>
            <a:chOff x="5175605" y="2577000"/>
            <a:chExt cx="3547969" cy="369332"/>
          </a:xfrm>
        </p:grpSpPr>
        <p:cxnSp>
          <p:nvCxnSpPr>
            <p:cNvPr id="33" name="Straight Arrow Connector 32">
              <a:extLst>
                <a:ext uri="{FF2B5EF4-FFF2-40B4-BE49-F238E27FC236}">
                  <a16:creationId xmlns:a16="http://schemas.microsoft.com/office/drawing/2014/main" id="{89B124DA-F18D-4BFB-8716-9D41C9AA3CEB}"/>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5BDB5AB5-162C-448C-9CF6-8E80C94AD8E0}"/>
                </a:ext>
              </a:extLst>
            </p:cNvPr>
            <p:cNvSpPr txBox="1"/>
            <p:nvPr/>
          </p:nvSpPr>
          <p:spPr>
            <a:xfrm>
              <a:off x="5175605" y="2577000"/>
              <a:ext cx="2367186" cy="369332"/>
            </a:xfrm>
            <a:prstGeom prst="rect">
              <a:avLst/>
            </a:prstGeom>
            <a:noFill/>
          </p:spPr>
          <p:txBody>
            <a:bodyPr wrap="none" rtlCol="0">
              <a:spAutoFit/>
            </a:bodyPr>
            <a:lstStyle/>
            <a:p>
              <a:r>
                <a:rPr lang="en-US" dirty="0"/>
                <a:t>While Loop Keyword</a:t>
              </a:r>
            </a:p>
          </p:txBody>
        </p:sp>
        <p:sp>
          <p:nvSpPr>
            <p:cNvPr id="35" name="Rectangle 34">
              <a:extLst>
                <a:ext uri="{FF2B5EF4-FFF2-40B4-BE49-F238E27FC236}">
                  <a16:creationId xmlns:a16="http://schemas.microsoft.com/office/drawing/2014/main" id="{4C5B0025-B8BE-47CA-9B91-907D16BF3457}"/>
                </a:ext>
              </a:extLst>
            </p:cNvPr>
            <p:cNvSpPr/>
            <p:nvPr/>
          </p:nvSpPr>
          <p:spPr>
            <a:xfrm>
              <a:off x="8332706" y="2654381"/>
              <a:ext cx="390868"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87870DE7-037E-4AE4-9C82-B2538F1DFA30}"/>
              </a:ext>
            </a:extLst>
          </p:cNvPr>
          <p:cNvGrpSpPr/>
          <p:nvPr/>
        </p:nvGrpSpPr>
        <p:grpSpPr>
          <a:xfrm>
            <a:off x="5252836" y="3592509"/>
            <a:ext cx="4094067" cy="369332"/>
            <a:chOff x="5175605" y="2577000"/>
            <a:chExt cx="4094067" cy="369332"/>
          </a:xfrm>
        </p:grpSpPr>
        <p:cxnSp>
          <p:nvCxnSpPr>
            <p:cNvPr id="37" name="Straight Arrow Connector 36">
              <a:extLst>
                <a:ext uri="{FF2B5EF4-FFF2-40B4-BE49-F238E27FC236}">
                  <a16:creationId xmlns:a16="http://schemas.microsoft.com/office/drawing/2014/main" id="{81154E18-36C6-4130-8EFC-86A3A059455B}"/>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DDB0C833-1DC5-4364-BA52-6C2242A99DEF}"/>
                </a:ext>
              </a:extLst>
            </p:cNvPr>
            <p:cNvSpPr txBox="1"/>
            <p:nvPr/>
          </p:nvSpPr>
          <p:spPr>
            <a:xfrm>
              <a:off x="5175605" y="2577000"/>
              <a:ext cx="2366353" cy="369332"/>
            </a:xfrm>
            <a:prstGeom prst="rect">
              <a:avLst/>
            </a:prstGeom>
            <a:noFill/>
          </p:spPr>
          <p:txBody>
            <a:bodyPr wrap="none" rtlCol="0">
              <a:spAutoFit/>
            </a:bodyPr>
            <a:lstStyle/>
            <a:p>
              <a:r>
                <a:rPr lang="en-US" dirty="0"/>
                <a:t>Condition Statement</a:t>
              </a:r>
            </a:p>
          </p:txBody>
        </p:sp>
        <p:sp>
          <p:nvSpPr>
            <p:cNvPr id="39" name="Rectangle 38">
              <a:extLst>
                <a:ext uri="{FF2B5EF4-FFF2-40B4-BE49-F238E27FC236}">
                  <a16:creationId xmlns:a16="http://schemas.microsoft.com/office/drawing/2014/main" id="{A591812A-C76D-4180-A2B3-4D8E687D9A5B}"/>
                </a:ext>
              </a:extLst>
            </p:cNvPr>
            <p:cNvSpPr/>
            <p:nvPr/>
          </p:nvSpPr>
          <p:spPr>
            <a:xfrm>
              <a:off x="8723574" y="2653756"/>
              <a:ext cx="546098"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CD13E40E-C825-4959-BEC7-A8C645BD0362}"/>
              </a:ext>
            </a:extLst>
          </p:cNvPr>
          <p:cNvGrpSpPr/>
          <p:nvPr/>
        </p:nvGrpSpPr>
        <p:grpSpPr>
          <a:xfrm>
            <a:off x="5506271" y="4283818"/>
            <a:ext cx="4634679" cy="369332"/>
            <a:chOff x="5601521" y="2575867"/>
            <a:chExt cx="4634679" cy="369332"/>
          </a:xfrm>
        </p:grpSpPr>
        <p:cxnSp>
          <p:nvCxnSpPr>
            <p:cNvPr id="41" name="Straight Arrow Connector 40">
              <a:extLst>
                <a:ext uri="{FF2B5EF4-FFF2-40B4-BE49-F238E27FC236}">
                  <a16:creationId xmlns:a16="http://schemas.microsoft.com/office/drawing/2014/main" id="{8895DAD7-6728-4FEB-AD2D-A28983B3FB2C}"/>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2" name="TextBox 41">
              <a:extLst>
                <a:ext uri="{FF2B5EF4-FFF2-40B4-BE49-F238E27FC236}">
                  <a16:creationId xmlns:a16="http://schemas.microsoft.com/office/drawing/2014/main" id="{6AD0A592-586E-4BA1-A135-EE758F4D5E5B}"/>
                </a:ext>
              </a:extLst>
            </p:cNvPr>
            <p:cNvSpPr txBox="1"/>
            <p:nvPr/>
          </p:nvSpPr>
          <p:spPr>
            <a:xfrm>
              <a:off x="5601521" y="2575867"/>
              <a:ext cx="1880579" cy="369332"/>
            </a:xfrm>
            <a:prstGeom prst="rect">
              <a:avLst/>
            </a:prstGeom>
            <a:noFill/>
          </p:spPr>
          <p:txBody>
            <a:bodyPr wrap="none" rtlCol="0">
              <a:spAutoFit/>
            </a:bodyPr>
            <a:lstStyle/>
            <a:p>
              <a:r>
                <a:rPr lang="en-US" dirty="0"/>
                <a:t>Update Variable</a:t>
              </a:r>
            </a:p>
          </p:txBody>
        </p:sp>
        <p:sp>
          <p:nvSpPr>
            <p:cNvPr id="43" name="Rectangle 42">
              <a:extLst>
                <a:ext uri="{FF2B5EF4-FFF2-40B4-BE49-F238E27FC236}">
                  <a16:creationId xmlns:a16="http://schemas.microsoft.com/office/drawing/2014/main" id="{D09FC72A-1AF0-4F38-BE51-85C843BA18DB}"/>
                </a:ext>
              </a:extLst>
            </p:cNvPr>
            <p:cNvSpPr/>
            <p:nvPr/>
          </p:nvSpPr>
          <p:spPr>
            <a:xfrm>
              <a:off x="8600077" y="2652623"/>
              <a:ext cx="1636123"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79E86957-B18D-444A-A34D-579D77CF49FD}"/>
              </a:ext>
            </a:extLst>
          </p:cNvPr>
          <p:cNvGrpSpPr/>
          <p:nvPr/>
        </p:nvGrpSpPr>
        <p:grpSpPr>
          <a:xfrm>
            <a:off x="206864" y="5362909"/>
            <a:ext cx="7148218" cy="1295302"/>
            <a:chOff x="206864" y="5362909"/>
            <a:chExt cx="7148218" cy="1295302"/>
          </a:xfrm>
        </p:grpSpPr>
        <p:pic>
          <p:nvPicPr>
            <p:cNvPr id="49" name="Picture 48">
              <a:extLst>
                <a:ext uri="{FF2B5EF4-FFF2-40B4-BE49-F238E27FC236}">
                  <a16:creationId xmlns:a16="http://schemas.microsoft.com/office/drawing/2014/main" id="{568C0E63-192E-4761-ACB6-DC6E9CA4F947}"/>
                </a:ext>
              </a:extLst>
            </p:cNvPr>
            <p:cNvPicPr>
              <a:picLocks noChangeAspect="1"/>
            </p:cNvPicPr>
            <p:nvPr/>
          </p:nvPicPr>
          <p:blipFill>
            <a:blip r:embed="rId5"/>
            <a:stretch>
              <a:fillRect/>
            </a:stretch>
          </p:blipFill>
          <p:spPr>
            <a:xfrm>
              <a:off x="3342186" y="5362909"/>
              <a:ext cx="4012896" cy="1295302"/>
            </a:xfrm>
            <a:prstGeom prst="rect">
              <a:avLst/>
            </a:prstGeom>
          </p:spPr>
        </p:pic>
        <p:sp>
          <p:nvSpPr>
            <p:cNvPr id="50" name="TextBox 49">
              <a:extLst>
                <a:ext uri="{FF2B5EF4-FFF2-40B4-BE49-F238E27FC236}">
                  <a16:creationId xmlns:a16="http://schemas.microsoft.com/office/drawing/2014/main" id="{81874DC5-CE93-4AC2-B623-D4969528C697}"/>
                </a:ext>
              </a:extLst>
            </p:cNvPr>
            <p:cNvSpPr txBox="1"/>
            <p:nvPr/>
          </p:nvSpPr>
          <p:spPr>
            <a:xfrm>
              <a:off x="206864" y="5740360"/>
              <a:ext cx="2935034" cy="369332"/>
            </a:xfrm>
            <a:prstGeom prst="rect">
              <a:avLst/>
            </a:prstGeom>
            <a:noFill/>
          </p:spPr>
          <p:txBody>
            <a:bodyPr wrap="none" rtlCol="0">
              <a:spAutoFit/>
            </a:bodyPr>
            <a:lstStyle/>
            <a:p>
              <a:r>
                <a:rPr lang="en-US" dirty="0"/>
                <a:t>Example Program Output:</a:t>
              </a:r>
            </a:p>
          </p:txBody>
        </p:sp>
      </p:grpSp>
      <p:sp>
        <p:nvSpPr>
          <p:cNvPr id="51" name="Oval 50">
            <a:extLst>
              <a:ext uri="{FF2B5EF4-FFF2-40B4-BE49-F238E27FC236}">
                <a16:creationId xmlns:a16="http://schemas.microsoft.com/office/drawing/2014/main" id="{DBB1A286-77A5-401C-A589-DF1F2099A3D6}"/>
              </a:ext>
            </a:extLst>
          </p:cNvPr>
          <p:cNvSpPr/>
          <p:nvPr/>
        </p:nvSpPr>
        <p:spPr>
          <a:xfrm>
            <a:off x="1227008" y="2118780"/>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Start</a:t>
            </a:r>
          </a:p>
        </p:txBody>
      </p:sp>
      <p:cxnSp>
        <p:nvCxnSpPr>
          <p:cNvPr id="55" name="Connector: Elbow 54">
            <a:extLst>
              <a:ext uri="{FF2B5EF4-FFF2-40B4-BE49-F238E27FC236}">
                <a16:creationId xmlns:a16="http://schemas.microsoft.com/office/drawing/2014/main" id="{D35CB525-39A2-48C4-8BC3-CCC97E97A0B0}"/>
              </a:ext>
            </a:extLst>
          </p:cNvPr>
          <p:cNvCxnSpPr>
            <a:cxnSpLocks/>
          </p:cNvCxnSpPr>
          <p:nvPr/>
        </p:nvCxnSpPr>
        <p:spPr>
          <a:xfrm rot="5400000">
            <a:off x="1475472" y="2687670"/>
            <a:ext cx="229055" cy="1"/>
          </a:xfrm>
          <a:prstGeom prst="bentConnector3">
            <a:avLst>
              <a:gd name="adj1" fmla="val 50000"/>
            </a:avLst>
          </a:prstGeom>
          <a:ln w="28575">
            <a:solidFill>
              <a:srgbClr val="0D62A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9ED479C-9F83-4DAB-93DD-F90022BA71D3}"/>
              </a:ext>
            </a:extLst>
          </p:cNvPr>
          <p:cNvGrpSpPr/>
          <p:nvPr/>
        </p:nvGrpSpPr>
        <p:grpSpPr>
          <a:xfrm>
            <a:off x="5532744" y="3933481"/>
            <a:ext cx="2916346" cy="679731"/>
            <a:chOff x="5487536" y="3942171"/>
            <a:chExt cx="2916346" cy="679731"/>
          </a:xfrm>
        </p:grpSpPr>
        <p:grpSp>
          <p:nvGrpSpPr>
            <p:cNvPr id="44" name="Group 43">
              <a:extLst>
                <a:ext uri="{FF2B5EF4-FFF2-40B4-BE49-F238E27FC236}">
                  <a16:creationId xmlns:a16="http://schemas.microsoft.com/office/drawing/2014/main" id="{A19899C1-BD14-4A1C-87CF-67ABF97A3679}"/>
                </a:ext>
              </a:extLst>
            </p:cNvPr>
            <p:cNvGrpSpPr/>
            <p:nvPr/>
          </p:nvGrpSpPr>
          <p:grpSpPr>
            <a:xfrm>
              <a:off x="5487536" y="3942171"/>
              <a:ext cx="2916346" cy="369332"/>
              <a:chOff x="5601521" y="2575867"/>
              <a:chExt cx="2916346" cy="369332"/>
            </a:xfrm>
          </p:grpSpPr>
          <p:cxnSp>
            <p:nvCxnSpPr>
              <p:cNvPr id="45" name="Straight Arrow Connector 44">
                <a:extLst>
                  <a:ext uri="{FF2B5EF4-FFF2-40B4-BE49-F238E27FC236}">
                    <a16:creationId xmlns:a16="http://schemas.microsoft.com/office/drawing/2014/main" id="{26CD8FE0-C059-4BDB-93D7-F3205D52CD67}"/>
                  </a:ext>
                </a:extLst>
              </p:cNvPr>
              <p:cNvCxnSpPr>
                <a:cxnSpLocks/>
              </p:cNvCxnSpPr>
              <p:nvPr/>
            </p:nvCxnSpPr>
            <p:spPr>
              <a:xfrm flipV="1">
                <a:off x="6982394" y="2607035"/>
                <a:ext cx="1535473" cy="158328"/>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6" name="TextBox 45">
                <a:extLst>
                  <a:ext uri="{FF2B5EF4-FFF2-40B4-BE49-F238E27FC236}">
                    <a16:creationId xmlns:a16="http://schemas.microsoft.com/office/drawing/2014/main" id="{6004DE3A-43A1-4C7E-BA13-1F966A239B28}"/>
                  </a:ext>
                </a:extLst>
              </p:cNvPr>
              <p:cNvSpPr txBox="1"/>
              <p:nvPr/>
            </p:nvSpPr>
            <p:spPr>
              <a:xfrm>
                <a:off x="5601521" y="2575867"/>
                <a:ext cx="1331455" cy="369332"/>
              </a:xfrm>
              <a:prstGeom prst="rect">
                <a:avLst/>
              </a:prstGeom>
              <a:noFill/>
            </p:spPr>
            <p:txBody>
              <a:bodyPr wrap="none" rtlCol="0">
                <a:spAutoFit/>
              </a:bodyPr>
              <a:lstStyle/>
              <a:p>
                <a:r>
                  <a:rPr lang="en-US" dirty="0"/>
                  <a:t>Loop Body</a:t>
                </a:r>
              </a:p>
            </p:txBody>
          </p:sp>
        </p:grpSp>
        <p:cxnSp>
          <p:nvCxnSpPr>
            <p:cNvPr id="48" name="Straight Arrow Connector 47">
              <a:extLst>
                <a:ext uri="{FF2B5EF4-FFF2-40B4-BE49-F238E27FC236}">
                  <a16:creationId xmlns:a16="http://schemas.microsoft.com/office/drawing/2014/main" id="{35B5FAB3-E5E0-4C49-BFAB-6524A375D491}"/>
                </a:ext>
              </a:extLst>
            </p:cNvPr>
            <p:cNvCxnSpPr>
              <a:cxnSpLocks/>
            </p:cNvCxnSpPr>
            <p:nvPr/>
          </p:nvCxnSpPr>
          <p:spPr>
            <a:xfrm>
              <a:off x="6883659" y="4141997"/>
              <a:ext cx="1503437" cy="479905"/>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sp>
        <p:nvSpPr>
          <p:cNvPr id="52" name="Arrow: Bent 51">
            <a:extLst>
              <a:ext uri="{FF2B5EF4-FFF2-40B4-BE49-F238E27FC236}">
                <a16:creationId xmlns:a16="http://schemas.microsoft.com/office/drawing/2014/main" id="{E83F8BA3-94CC-4C26-8AD9-EF7A8549EECF}"/>
              </a:ext>
            </a:extLst>
          </p:cNvPr>
          <p:cNvSpPr/>
          <p:nvPr/>
        </p:nvSpPr>
        <p:spPr>
          <a:xfrm>
            <a:off x="8127688" y="3773958"/>
            <a:ext cx="247699" cy="8545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5" name="Picture 14" descr="A picture containing logo&#10;&#10;Description automatically generated">
            <a:extLst>
              <a:ext uri="{FF2B5EF4-FFF2-40B4-BE49-F238E27FC236}">
                <a16:creationId xmlns:a16="http://schemas.microsoft.com/office/drawing/2014/main" id="{BE353860-5A15-495F-83BF-2F97C9452CE7}"/>
              </a:ext>
            </a:extLst>
          </p:cNvPr>
          <p:cNvPicPr>
            <a:picLocks noChangeAspect="1"/>
          </p:cNvPicPr>
          <p:nvPr/>
        </p:nvPicPr>
        <p:blipFill rotWithShape="1">
          <a:blip r:embed="rId6">
            <a:extLst>
              <a:ext uri="{28A0092B-C50C-407E-A947-70E740481C1C}">
                <a14:useLocalDpi xmlns:a14="http://schemas.microsoft.com/office/drawing/2010/main" val="0"/>
              </a:ext>
            </a:extLst>
          </a:blip>
          <a:srcRect l="7939" t="27188" r="7048" b="36091"/>
          <a:stretch/>
        </p:blipFill>
        <p:spPr>
          <a:xfrm>
            <a:off x="8237455" y="5252685"/>
            <a:ext cx="3310883" cy="1430149"/>
          </a:xfrm>
          <a:prstGeom prst="rect">
            <a:avLst/>
          </a:prstGeom>
        </p:spPr>
      </p:pic>
    </p:spTree>
    <p:extLst>
      <p:ext uri="{BB962C8B-B14F-4D97-AF65-F5344CB8AC3E}">
        <p14:creationId xmlns:p14="http://schemas.microsoft.com/office/powerpoint/2010/main" val="84850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3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4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While Loops – Break Statement</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10987360" cy="5573257"/>
          </a:xfrm>
          <a:prstGeom prst="rect">
            <a:avLst/>
          </a:prstGeom>
          <a:noFill/>
        </p:spPr>
        <p:txBody>
          <a:bodyPr wrap="square">
            <a:spAutoFit/>
          </a:bodyPr>
          <a:lstStyle/>
          <a:p>
            <a:pPr marL="285750" indent="-285750">
              <a:lnSpc>
                <a:spcPct val="110000"/>
              </a:lnSpc>
              <a:spcBef>
                <a:spcPts val="1000"/>
              </a:spcBef>
              <a:buClr>
                <a:schemeClr val="accent1"/>
              </a:buClr>
              <a:buFont typeface="Arial" panose="020B0604020202020204" pitchFamily="34" charset="0"/>
              <a:buChar char="•"/>
            </a:pPr>
            <a:r>
              <a:rPr lang="en-US" dirty="0">
                <a:solidFill>
                  <a:schemeClr val="tx2"/>
                </a:solidFill>
              </a:rPr>
              <a:t>You can also use the </a:t>
            </a:r>
            <a:r>
              <a:rPr lang="en-US" dirty="0">
                <a:solidFill>
                  <a:srgbClr val="C00000"/>
                </a:solidFill>
              </a:rPr>
              <a:t>break</a:t>
            </a:r>
            <a:r>
              <a:rPr lang="en-US" dirty="0">
                <a:solidFill>
                  <a:schemeClr val="tx2"/>
                </a:solidFill>
              </a:rPr>
              <a:t> keyword to exit a loop</a:t>
            </a:r>
          </a:p>
          <a:p>
            <a:pPr marL="285750" indent="-28575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r>
              <a:rPr lang="en-US" dirty="0">
                <a:solidFill>
                  <a:schemeClr val="tx2"/>
                </a:solidFill>
              </a:rPr>
              <a:t>When to use </a:t>
            </a:r>
            <a:r>
              <a:rPr lang="en-US" dirty="0">
                <a:solidFill>
                  <a:srgbClr val="C00000"/>
                </a:solidFill>
              </a:rPr>
              <a:t>while</a:t>
            </a:r>
            <a:r>
              <a:rPr lang="en-US" dirty="0">
                <a:solidFill>
                  <a:schemeClr val="tx2"/>
                </a:solidFill>
              </a:rPr>
              <a:t> loops?</a:t>
            </a:r>
          </a:p>
          <a:p>
            <a:pPr marL="742950" lvl="1" indent="-285750">
              <a:lnSpc>
                <a:spcPct val="110000"/>
              </a:lnSpc>
              <a:spcBef>
                <a:spcPts val="1000"/>
              </a:spcBef>
              <a:buClr>
                <a:schemeClr val="accent1"/>
              </a:buClr>
              <a:buFont typeface="Arial" panose="020B0604020202020204" pitchFamily="34" charset="0"/>
              <a:buChar char="•"/>
            </a:pPr>
            <a:r>
              <a:rPr lang="en-US" dirty="0">
                <a:solidFill>
                  <a:schemeClr val="tx2"/>
                </a:solidFill>
              </a:rPr>
              <a:t>Don’t know how many times to repeat code</a:t>
            </a:r>
          </a:p>
          <a:p>
            <a:pPr marL="742950" lvl="1" indent="-285750">
              <a:lnSpc>
                <a:spcPct val="110000"/>
              </a:lnSpc>
              <a:spcBef>
                <a:spcPts val="1000"/>
              </a:spcBef>
              <a:buClr>
                <a:schemeClr val="accent1"/>
              </a:buClr>
              <a:buFont typeface="Arial" panose="020B0604020202020204" pitchFamily="34" charset="0"/>
              <a:buChar char="•"/>
            </a:pPr>
            <a:r>
              <a:rPr lang="en-US" dirty="0">
                <a:solidFill>
                  <a:schemeClr val="tx2"/>
                </a:solidFill>
              </a:rPr>
              <a:t>Infinitely repeating until user input exit</a:t>
            </a:r>
          </a:p>
          <a:p>
            <a:pPr marL="742950" lvl="1" indent="-285750">
              <a:lnSpc>
                <a:spcPct val="110000"/>
              </a:lnSpc>
              <a:spcBef>
                <a:spcPts val="1000"/>
              </a:spcBef>
              <a:buClr>
                <a:schemeClr val="accent1"/>
              </a:buClr>
              <a:buFont typeface="Arial" panose="020B0604020202020204" pitchFamily="34" charset="0"/>
              <a:buChar char="•"/>
            </a:pPr>
            <a:r>
              <a:rPr lang="en-US" dirty="0">
                <a:solidFill>
                  <a:schemeClr val="tx2"/>
                </a:solidFill>
              </a:rPr>
              <a:t>Often used for game loops: Get Input, Update Game, Render</a:t>
            </a:r>
          </a:p>
          <a:p>
            <a:pPr marL="742950" lvl="1" indent="-285750">
              <a:lnSpc>
                <a:spcPct val="110000"/>
              </a:lnSpc>
              <a:spcBef>
                <a:spcPts val="1000"/>
              </a:spcBef>
              <a:buClr>
                <a:schemeClr val="accent1"/>
              </a:buClr>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C0CD5D73-9131-42EC-BA6F-1B8ED28E2C58}"/>
              </a:ext>
            </a:extLst>
          </p:cNvPr>
          <p:cNvSpPr/>
          <p:nvPr/>
        </p:nvSpPr>
        <p:spPr>
          <a:xfrm>
            <a:off x="2768501" y="3097441"/>
            <a:ext cx="1147368" cy="576596"/>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a:t>
            </a:r>
          </a:p>
          <a:p>
            <a:pPr algn="ctr"/>
            <a:r>
              <a:rPr lang="en-US" sz="1600" dirty="0"/>
              <a:t>Body</a:t>
            </a:r>
          </a:p>
        </p:txBody>
      </p:sp>
      <p:sp>
        <p:nvSpPr>
          <p:cNvPr id="10" name="Flowchart: Decision 9">
            <a:extLst>
              <a:ext uri="{FF2B5EF4-FFF2-40B4-BE49-F238E27FC236}">
                <a16:creationId xmlns:a16="http://schemas.microsoft.com/office/drawing/2014/main" id="{B871BEAE-0BC2-4EA0-ABFF-FB227F07B916}"/>
              </a:ext>
            </a:extLst>
          </p:cNvPr>
          <p:cNvSpPr/>
          <p:nvPr/>
        </p:nvSpPr>
        <p:spPr>
          <a:xfrm>
            <a:off x="941798" y="2942678"/>
            <a:ext cx="1297389" cy="884966"/>
          </a:xfrm>
          <a:prstGeom prst="flowChartDecision">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pPr algn="ctr"/>
            <a:r>
              <a:rPr lang="en-US" sz="1600" dirty="0"/>
              <a:t>Conditional</a:t>
            </a:r>
            <a:endParaRPr lang="en-US" sz="1400" dirty="0"/>
          </a:p>
        </p:txBody>
      </p:sp>
      <p:cxnSp>
        <p:nvCxnSpPr>
          <p:cNvPr id="5" name="Connector: Elbow 4">
            <a:extLst>
              <a:ext uri="{FF2B5EF4-FFF2-40B4-BE49-F238E27FC236}">
                <a16:creationId xmlns:a16="http://schemas.microsoft.com/office/drawing/2014/main" id="{EDB8A431-C58B-427F-94CD-852C954704BD}"/>
              </a:ext>
            </a:extLst>
          </p:cNvPr>
          <p:cNvCxnSpPr>
            <a:cxnSpLocks/>
            <a:stCxn id="10" idx="3"/>
            <a:endCxn id="3" idx="1"/>
          </p:cNvCxnSpPr>
          <p:nvPr/>
        </p:nvCxnSpPr>
        <p:spPr>
          <a:xfrm>
            <a:off x="2239187" y="3385161"/>
            <a:ext cx="529314" cy="578"/>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9168F9D-5C2F-4488-AC2F-5107CE0DDB32}"/>
              </a:ext>
            </a:extLst>
          </p:cNvPr>
          <p:cNvPicPr>
            <a:picLocks noChangeAspect="1"/>
          </p:cNvPicPr>
          <p:nvPr/>
        </p:nvPicPr>
        <p:blipFill>
          <a:blip r:embed="rId4"/>
          <a:stretch>
            <a:fillRect/>
          </a:stretch>
        </p:blipFill>
        <p:spPr>
          <a:xfrm>
            <a:off x="7514602" y="1689072"/>
            <a:ext cx="4535935" cy="3559697"/>
          </a:xfrm>
          <a:prstGeom prst="rect">
            <a:avLst/>
          </a:prstGeom>
        </p:spPr>
      </p:pic>
      <p:cxnSp>
        <p:nvCxnSpPr>
          <p:cNvPr id="13" name="Connector: Elbow 12">
            <a:extLst>
              <a:ext uri="{FF2B5EF4-FFF2-40B4-BE49-F238E27FC236}">
                <a16:creationId xmlns:a16="http://schemas.microsoft.com/office/drawing/2014/main" id="{F020D56B-6E9D-42B1-84F1-8700A0F809B8}"/>
              </a:ext>
            </a:extLst>
          </p:cNvPr>
          <p:cNvCxnSpPr>
            <a:cxnSpLocks/>
            <a:stCxn id="3" idx="0"/>
            <a:endCxn id="10" idx="0"/>
          </p:cNvCxnSpPr>
          <p:nvPr/>
        </p:nvCxnSpPr>
        <p:spPr>
          <a:xfrm rot="16200000" flipV="1">
            <a:off x="2388958" y="2144214"/>
            <a:ext cx="154763" cy="1751692"/>
          </a:xfrm>
          <a:prstGeom prst="bentConnector3">
            <a:avLst>
              <a:gd name="adj1" fmla="val 24771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CA0771-6337-4C33-B323-85022F4F9106}"/>
              </a:ext>
            </a:extLst>
          </p:cNvPr>
          <p:cNvSpPr txBox="1"/>
          <p:nvPr/>
        </p:nvSpPr>
        <p:spPr>
          <a:xfrm>
            <a:off x="2259547" y="3039848"/>
            <a:ext cx="316112" cy="369332"/>
          </a:xfrm>
          <a:prstGeom prst="rect">
            <a:avLst/>
          </a:prstGeom>
          <a:noFill/>
        </p:spPr>
        <p:txBody>
          <a:bodyPr wrap="none" rtlCol="0">
            <a:spAutoFit/>
          </a:bodyPr>
          <a:lstStyle/>
          <a:p>
            <a:r>
              <a:rPr lang="en-US" dirty="0"/>
              <a:t>T</a:t>
            </a:r>
          </a:p>
        </p:txBody>
      </p:sp>
      <p:sp>
        <p:nvSpPr>
          <p:cNvPr id="14" name="TextBox 13">
            <a:extLst>
              <a:ext uri="{FF2B5EF4-FFF2-40B4-BE49-F238E27FC236}">
                <a16:creationId xmlns:a16="http://schemas.microsoft.com/office/drawing/2014/main" id="{6D2A0E66-F143-4FB3-8049-94E684CAFF3C}"/>
              </a:ext>
            </a:extLst>
          </p:cNvPr>
          <p:cNvSpPr txBox="1"/>
          <p:nvPr/>
        </p:nvSpPr>
        <p:spPr>
          <a:xfrm>
            <a:off x="1645819" y="3760210"/>
            <a:ext cx="314510" cy="369332"/>
          </a:xfrm>
          <a:prstGeom prst="rect">
            <a:avLst/>
          </a:prstGeom>
          <a:noFill/>
        </p:spPr>
        <p:txBody>
          <a:bodyPr wrap="none" rtlCol="0">
            <a:spAutoFit/>
          </a:bodyPr>
          <a:lstStyle/>
          <a:p>
            <a:r>
              <a:rPr lang="en-US" dirty="0"/>
              <a:t>F</a:t>
            </a:r>
          </a:p>
        </p:txBody>
      </p:sp>
      <p:sp>
        <p:nvSpPr>
          <p:cNvPr id="9" name="Oval 8">
            <a:extLst>
              <a:ext uri="{FF2B5EF4-FFF2-40B4-BE49-F238E27FC236}">
                <a16:creationId xmlns:a16="http://schemas.microsoft.com/office/drawing/2014/main" id="{702F23A7-2678-43CB-8265-51E17779B9A1}"/>
              </a:ext>
            </a:extLst>
          </p:cNvPr>
          <p:cNvSpPr/>
          <p:nvPr/>
        </p:nvSpPr>
        <p:spPr>
          <a:xfrm>
            <a:off x="1220655" y="4056699"/>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End</a:t>
            </a:r>
          </a:p>
        </p:txBody>
      </p:sp>
      <p:cxnSp>
        <p:nvCxnSpPr>
          <p:cNvPr id="18" name="Connector: Elbow 17">
            <a:extLst>
              <a:ext uri="{FF2B5EF4-FFF2-40B4-BE49-F238E27FC236}">
                <a16:creationId xmlns:a16="http://schemas.microsoft.com/office/drawing/2014/main" id="{8D3EA150-57DA-4A6B-8CAD-81BFA4614E57}"/>
              </a:ext>
            </a:extLst>
          </p:cNvPr>
          <p:cNvCxnSpPr>
            <a:cxnSpLocks/>
            <a:stCxn id="10" idx="2"/>
            <a:endCxn id="9" idx="0"/>
          </p:cNvCxnSpPr>
          <p:nvPr/>
        </p:nvCxnSpPr>
        <p:spPr>
          <a:xfrm rot="5400000">
            <a:off x="1475966" y="3942171"/>
            <a:ext cx="229055" cy="1"/>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87870DE7-037E-4AE4-9C82-B2538F1DFA30}"/>
              </a:ext>
            </a:extLst>
          </p:cNvPr>
          <p:cNvGrpSpPr/>
          <p:nvPr/>
        </p:nvGrpSpPr>
        <p:grpSpPr>
          <a:xfrm>
            <a:off x="5097216" y="2887292"/>
            <a:ext cx="3938832" cy="369332"/>
            <a:chOff x="5175605" y="2577000"/>
            <a:chExt cx="3911208" cy="369332"/>
          </a:xfrm>
        </p:grpSpPr>
        <p:cxnSp>
          <p:nvCxnSpPr>
            <p:cNvPr id="37" name="Straight Arrow Connector 36">
              <a:extLst>
                <a:ext uri="{FF2B5EF4-FFF2-40B4-BE49-F238E27FC236}">
                  <a16:creationId xmlns:a16="http://schemas.microsoft.com/office/drawing/2014/main" id="{81154E18-36C6-4130-8EFC-86A3A059455B}"/>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DDB0C833-1DC5-4364-BA52-6C2242A99DEF}"/>
                </a:ext>
              </a:extLst>
            </p:cNvPr>
            <p:cNvSpPr txBox="1"/>
            <p:nvPr/>
          </p:nvSpPr>
          <p:spPr>
            <a:xfrm>
              <a:off x="5175605" y="2577000"/>
              <a:ext cx="2366353" cy="369332"/>
            </a:xfrm>
            <a:prstGeom prst="rect">
              <a:avLst/>
            </a:prstGeom>
            <a:noFill/>
          </p:spPr>
          <p:txBody>
            <a:bodyPr wrap="none" rtlCol="0">
              <a:spAutoFit/>
            </a:bodyPr>
            <a:lstStyle/>
            <a:p>
              <a:r>
                <a:rPr lang="en-US" dirty="0"/>
                <a:t>Condition Statement</a:t>
              </a:r>
            </a:p>
          </p:txBody>
        </p:sp>
        <p:sp>
          <p:nvSpPr>
            <p:cNvPr id="39" name="Rectangle 38">
              <a:extLst>
                <a:ext uri="{FF2B5EF4-FFF2-40B4-BE49-F238E27FC236}">
                  <a16:creationId xmlns:a16="http://schemas.microsoft.com/office/drawing/2014/main" id="{A591812A-C76D-4180-A2B3-4D8E687D9A5B}"/>
                </a:ext>
              </a:extLst>
            </p:cNvPr>
            <p:cNvSpPr/>
            <p:nvPr/>
          </p:nvSpPr>
          <p:spPr>
            <a:xfrm>
              <a:off x="8671301" y="2653756"/>
              <a:ext cx="415512"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CD13E40E-C825-4959-BEC7-A8C645BD0362}"/>
              </a:ext>
            </a:extLst>
          </p:cNvPr>
          <p:cNvGrpSpPr/>
          <p:nvPr/>
        </p:nvGrpSpPr>
        <p:grpSpPr>
          <a:xfrm>
            <a:off x="6072605" y="4094645"/>
            <a:ext cx="3960395" cy="369332"/>
            <a:chOff x="6275805" y="2575866"/>
            <a:chExt cx="3960395" cy="369332"/>
          </a:xfrm>
        </p:grpSpPr>
        <p:cxnSp>
          <p:nvCxnSpPr>
            <p:cNvPr id="41" name="Straight Arrow Connector 40">
              <a:extLst>
                <a:ext uri="{FF2B5EF4-FFF2-40B4-BE49-F238E27FC236}">
                  <a16:creationId xmlns:a16="http://schemas.microsoft.com/office/drawing/2014/main" id="{8895DAD7-6728-4FEB-AD2D-A28983B3FB2C}"/>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2" name="TextBox 41">
              <a:extLst>
                <a:ext uri="{FF2B5EF4-FFF2-40B4-BE49-F238E27FC236}">
                  <a16:creationId xmlns:a16="http://schemas.microsoft.com/office/drawing/2014/main" id="{6AD0A592-586E-4BA1-A135-EE758F4D5E5B}"/>
                </a:ext>
              </a:extLst>
            </p:cNvPr>
            <p:cNvSpPr txBox="1"/>
            <p:nvPr/>
          </p:nvSpPr>
          <p:spPr>
            <a:xfrm>
              <a:off x="6275805" y="2575866"/>
              <a:ext cx="1163139" cy="369332"/>
            </a:xfrm>
            <a:prstGeom prst="rect">
              <a:avLst/>
            </a:prstGeom>
            <a:noFill/>
          </p:spPr>
          <p:txBody>
            <a:bodyPr wrap="none" rtlCol="0">
              <a:spAutoFit/>
            </a:bodyPr>
            <a:lstStyle/>
            <a:p>
              <a:r>
                <a:rPr lang="en-US" dirty="0"/>
                <a:t>Exit Loop</a:t>
              </a:r>
            </a:p>
          </p:txBody>
        </p:sp>
        <p:sp>
          <p:nvSpPr>
            <p:cNvPr id="43" name="Rectangle 42">
              <a:extLst>
                <a:ext uri="{FF2B5EF4-FFF2-40B4-BE49-F238E27FC236}">
                  <a16:creationId xmlns:a16="http://schemas.microsoft.com/office/drawing/2014/main" id="{D09FC72A-1AF0-4F38-BE51-85C843BA18DB}"/>
                </a:ext>
              </a:extLst>
            </p:cNvPr>
            <p:cNvSpPr/>
            <p:nvPr/>
          </p:nvSpPr>
          <p:spPr>
            <a:xfrm>
              <a:off x="8600077" y="2652623"/>
              <a:ext cx="1636123"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Oval 43">
            <a:extLst>
              <a:ext uri="{FF2B5EF4-FFF2-40B4-BE49-F238E27FC236}">
                <a16:creationId xmlns:a16="http://schemas.microsoft.com/office/drawing/2014/main" id="{E289B08C-3F40-4CCF-A6E1-D0A050666E3E}"/>
              </a:ext>
            </a:extLst>
          </p:cNvPr>
          <p:cNvSpPr/>
          <p:nvPr/>
        </p:nvSpPr>
        <p:spPr>
          <a:xfrm>
            <a:off x="1227008" y="2118780"/>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Start</a:t>
            </a:r>
          </a:p>
        </p:txBody>
      </p:sp>
      <p:cxnSp>
        <p:nvCxnSpPr>
          <p:cNvPr id="45" name="Connector: Elbow 44">
            <a:extLst>
              <a:ext uri="{FF2B5EF4-FFF2-40B4-BE49-F238E27FC236}">
                <a16:creationId xmlns:a16="http://schemas.microsoft.com/office/drawing/2014/main" id="{56E3DA4E-6C64-4F1A-AD4E-0ECCE3881E9E}"/>
              </a:ext>
            </a:extLst>
          </p:cNvPr>
          <p:cNvCxnSpPr>
            <a:cxnSpLocks/>
          </p:cNvCxnSpPr>
          <p:nvPr/>
        </p:nvCxnSpPr>
        <p:spPr>
          <a:xfrm rot="5400000">
            <a:off x="1470709" y="2687670"/>
            <a:ext cx="229055" cy="1"/>
          </a:xfrm>
          <a:prstGeom prst="bentConnector3">
            <a:avLst>
              <a:gd name="adj1" fmla="val 50000"/>
            </a:avLst>
          </a:prstGeom>
          <a:ln w="28575">
            <a:solidFill>
              <a:srgbClr val="0D62A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97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While Loops – Do While</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10987360" cy="4274440"/>
          </a:xfrm>
          <a:prstGeom prst="rect">
            <a:avLst/>
          </a:prstGeom>
          <a:noFill/>
        </p:spPr>
        <p:txBody>
          <a:bodyPr wrap="square">
            <a:spAutoFit/>
          </a:bodyPr>
          <a:lstStyle/>
          <a:p>
            <a:pPr marL="285750" indent="-285750">
              <a:lnSpc>
                <a:spcPct val="110000"/>
              </a:lnSpc>
              <a:spcBef>
                <a:spcPts val="1000"/>
              </a:spcBef>
              <a:buClr>
                <a:schemeClr val="accent1"/>
              </a:buClr>
              <a:buFont typeface="Arial" panose="020B0604020202020204" pitchFamily="34" charset="0"/>
              <a:buChar char="•"/>
            </a:pPr>
            <a:r>
              <a:rPr lang="en-US" dirty="0">
                <a:solidFill>
                  <a:srgbClr val="C00000"/>
                </a:solidFill>
              </a:rPr>
              <a:t>Do while</a:t>
            </a:r>
            <a:r>
              <a:rPr lang="en-US" dirty="0">
                <a:solidFill>
                  <a:schemeClr val="tx2"/>
                </a:solidFill>
              </a:rPr>
              <a:t> loops execute Loop Body </a:t>
            </a:r>
            <a:r>
              <a:rPr lang="en-US" i="1" dirty="0">
                <a:solidFill>
                  <a:schemeClr val="tx2"/>
                </a:solidFill>
              </a:rPr>
              <a:t>first, </a:t>
            </a:r>
            <a:r>
              <a:rPr lang="en-US" dirty="0">
                <a:solidFill>
                  <a:schemeClr val="tx2"/>
                </a:solidFill>
              </a:rPr>
              <a:t>then conditional </a:t>
            </a:r>
          </a:p>
          <a:p>
            <a:pPr marL="285750" indent="-28575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r>
              <a:rPr lang="en-US" dirty="0">
                <a:solidFill>
                  <a:schemeClr val="tx2"/>
                </a:solidFill>
              </a:rPr>
              <a:t>It doesn’t matter that repeat is set to False in Line 6</a:t>
            </a:r>
          </a:p>
          <a:p>
            <a:pPr marL="285750" indent="-285750">
              <a:lnSpc>
                <a:spcPct val="110000"/>
              </a:lnSpc>
              <a:spcBef>
                <a:spcPts val="1000"/>
              </a:spcBef>
              <a:buClr>
                <a:schemeClr val="accent1"/>
              </a:buClr>
              <a:buFont typeface="Arial" panose="020B0604020202020204" pitchFamily="34" charset="0"/>
              <a:buChar char="•"/>
            </a:pPr>
            <a:r>
              <a:rPr lang="en-US" dirty="0">
                <a:solidFill>
                  <a:schemeClr val="tx2"/>
                </a:solidFill>
              </a:rPr>
              <a:t>Loop Body is executed at </a:t>
            </a:r>
            <a:r>
              <a:rPr lang="en-US" i="1" dirty="0">
                <a:solidFill>
                  <a:schemeClr val="tx2"/>
                </a:solidFill>
              </a:rPr>
              <a:t>least</a:t>
            </a:r>
            <a:r>
              <a:rPr lang="en-US" dirty="0">
                <a:solidFill>
                  <a:schemeClr val="tx2"/>
                </a:solidFill>
              </a:rPr>
              <a:t> </a:t>
            </a:r>
            <a:r>
              <a:rPr lang="en-US" i="1" dirty="0">
                <a:solidFill>
                  <a:schemeClr val="tx2"/>
                </a:solidFill>
              </a:rPr>
              <a:t>once</a:t>
            </a:r>
            <a:endParaRPr lang="en-US" dirty="0">
              <a:solidFill>
                <a:schemeClr val="tx2"/>
              </a:solidFill>
            </a:endParaRPr>
          </a:p>
        </p:txBody>
      </p:sp>
      <p:sp>
        <p:nvSpPr>
          <p:cNvPr id="3" name="Rectangle 2">
            <a:extLst>
              <a:ext uri="{FF2B5EF4-FFF2-40B4-BE49-F238E27FC236}">
                <a16:creationId xmlns:a16="http://schemas.microsoft.com/office/drawing/2014/main" id="{C0CD5D73-9131-42EC-BA6F-1B8ED28E2C58}"/>
              </a:ext>
            </a:extLst>
          </p:cNvPr>
          <p:cNvSpPr/>
          <p:nvPr/>
        </p:nvSpPr>
        <p:spPr>
          <a:xfrm>
            <a:off x="1011552" y="3095791"/>
            <a:ext cx="1147368" cy="576596"/>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a:t>
            </a:r>
          </a:p>
          <a:p>
            <a:pPr algn="ctr"/>
            <a:r>
              <a:rPr lang="en-US" sz="1600" dirty="0"/>
              <a:t>Body</a:t>
            </a:r>
          </a:p>
        </p:txBody>
      </p:sp>
      <p:sp>
        <p:nvSpPr>
          <p:cNvPr id="10" name="Flowchart: Decision 9">
            <a:extLst>
              <a:ext uri="{FF2B5EF4-FFF2-40B4-BE49-F238E27FC236}">
                <a16:creationId xmlns:a16="http://schemas.microsoft.com/office/drawing/2014/main" id="{B871BEAE-0BC2-4EA0-ABFF-FB227F07B916}"/>
              </a:ext>
            </a:extLst>
          </p:cNvPr>
          <p:cNvSpPr/>
          <p:nvPr/>
        </p:nvSpPr>
        <p:spPr>
          <a:xfrm>
            <a:off x="2715555" y="2942531"/>
            <a:ext cx="1297389" cy="884966"/>
          </a:xfrm>
          <a:prstGeom prst="flowChartDecision">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pPr algn="ctr"/>
            <a:r>
              <a:rPr lang="en-US" sz="1600" dirty="0"/>
              <a:t>Conditional</a:t>
            </a:r>
            <a:endParaRPr lang="en-US" sz="1400" dirty="0"/>
          </a:p>
        </p:txBody>
      </p:sp>
      <p:cxnSp>
        <p:nvCxnSpPr>
          <p:cNvPr id="5" name="Connector: Elbow 4">
            <a:extLst>
              <a:ext uri="{FF2B5EF4-FFF2-40B4-BE49-F238E27FC236}">
                <a16:creationId xmlns:a16="http://schemas.microsoft.com/office/drawing/2014/main" id="{EDB8A431-C58B-427F-94CD-852C954704BD}"/>
              </a:ext>
            </a:extLst>
          </p:cNvPr>
          <p:cNvCxnSpPr>
            <a:cxnSpLocks/>
            <a:stCxn id="10" idx="0"/>
            <a:endCxn id="3" idx="0"/>
          </p:cNvCxnSpPr>
          <p:nvPr/>
        </p:nvCxnSpPr>
        <p:spPr>
          <a:xfrm rot="16200000" flipH="1" flipV="1">
            <a:off x="2398113" y="2129654"/>
            <a:ext cx="153260" cy="1779014"/>
          </a:xfrm>
          <a:prstGeom prst="bentConnector3">
            <a:avLst>
              <a:gd name="adj1" fmla="val -149158"/>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CA0771-6337-4C33-B323-85022F4F9106}"/>
              </a:ext>
            </a:extLst>
          </p:cNvPr>
          <p:cNvSpPr txBox="1"/>
          <p:nvPr/>
        </p:nvSpPr>
        <p:spPr>
          <a:xfrm>
            <a:off x="3318203" y="2617532"/>
            <a:ext cx="316112" cy="369332"/>
          </a:xfrm>
          <a:prstGeom prst="rect">
            <a:avLst/>
          </a:prstGeom>
          <a:noFill/>
        </p:spPr>
        <p:txBody>
          <a:bodyPr wrap="none" rtlCol="0">
            <a:spAutoFit/>
          </a:bodyPr>
          <a:lstStyle/>
          <a:p>
            <a:r>
              <a:rPr lang="en-US" dirty="0"/>
              <a:t>T</a:t>
            </a:r>
          </a:p>
        </p:txBody>
      </p:sp>
      <p:pic>
        <p:nvPicPr>
          <p:cNvPr id="32" name="Picture 31">
            <a:extLst>
              <a:ext uri="{FF2B5EF4-FFF2-40B4-BE49-F238E27FC236}">
                <a16:creationId xmlns:a16="http://schemas.microsoft.com/office/drawing/2014/main" id="{821F7AAC-18E4-45B1-8B01-135FBF70D434}"/>
              </a:ext>
            </a:extLst>
          </p:cNvPr>
          <p:cNvPicPr>
            <a:picLocks noChangeAspect="1"/>
          </p:cNvPicPr>
          <p:nvPr/>
        </p:nvPicPr>
        <p:blipFill>
          <a:blip r:embed="rId4"/>
          <a:stretch>
            <a:fillRect/>
          </a:stretch>
        </p:blipFill>
        <p:spPr>
          <a:xfrm>
            <a:off x="7459443" y="1790700"/>
            <a:ext cx="4551387" cy="3975342"/>
          </a:xfrm>
          <a:prstGeom prst="rect">
            <a:avLst/>
          </a:prstGeom>
        </p:spPr>
      </p:pic>
      <p:sp>
        <p:nvSpPr>
          <p:cNvPr id="14" name="TextBox 13">
            <a:extLst>
              <a:ext uri="{FF2B5EF4-FFF2-40B4-BE49-F238E27FC236}">
                <a16:creationId xmlns:a16="http://schemas.microsoft.com/office/drawing/2014/main" id="{6D2A0E66-F143-4FB3-8049-94E684CAFF3C}"/>
              </a:ext>
            </a:extLst>
          </p:cNvPr>
          <p:cNvSpPr txBox="1"/>
          <p:nvPr/>
        </p:nvSpPr>
        <p:spPr>
          <a:xfrm>
            <a:off x="3022076" y="3725194"/>
            <a:ext cx="314510" cy="369332"/>
          </a:xfrm>
          <a:prstGeom prst="rect">
            <a:avLst/>
          </a:prstGeom>
          <a:noFill/>
        </p:spPr>
        <p:txBody>
          <a:bodyPr wrap="none" rtlCol="0">
            <a:spAutoFit/>
          </a:bodyPr>
          <a:lstStyle/>
          <a:p>
            <a:r>
              <a:rPr lang="en-US" dirty="0"/>
              <a:t>F</a:t>
            </a:r>
          </a:p>
        </p:txBody>
      </p:sp>
      <p:sp>
        <p:nvSpPr>
          <p:cNvPr id="9" name="Oval 8">
            <a:extLst>
              <a:ext uri="{FF2B5EF4-FFF2-40B4-BE49-F238E27FC236}">
                <a16:creationId xmlns:a16="http://schemas.microsoft.com/office/drawing/2014/main" id="{702F23A7-2678-43CB-8265-51E17779B9A1}"/>
              </a:ext>
            </a:extLst>
          </p:cNvPr>
          <p:cNvSpPr/>
          <p:nvPr/>
        </p:nvSpPr>
        <p:spPr>
          <a:xfrm>
            <a:off x="2994412" y="4042905"/>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End</a:t>
            </a:r>
          </a:p>
        </p:txBody>
      </p:sp>
      <p:cxnSp>
        <p:nvCxnSpPr>
          <p:cNvPr id="18" name="Connector: Elbow 17">
            <a:extLst>
              <a:ext uri="{FF2B5EF4-FFF2-40B4-BE49-F238E27FC236}">
                <a16:creationId xmlns:a16="http://schemas.microsoft.com/office/drawing/2014/main" id="{8D3EA150-57DA-4A6B-8CAD-81BFA4614E57}"/>
              </a:ext>
            </a:extLst>
          </p:cNvPr>
          <p:cNvCxnSpPr>
            <a:cxnSpLocks/>
            <a:stCxn id="10" idx="2"/>
            <a:endCxn id="9" idx="0"/>
          </p:cNvCxnSpPr>
          <p:nvPr/>
        </p:nvCxnSpPr>
        <p:spPr>
          <a:xfrm rot="5400000">
            <a:off x="3256546" y="3935201"/>
            <a:ext cx="215408" cy="1"/>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87870DE7-037E-4AE4-9C82-B2538F1DFA30}"/>
              </a:ext>
            </a:extLst>
          </p:cNvPr>
          <p:cNvGrpSpPr/>
          <p:nvPr/>
        </p:nvGrpSpPr>
        <p:grpSpPr>
          <a:xfrm>
            <a:off x="5097216" y="2887292"/>
            <a:ext cx="4608759" cy="369332"/>
            <a:chOff x="5175605" y="2577000"/>
            <a:chExt cx="4576437" cy="369332"/>
          </a:xfrm>
        </p:grpSpPr>
        <p:cxnSp>
          <p:nvCxnSpPr>
            <p:cNvPr id="37" name="Straight Arrow Connector 36">
              <a:extLst>
                <a:ext uri="{FF2B5EF4-FFF2-40B4-BE49-F238E27FC236}">
                  <a16:creationId xmlns:a16="http://schemas.microsoft.com/office/drawing/2014/main" id="{81154E18-36C6-4130-8EFC-86A3A059455B}"/>
                </a:ext>
              </a:extLst>
            </p:cNvPr>
            <p:cNvCxnSpPr>
              <a:cxnSpLocks/>
            </p:cNvCxnSpPr>
            <p:nvPr/>
          </p:nvCxnSpPr>
          <p:spPr>
            <a:xfrm>
              <a:off x="7402466" y="2761672"/>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DDB0C833-1DC5-4364-BA52-6C2242A99DEF}"/>
                </a:ext>
              </a:extLst>
            </p:cNvPr>
            <p:cNvSpPr txBox="1"/>
            <p:nvPr/>
          </p:nvSpPr>
          <p:spPr>
            <a:xfrm>
              <a:off x="5175605" y="2577000"/>
              <a:ext cx="2134232" cy="369332"/>
            </a:xfrm>
            <a:prstGeom prst="rect">
              <a:avLst/>
            </a:prstGeom>
            <a:noFill/>
          </p:spPr>
          <p:txBody>
            <a:bodyPr wrap="none" rtlCol="0">
              <a:spAutoFit/>
            </a:bodyPr>
            <a:lstStyle/>
            <a:p>
              <a:r>
                <a:rPr lang="en-US" dirty="0"/>
                <a:t>Condition Variable</a:t>
              </a:r>
            </a:p>
          </p:txBody>
        </p:sp>
        <p:sp>
          <p:nvSpPr>
            <p:cNvPr id="39" name="Rectangle 38">
              <a:extLst>
                <a:ext uri="{FF2B5EF4-FFF2-40B4-BE49-F238E27FC236}">
                  <a16:creationId xmlns:a16="http://schemas.microsoft.com/office/drawing/2014/main" id="{A591812A-C76D-4180-A2B3-4D8E687D9A5B}"/>
                </a:ext>
              </a:extLst>
            </p:cNvPr>
            <p:cNvSpPr/>
            <p:nvPr/>
          </p:nvSpPr>
          <p:spPr>
            <a:xfrm>
              <a:off x="8266466" y="2653756"/>
              <a:ext cx="1485576"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CD13E40E-C825-4959-BEC7-A8C645BD0362}"/>
              </a:ext>
            </a:extLst>
          </p:cNvPr>
          <p:cNvGrpSpPr/>
          <p:nvPr/>
        </p:nvGrpSpPr>
        <p:grpSpPr>
          <a:xfrm>
            <a:off x="5374509" y="4132370"/>
            <a:ext cx="4634679" cy="369332"/>
            <a:chOff x="5601521" y="2575867"/>
            <a:chExt cx="4634679" cy="369332"/>
          </a:xfrm>
        </p:grpSpPr>
        <p:cxnSp>
          <p:nvCxnSpPr>
            <p:cNvPr id="41" name="Straight Arrow Connector 40">
              <a:extLst>
                <a:ext uri="{FF2B5EF4-FFF2-40B4-BE49-F238E27FC236}">
                  <a16:creationId xmlns:a16="http://schemas.microsoft.com/office/drawing/2014/main" id="{8895DAD7-6728-4FEB-AD2D-A28983B3FB2C}"/>
                </a:ext>
              </a:extLst>
            </p:cNvPr>
            <p:cNvCxnSpPr>
              <a:cxnSpLocks/>
            </p:cNvCxnSpPr>
            <p:nvPr/>
          </p:nvCxnSpPr>
          <p:spPr>
            <a:xfrm>
              <a:off x="7488196" y="2775815"/>
              <a:ext cx="1105785"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2" name="TextBox 41">
              <a:extLst>
                <a:ext uri="{FF2B5EF4-FFF2-40B4-BE49-F238E27FC236}">
                  <a16:creationId xmlns:a16="http://schemas.microsoft.com/office/drawing/2014/main" id="{6AD0A592-586E-4BA1-A135-EE758F4D5E5B}"/>
                </a:ext>
              </a:extLst>
            </p:cNvPr>
            <p:cNvSpPr txBox="1"/>
            <p:nvPr/>
          </p:nvSpPr>
          <p:spPr>
            <a:xfrm>
              <a:off x="5601521" y="2575867"/>
              <a:ext cx="1880579" cy="369332"/>
            </a:xfrm>
            <a:prstGeom prst="rect">
              <a:avLst/>
            </a:prstGeom>
            <a:noFill/>
          </p:spPr>
          <p:txBody>
            <a:bodyPr wrap="none" rtlCol="0">
              <a:spAutoFit/>
            </a:bodyPr>
            <a:lstStyle/>
            <a:p>
              <a:r>
                <a:rPr lang="en-US" dirty="0"/>
                <a:t>Update Variable</a:t>
              </a:r>
            </a:p>
          </p:txBody>
        </p:sp>
        <p:sp>
          <p:nvSpPr>
            <p:cNvPr id="43" name="Rectangle 42">
              <a:extLst>
                <a:ext uri="{FF2B5EF4-FFF2-40B4-BE49-F238E27FC236}">
                  <a16:creationId xmlns:a16="http://schemas.microsoft.com/office/drawing/2014/main" id="{D09FC72A-1AF0-4F38-BE51-85C843BA18DB}"/>
                </a:ext>
              </a:extLst>
            </p:cNvPr>
            <p:cNvSpPr/>
            <p:nvPr/>
          </p:nvSpPr>
          <p:spPr>
            <a:xfrm>
              <a:off x="8600077" y="2652623"/>
              <a:ext cx="1636123"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Oval 43">
            <a:extLst>
              <a:ext uri="{FF2B5EF4-FFF2-40B4-BE49-F238E27FC236}">
                <a16:creationId xmlns:a16="http://schemas.microsoft.com/office/drawing/2014/main" id="{E289B08C-3F40-4CCF-A6E1-D0A050666E3E}"/>
              </a:ext>
            </a:extLst>
          </p:cNvPr>
          <p:cNvSpPr/>
          <p:nvPr/>
        </p:nvSpPr>
        <p:spPr>
          <a:xfrm>
            <a:off x="1227008" y="2118780"/>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Start</a:t>
            </a:r>
          </a:p>
        </p:txBody>
      </p:sp>
      <p:cxnSp>
        <p:nvCxnSpPr>
          <p:cNvPr id="45" name="Connector: Elbow 44">
            <a:extLst>
              <a:ext uri="{FF2B5EF4-FFF2-40B4-BE49-F238E27FC236}">
                <a16:creationId xmlns:a16="http://schemas.microsoft.com/office/drawing/2014/main" id="{56E3DA4E-6C64-4F1A-AD4E-0ECCE3881E9E}"/>
              </a:ext>
            </a:extLst>
          </p:cNvPr>
          <p:cNvCxnSpPr>
            <a:cxnSpLocks/>
          </p:cNvCxnSpPr>
          <p:nvPr/>
        </p:nvCxnSpPr>
        <p:spPr>
          <a:xfrm rot="5400000">
            <a:off x="1470709" y="2687670"/>
            <a:ext cx="229055" cy="1"/>
          </a:xfrm>
          <a:prstGeom prst="bentConnector3">
            <a:avLst>
              <a:gd name="adj1" fmla="val 50000"/>
            </a:avLst>
          </a:prstGeom>
          <a:ln w="28575">
            <a:solidFill>
              <a:srgbClr val="0D62A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40CF530E-06ED-4580-B4C2-EA0C2525BD20}"/>
              </a:ext>
            </a:extLst>
          </p:cNvPr>
          <p:cNvCxnSpPr>
            <a:cxnSpLocks/>
            <a:stCxn id="3" idx="3"/>
            <a:endCxn id="10" idx="1"/>
          </p:cNvCxnSpPr>
          <p:nvPr/>
        </p:nvCxnSpPr>
        <p:spPr>
          <a:xfrm>
            <a:off x="2158920" y="3384089"/>
            <a:ext cx="556635" cy="925"/>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D2320606-D163-42AD-B1F8-8CB989B08BB6}"/>
              </a:ext>
            </a:extLst>
          </p:cNvPr>
          <p:cNvGrpSpPr/>
          <p:nvPr/>
        </p:nvGrpSpPr>
        <p:grpSpPr>
          <a:xfrm>
            <a:off x="4997204" y="4512813"/>
            <a:ext cx="4280147" cy="369332"/>
            <a:chOff x="5175605" y="2577000"/>
            <a:chExt cx="4250129" cy="369332"/>
          </a:xfrm>
        </p:grpSpPr>
        <p:cxnSp>
          <p:nvCxnSpPr>
            <p:cNvPr id="48" name="Straight Arrow Connector 47">
              <a:extLst>
                <a:ext uri="{FF2B5EF4-FFF2-40B4-BE49-F238E27FC236}">
                  <a16:creationId xmlns:a16="http://schemas.microsoft.com/office/drawing/2014/main" id="{8110CA13-90E5-469F-82EB-23A208E1F003}"/>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9" name="TextBox 48">
              <a:extLst>
                <a:ext uri="{FF2B5EF4-FFF2-40B4-BE49-F238E27FC236}">
                  <a16:creationId xmlns:a16="http://schemas.microsoft.com/office/drawing/2014/main" id="{519B6EF3-D824-4807-ABE7-F6863C40A436}"/>
                </a:ext>
              </a:extLst>
            </p:cNvPr>
            <p:cNvSpPr txBox="1"/>
            <p:nvPr/>
          </p:nvSpPr>
          <p:spPr>
            <a:xfrm>
              <a:off x="5175605" y="2577000"/>
              <a:ext cx="2349757" cy="369332"/>
            </a:xfrm>
            <a:prstGeom prst="rect">
              <a:avLst/>
            </a:prstGeom>
            <a:noFill/>
          </p:spPr>
          <p:txBody>
            <a:bodyPr wrap="none" rtlCol="0">
              <a:spAutoFit/>
            </a:bodyPr>
            <a:lstStyle/>
            <a:p>
              <a:r>
                <a:rPr lang="en-US" dirty="0"/>
                <a:t>Condition Statement</a:t>
              </a:r>
            </a:p>
          </p:txBody>
        </p:sp>
        <p:sp>
          <p:nvSpPr>
            <p:cNvPr id="50" name="Rectangle 49">
              <a:extLst>
                <a:ext uri="{FF2B5EF4-FFF2-40B4-BE49-F238E27FC236}">
                  <a16:creationId xmlns:a16="http://schemas.microsoft.com/office/drawing/2014/main" id="{C479D85E-3C26-4959-947F-0A37FDF332A0}"/>
                </a:ext>
              </a:extLst>
            </p:cNvPr>
            <p:cNvSpPr/>
            <p:nvPr/>
          </p:nvSpPr>
          <p:spPr>
            <a:xfrm>
              <a:off x="8365775" y="2653756"/>
              <a:ext cx="1059959"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DB5EEC7-D72C-4321-8CE0-4C13529C0186}"/>
              </a:ext>
            </a:extLst>
          </p:cNvPr>
          <p:cNvGrpSpPr/>
          <p:nvPr/>
        </p:nvGrpSpPr>
        <p:grpSpPr>
          <a:xfrm>
            <a:off x="5869344" y="3427650"/>
            <a:ext cx="2543758" cy="369332"/>
            <a:chOff x="5932485" y="2567533"/>
            <a:chExt cx="2525919" cy="369332"/>
          </a:xfrm>
        </p:grpSpPr>
        <p:cxnSp>
          <p:nvCxnSpPr>
            <p:cNvPr id="33" name="Straight Arrow Connector 32">
              <a:extLst>
                <a:ext uri="{FF2B5EF4-FFF2-40B4-BE49-F238E27FC236}">
                  <a16:creationId xmlns:a16="http://schemas.microsoft.com/office/drawing/2014/main" id="{389C904F-2E8B-4713-A811-2062CB7B6DEB}"/>
                </a:ext>
              </a:extLst>
            </p:cNvPr>
            <p:cNvCxnSpPr>
              <a:cxnSpLocks/>
            </p:cNvCxnSpPr>
            <p:nvPr/>
          </p:nvCxnSpPr>
          <p:spPr>
            <a:xfrm>
              <a:off x="7402466" y="2761672"/>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762C42DF-7F80-4C12-8377-18269FF955C4}"/>
                </a:ext>
              </a:extLst>
            </p:cNvPr>
            <p:cNvSpPr txBox="1"/>
            <p:nvPr/>
          </p:nvSpPr>
          <p:spPr>
            <a:xfrm>
              <a:off x="5932485" y="2567533"/>
              <a:ext cx="1416668" cy="369332"/>
            </a:xfrm>
            <a:prstGeom prst="rect">
              <a:avLst/>
            </a:prstGeom>
            <a:noFill/>
          </p:spPr>
          <p:txBody>
            <a:bodyPr wrap="none" rtlCol="0">
              <a:spAutoFit/>
            </a:bodyPr>
            <a:lstStyle/>
            <a:p>
              <a:r>
                <a:rPr lang="en-US" dirty="0">
                  <a:solidFill>
                    <a:srgbClr val="C00000"/>
                  </a:solidFill>
                </a:rPr>
                <a:t>do</a:t>
              </a:r>
              <a:r>
                <a:rPr lang="en-US" dirty="0"/>
                <a:t> keyword</a:t>
              </a:r>
            </a:p>
          </p:txBody>
        </p:sp>
        <p:sp>
          <p:nvSpPr>
            <p:cNvPr id="35" name="Rectangle 34">
              <a:extLst>
                <a:ext uri="{FF2B5EF4-FFF2-40B4-BE49-F238E27FC236}">
                  <a16:creationId xmlns:a16="http://schemas.microsoft.com/office/drawing/2014/main" id="{238645BA-43B6-4973-9F20-47808587D0F6}"/>
                </a:ext>
              </a:extLst>
            </p:cNvPr>
            <p:cNvSpPr/>
            <p:nvPr/>
          </p:nvSpPr>
          <p:spPr>
            <a:xfrm>
              <a:off x="8266466" y="2653756"/>
              <a:ext cx="191938"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138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3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B582FE1-DA7E-496A-A351-F44073BCB445}"/>
              </a:ext>
            </a:extLst>
          </p:cNvPr>
          <p:cNvPicPr>
            <a:picLocks noChangeAspect="1"/>
          </p:cNvPicPr>
          <p:nvPr/>
        </p:nvPicPr>
        <p:blipFill rotWithShape="1">
          <a:blip r:embed="rId3"/>
          <a:srcRect r="4038"/>
          <a:stretch/>
        </p:blipFill>
        <p:spPr>
          <a:xfrm>
            <a:off x="7073984" y="1212660"/>
            <a:ext cx="5110827" cy="4150708"/>
          </a:xfrm>
          <a:prstGeom prst="rect">
            <a:avLst/>
          </a:prstGeom>
        </p:spPr>
      </p:pic>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4">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For Loops – Holiday Special</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10987360" cy="3408562"/>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solidFill>
                  <a:srgbClr val="C00000"/>
                </a:solidFill>
              </a:rPr>
              <a:t>For</a:t>
            </a:r>
            <a:r>
              <a:rPr lang="en-US" dirty="0">
                <a:solidFill>
                  <a:schemeClr val="tx2"/>
                </a:solidFill>
              </a:rPr>
              <a:t> loops have an </a:t>
            </a:r>
            <a:r>
              <a:rPr lang="en-US" b="1" dirty="0">
                <a:solidFill>
                  <a:schemeClr val="tx2"/>
                </a:solidFill>
              </a:rPr>
              <a:t>initialization</a:t>
            </a:r>
            <a:r>
              <a:rPr lang="en-US" dirty="0">
                <a:solidFill>
                  <a:schemeClr val="tx2"/>
                </a:solidFill>
              </a:rPr>
              <a:t>, </a:t>
            </a:r>
            <a:r>
              <a:rPr lang="en-US" b="1" dirty="0">
                <a:solidFill>
                  <a:schemeClr val="tx2"/>
                </a:solidFill>
              </a:rPr>
              <a:t>conditional</a:t>
            </a:r>
            <a:r>
              <a:rPr lang="en-US" dirty="0">
                <a:solidFill>
                  <a:schemeClr val="tx2"/>
                </a:solidFill>
              </a:rPr>
              <a:t>, and </a:t>
            </a:r>
            <a:r>
              <a:rPr lang="en-US" b="1" dirty="0">
                <a:solidFill>
                  <a:schemeClr val="tx2"/>
                </a:solidFill>
              </a:rPr>
              <a:t>update</a:t>
            </a:r>
            <a:endParaRPr lang="en-US" b="1"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C0CD5D73-9131-42EC-BA6F-1B8ED28E2C58}"/>
              </a:ext>
            </a:extLst>
          </p:cNvPr>
          <p:cNvSpPr/>
          <p:nvPr/>
        </p:nvSpPr>
        <p:spPr>
          <a:xfrm>
            <a:off x="2945567" y="3886804"/>
            <a:ext cx="1147368" cy="576596"/>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 Body</a:t>
            </a:r>
          </a:p>
        </p:txBody>
      </p:sp>
      <p:sp>
        <p:nvSpPr>
          <p:cNvPr id="10" name="Flowchart: Decision 9">
            <a:extLst>
              <a:ext uri="{FF2B5EF4-FFF2-40B4-BE49-F238E27FC236}">
                <a16:creationId xmlns:a16="http://schemas.microsoft.com/office/drawing/2014/main" id="{B871BEAE-0BC2-4EA0-ABFF-FB227F07B916}"/>
              </a:ext>
            </a:extLst>
          </p:cNvPr>
          <p:cNvSpPr/>
          <p:nvPr/>
        </p:nvSpPr>
        <p:spPr>
          <a:xfrm>
            <a:off x="1118864" y="3732041"/>
            <a:ext cx="1297389" cy="884966"/>
          </a:xfrm>
          <a:prstGeom prst="flowChartDecision">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pPr algn="ctr"/>
            <a:r>
              <a:rPr lang="en-US" sz="1600" dirty="0"/>
              <a:t>Conditional</a:t>
            </a:r>
            <a:endParaRPr lang="en-US" sz="1400" dirty="0"/>
          </a:p>
        </p:txBody>
      </p:sp>
      <p:cxnSp>
        <p:nvCxnSpPr>
          <p:cNvPr id="5" name="Connector: Elbow 4">
            <a:extLst>
              <a:ext uri="{FF2B5EF4-FFF2-40B4-BE49-F238E27FC236}">
                <a16:creationId xmlns:a16="http://schemas.microsoft.com/office/drawing/2014/main" id="{EDB8A431-C58B-427F-94CD-852C954704BD}"/>
              </a:ext>
            </a:extLst>
          </p:cNvPr>
          <p:cNvCxnSpPr>
            <a:cxnSpLocks/>
            <a:stCxn id="10" idx="3"/>
            <a:endCxn id="3" idx="1"/>
          </p:cNvCxnSpPr>
          <p:nvPr/>
        </p:nvCxnSpPr>
        <p:spPr>
          <a:xfrm>
            <a:off x="2416253" y="4174524"/>
            <a:ext cx="529314" cy="578"/>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CA0771-6337-4C33-B323-85022F4F9106}"/>
              </a:ext>
            </a:extLst>
          </p:cNvPr>
          <p:cNvSpPr txBox="1"/>
          <p:nvPr/>
        </p:nvSpPr>
        <p:spPr>
          <a:xfrm>
            <a:off x="2436613" y="3829211"/>
            <a:ext cx="316112" cy="369332"/>
          </a:xfrm>
          <a:prstGeom prst="rect">
            <a:avLst/>
          </a:prstGeom>
          <a:noFill/>
        </p:spPr>
        <p:txBody>
          <a:bodyPr wrap="none" rtlCol="0">
            <a:spAutoFit/>
          </a:bodyPr>
          <a:lstStyle/>
          <a:p>
            <a:r>
              <a:rPr lang="en-US" dirty="0"/>
              <a:t>T</a:t>
            </a:r>
          </a:p>
        </p:txBody>
      </p:sp>
      <p:sp>
        <p:nvSpPr>
          <p:cNvPr id="14" name="TextBox 13">
            <a:extLst>
              <a:ext uri="{FF2B5EF4-FFF2-40B4-BE49-F238E27FC236}">
                <a16:creationId xmlns:a16="http://schemas.microsoft.com/office/drawing/2014/main" id="{6D2A0E66-F143-4FB3-8049-94E684CAFF3C}"/>
              </a:ext>
            </a:extLst>
          </p:cNvPr>
          <p:cNvSpPr txBox="1"/>
          <p:nvPr/>
        </p:nvSpPr>
        <p:spPr>
          <a:xfrm>
            <a:off x="1425385" y="4528351"/>
            <a:ext cx="314510" cy="369332"/>
          </a:xfrm>
          <a:prstGeom prst="rect">
            <a:avLst/>
          </a:prstGeom>
          <a:noFill/>
        </p:spPr>
        <p:txBody>
          <a:bodyPr wrap="none" rtlCol="0">
            <a:spAutoFit/>
          </a:bodyPr>
          <a:lstStyle/>
          <a:p>
            <a:r>
              <a:rPr lang="en-US" dirty="0"/>
              <a:t>F</a:t>
            </a:r>
          </a:p>
        </p:txBody>
      </p:sp>
      <p:sp>
        <p:nvSpPr>
          <p:cNvPr id="9" name="Oval 8">
            <a:extLst>
              <a:ext uri="{FF2B5EF4-FFF2-40B4-BE49-F238E27FC236}">
                <a16:creationId xmlns:a16="http://schemas.microsoft.com/office/drawing/2014/main" id="{702F23A7-2678-43CB-8265-51E17779B9A1}"/>
              </a:ext>
            </a:extLst>
          </p:cNvPr>
          <p:cNvSpPr/>
          <p:nvPr/>
        </p:nvSpPr>
        <p:spPr>
          <a:xfrm>
            <a:off x="1397721" y="4846062"/>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End</a:t>
            </a:r>
          </a:p>
        </p:txBody>
      </p:sp>
      <p:cxnSp>
        <p:nvCxnSpPr>
          <p:cNvPr id="18" name="Connector: Elbow 17">
            <a:extLst>
              <a:ext uri="{FF2B5EF4-FFF2-40B4-BE49-F238E27FC236}">
                <a16:creationId xmlns:a16="http://schemas.microsoft.com/office/drawing/2014/main" id="{8D3EA150-57DA-4A6B-8CAD-81BFA4614E57}"/>
              </a:ext>
            </a:extLst>
          </p:cNvPr>
          <p:cNvCxnSpPr>
            <a:cxnSpLocks/>
            <a:stCxn id="10" idx="2"/>
            <a:endCxn id="9" idx="0"/>
          </p:cNvCxnSpPr>
          <p:nvPr/>
        </p:nvCxnSpPr>
        <p:spPr>
          <a:xfrm rot="5400000">
            <a:off x="1653032" y="4731534"/>
            <a:ext cx="229055" cy="1"/>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EC60ACF-818D-485A-A5BB-26DD9836A4C8}"/>
              </a:ext>
            </a:extLst>
          </p:cNvPr>
          <p:cNvGrpSpPr/>
          <p:nvPr/>
        </p:nvGrpSpPr>
        <p:grpSpPr>
          <a:xfrm>
            <a:off x="5162905" y="2560646"/>
            <a:ext cx="7002856" cy="804853"/>
            <a:chOff x="5175605" y="2481750"/>
            <a:chExt cx="7002856" cy="804853"/>
          </a:xfrm>
        </p:grpSpPr>
        <p:cxnSp>
          <p:nvCxnSpPr>
            <p:cNvPr id="21" name="Straight Arrow Connector 20">
              <a:extLst>
                <a:ext uri="{FF2B5EF4-FFF2-40B4-BE49-F238E27FC236}">
                  <a16:creationId xmlns:a16="http://schemas.microsoft.com/office/drawing/2014/main" id="{141A3C08-ABAE-4581-ABC9-A5C4346D3718}"/>
                </a:ext>
              </a:extLst>
            </p:cNvPr>
            <p:cNvCxnSpPr>
              <a:cxnSpLocks/>
            </p:cNvCxnSpPr>
            <p:nvPr/>
          </p:nvCxnSpPr>
          <p:spPr>
            <a:xfrm>
              <a:off x="7061538" y="2666415"/>
              <a:ext cx="679112"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252EB428-6E71-4957-8545-13A8F99E18E4}"/>
                </a:ext>
              </a:extLst>
            </p:cNvPr>
            <p:cNvSpPr txBox="1"/>
            <p:nvPr/>
          </p:nvSpPr>
          <p:spPr>
            <a:xfrm>
              <a:off x="5175605" y="2481750"/>
              <a:ext cx="1977914" cy="369332"/>
            </a:xfrm>
            <a:prstGeom prst="rect">
              <a:avLst/>
            </a:prstGeom>
            <a:noFill/>
          </p:spPr>
          <p:txBody>
            <a:bodyPr wrap="none" rtlCol="0">
              <a:spAutoFit/>
            </a:bodyPr>
            <a:lstStyle/>
            <a:p>
              <a:r>
                <a:rPr lang="en-US" dirty="0"/>
                <a:t>List of Reindeers </a:t>
              </a:r>
            </a:p>
          </p:txBody>
        </p:sp>
        <p:sp>
          <p:nvSpPr>
            <p:cNvPr id="25" name="Rectangle 24">
              <a:extLst>
                <a:ext uri="{FF2B5EF4-FFF2-40B4-BE49-F238E27FC236}">
                  <a16:creationId xmlns:a16="http://schemas.microsoft.com/office/drawing/2014/main" id="{1E5E8101-F847-438B-9BA7-13BBFE7400D4}"/>
                </a:ext>
              </a:extLst>
            </p:cNvPr>
            <p:cNvSpPr/>
            <p:nvPr/>
          </p:nvSpPr>
          <p:spPr>
            <a:xfrm>
              <a:off x="7823201" y="2577000"/>
              <a:ext cx="4355260" cy="7096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7F118AC-D309-4A90-B7A7-1765447CFC50}"/>
              </a:ext>
            </a:extLst>
          </p:cNvPr>
          <p:cNvGrpSpPr/>
          <p:nvPr/>
        </p:nvGrpSpPr>
        <p:grpSpPr>
          <a:xfrm>
            <a:off x="4638822" y="3885683"/>
            <a:ext cx="3472512" cy="369332"/>
            <a:chOff x="5251062" y="2580337"/>
            <a:chExt cx="3472512" cy="369332"/>
          </a:xfrm>
        </p:grpSpPr>
        <p:cxnSp>
          <p:nvCxnSpPr>
            <p:cNvPr id="33" name="Straight Arrow Connector 32">
              <a:extLst>
                <a:ext uri="{FF2B5EF4-FFF2-40B4-BE49-F238E27FC236}">
                  <a16:creationId xmlns:a16="http://schemas.microsoft.com/office/drawing/2014/main" id="{89B124DA-F18D-4BFB-8716-9D41C9AA3CEB}"/>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5BDB5AB5-162C-448C-9CF6-8E80C94AD8E0}"/>
                </a:ext>
              </a:extLst>
            </p:cNvPr>
            <p:cNvSpPr txBox="1"/>
            <p:nvPr/>
          </p:nvSpPr>
          <p:spPr>
            <a:xfrm>
              <a:off x="5251062" y="2580337"/>
              <a:ext cx="2104487" cy="369332"/>
            </a:xfrm>
            <a:prstGeom prst="rect">
              <a:avLst/>
            </a:prstGeom>
            <a:noFill/>
          </p:spPr>
          <p:txBody>
            <a:bodyPr wrap="none" rtlCol="0">
              <a:spAutoFit/>
            </a:bodyPr>
            <a:lstStyle/>
            <a:p>
              <a:r>
                <a:rPr lang="en-US" dirty="0">
                  <a:solidFill>
                    <a:srgbClr val="C00000"/>
                  </a:solidFill>
                </a:rPr>
                <a:t>For</a:t>
              </a:r>
              <a:r>
                <a:rPr lang="en-US" dirty="0"/>
                <a:t> Loop Keyword</a:t>
              </a:r>
            </a:p>
          </p:txBody>
        </p:sp>
        <p:sp>
          <p:nvSpPr>
            <p:cNvPr id="35" name="Rectangle 34">
              <a:extLst>
                <a:ext uri="{FF2B5EF4-FFF2-40B4-BE49-F238E27FC236}">
                  <a16:creationId xmlns:a16="http://schemas.microsoft.com/office/drawing/2014/main" id="{4C5B0025-B8BE-47CA-9B91-907D16BF3457}"/>
                </a:ext>
              </a:extLst>
            </p:cNvPr>
            <p:cNvSpPr/>
            <p:nvPr/>
          </p:nvSpPr>
          <p:spPr>
            <a:xfrm>
              <a:off x="8332706" y="2654381"/>
              <a:ext cx="390868"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87870DE7-037E-4AE4-9C82-B2538F1DFA30}"/>
              </a:ext>
            </a:extLst>
          </p:cNvPr>
          <p:cNvGrpSpPr/>
          <p:nvPr/>
        </p:nvGrpSpPr>
        <p:grpSpPr>
          <a:xfrm>
            <a:off x="4520880" y="3896072"/>
            <a:ext cx="5779152" cy="369332"/>
            <a:chOff x="4012914" y="2579882"/>
            <a:chExt cx="5779152" cy="369332"/>
          </a:xfrm>
        </p:grpSpPr>
        <p:cxnSp>
          <p:nvCxnSpPr>
            <p:cNvPr id="37" name="Straight Arrow Connector 36">
              <a:extLst>
                <a:ext uri="{FF2B5EF4-FFF2-40B4-BE49-F238E27FC236}">
                  <a16:creationId xmlns:a16="http://schemas.microsoft.com/office/drawing/2014/main" id="{81154E18-36C6-4130-8EFC-86A3A059455B}"/>
                </a:ext>
              </a:extLst>
            </p:cNvPr>
            <p:cNvCxnSpPr>
              <a:cxnSpLocks/>
            </p:cNvCxnSpPr>
            <p:nvPr/>
          </p:nvCxnSpPr>
          <p:spPr>
            <a:xfrm>
              <a:off x="6437395" y="2775816"/>
              <a:ext cx="1895310"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DDB0C833-1DC5-4364-BA52-6C2242A99DEF}"/>
                </a:ext>
              </a:extLst>
            </p:cNvPr>
            <p:cNvSpPr txBox="1"/>
            <p:nvPr/>
          </p:nvSpPr>
          <p:spPr>
            <a:xfrm>
              <a:off x="4012914" y="2579882"/>
              <a:ext cx="2366353" cy="369332"/>
            </a:xfrm>
            <a:prstGeom prst="rect">
              <a:avLst/>
            </a:prstGeom>
            <a:noFill/>
          </p:spPr>
          <p:txBody>
            <a:bodyPr wrap="square" rtlCol="0">
              <a:spAutoFit/>
            </a:bodyPr>
            <a:lstStyle/>
            <a:p>
              <a:r>
                <a:rPr lang="en-US" dirty="0"/>
                <a:t>Condition Statement</a:t>
              </a:r>
            </a:p>
          </p:txBody>
        </p:sp>
        <p:sp>
          <p:nvSpPr>
            <p:cNvPr id="39" name="Rectangle 38">
              <a:extLst>
                <a:ext uri="{FF2B5EF4-FFF2-40B4-BE49-F238E27FC236}">
                  <a16:creationId xmlns:a16="http://schemas.microsoft.com/office/drawing/2014/main" id="{A591812A-C76D-4180-A2B3-4D8E687D9A5B}"/>
                </a:ext>
              </a:extLst>
            </p:cNvPr>
            <p:cNvSpPr/>
            <p:nvPr/>
          </p:nvSpPr>
          <p:spPr>
            <a:xfrm>
              <a:off x="8357851" y="2653756"/>
              <a:ext cx="1434215"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CD13E40E-C825-4959-BEC7-A8C645BD0362}"/>
              </a:ext>
            </a:extLst>
          </p:cNvPr>
          <p:cNvGrpSpPr/>
          <p:nvPr/>
        </p:nvGrpSpPr>
        <p:grpSpPr>
          <a:xfrm>
            <a:off x="5090524" y="3884581"/>
            <a:ext cx="3734574" cy="369332"/>
            <a:chOff x="5601521" y="2575867"/>
            <a:chExt cx="3734574" cy="369332"/>
          </a:xfrm>
        </p:grpSpPr>
        <p:cxnSp>
          <p:nvCxnSpPr>
            <p:cNvPr id="41" name="Straight Arrow Connector 40">
              <a:extLst>
                <a:ext uri="{FF2B5EF4-FFF2-40B4-BE49-F238E27FC236}">
                  <a16:creationId xmlns:a16="http://schemas.microsoft.com/office/drawing/2014/main" id="{8895DAD7-6728-4FEB-AD2D-A28983B3FB2C}"/>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2" name="TextBox 41">
              <a:extLst>
                <a:ext uri="{FF2B5EF4-FFF2-40B4-BE49-F238E27FC236}">
                  <a16:creationId xmlns:a16="http://schemas.microsoft.com/office/drawing/2014/main" id="{6AD0A592-586E-4BA1-A135-EE758F4D5E5B}"/>
                </a:ext>
              </a:extLst>
            </p:cNvPr>
            <p:cNvSpPr txBox="1"/>
            <p:nvPr/>
          </p:nvSpPr>
          <p:spPr>
            <a:xfrm>
              <a:off x="5601521" y="2575867"/>
              <a:ext cx="1437573" cy="369332"/>
            </a:xfrm>
            <a:prstGeom prst="rect">
              <a:avLst/>
            </a:prstGeom>
            <a:noFill/>
          </p:spPr>
          <p:txBody>
            <a:bodyPr wrap="none" rtlCol="0">
              <a:spAutoFit/>
            </a:bodyPr>
            <a:lstStyle/>
            <a:p>
              <a:r>
                <a:rPr lang="en-US" dirty="0"/>
                <a:t>Initialization</a:t>
              </a:r>
            </a:p>
          </p:txBody>
        </p:sp>
        <p:sp>
          <p:nvSpPr>
            <p:cNvPr id="43" name="Rectangle 42">
              <a:extLst>
                <a:ext uri="{FF2B5EF4-FFF2-40B4-BE49-F238E27FC236}">
                  <a16:creationId xmlns:a16="http://schemas.microsoft.com/office/drawing/2014/main" id="{D09FC72A-1AF0-4F38-BE51-85C843BA18DB}"/>
                </a:ext>
              </a:extLst>
            </p:cNvPr>
            <p:cNvSpPr/>
            <p:nvPr/>
          </p:nvSpPr>
          <p:spPr>
            <a:xfrm>
              <a:off x="8600078" y="2652623"/>
              <a:ext cx="736017"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Oval 43">
            <a:extLst>
              <a:ext uri="{FF2B5EF4-FFF2-40B4-BE49-F238E27FC236}">
                <a16:creationId xmlns:a16="http://schemas.microsoft.com/office/drawing/2014/main" id="{1322237D-EED7-4EA0-89B3-10945B48AED1}"/>
              </a:ext>
            </a:extLst>
          </p:cNvPr>
          <p:cNvSpPr/>
          <p:nvPr/>
        </p:nvSpPr>
        <p:spPr>
          <a:xfrm>
            <a:off x="1406082" y="2217209"/>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Start</a:t>
            </a:r>
          </a:p>
        </p:txBody>
      </p:sp>
      <p:cxnSp>
        <p:nvCxnSpPr>
          <p:cNvPr id="45" name="Connector: Elbow 44">
            <a:extLst>
              <a:ext uri="{FF2B5EF4-FFF2-40B4-BE49-F238E27FC236}">
                <a16:creationId xmlns:a16="http://schemas.microsoft.com/office/drawing/2014/main" id="{FADEB14A-94AE-468C-8FCE-C4714743404D}"/>
              </a:ext>
            </a:extLst>
          </p:cNvPr>
          <p:cNvCxnSpPr>
            <a:cxnSpLocks/>
          </p:cNvCxnSpPr>
          <p:nvPr/>
        </p:nvCxnSpPr>
        <p:spPr>
          <a:xfrm rot="5400000">
            <a:off x="1655041" y="2784887"/>
            <a:ext cx="229055" cy="1"/>
          </a:xfrm>
          <a:prstGeom prst="bentConnector3">
            <a:avLst>
              <a:gd name="adj1" fmla="val 50000"/>
            </a:avLst>
          </a:prstGeom>
          <a:ln w="28575">
            <a:solidFill>
              <a:srgbClr val="0D62A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AF1C1456-5B69-43AB-BCBA-57A722272094}"/>
              </a:ext>
            </a:extLst>
          </p:cNvPr>
          <p:cNvSpPr/>
          <p:nvPr/>
        </p:nvSpPr>
        <p:spPr>
          <a:xfrm>
            <a:off x="1194453" y="2897954"/>
            <a:ext cx="1147368" cy="341947"/>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Initialization</a:t>
            </a:r>
          </a:p>
        </p:txBody>
      </p:sp>
      <p:cxnSp>
        <p:nvCxnSpPr>
          <p:cNvPr id="47" name="Connector: Elbow 46">
            <a:extLst>
              <a:ext uri="{FF2B5EF4-FFF2-40B4-BE49-F238E27FC236}">
                <a16:creationId xmlns:a16="http://schemas.microsoft.com/office/drawing/2014/main" id="{BDCEC21B-8F42-4B6E-919B-4748B2E5B4DD}"/>
              </a:ext>
            </a:extLst>
          </p:cNvPr>
          <p:cNvCxnSpPr>
            <a:cxnSpLocks/>
            <a:endCxn id="10" idx="0"/>
          </p:cNvCxnSpPr>
          <p:nvPr/>
        </p:nvCxnSpPr>
        <p:spPr>
          <a:xfrm rot="5400000">
            <a:off x="1520849" y="3484749"/>
            <a:ext cx="494003" cy="581"/>
          </a:xfrm>
          <a:prstGeom prst="bentConnector3">
            <a:avLst>
              <a:gd name="adj1" fmla="val 50000"/>
            </a:avLst>
          </a:prstGeom>
          <a:ln w="28575">
            <a:solidFill>
              <a:srgbClr val="0D62A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0E33C9F-1253-48AF-B59B-2A8A78A7012D}"/>
              </a:ext>
            </a:extLst>
          </p:cNvPr>
          <p:cNvSpPr/>
          <p:nvPr/>
        </p:nvSpPr>
        <p:spPr>
          <a:xfrm>
            <a:off x="2945568" y="3215466"/>
            <a:ext cx="1147368" cy="282569"/>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Update</a:t>
            </a:r>
          </a:p>
        </p:txBody>
      </p:sp>
      <p:cxnSp>
        <p:nvCxnSpPr>
          <p:cNvPr id="51" name="Connector: Elbow 50">
            <a:extLst>
              <a:ext uri="{FF2B5EF4-FFF2-40B4-BE49-F238E27FC236}">
                <a16:creationId xmlns:a16="http://schemas.microsoft.com/office/drawing/2014/main" id="{0523D773-8F06-4B14-A618-F882B6D5081A}"/>
              </a:ext>
            </a:extLst>
          </p:cNvPr>
          <p:cNvCxnSpPr>
            <a:cxnSpLocks/>
            <a:stCxn id="3" idx="0"/>
            <a:endCxn id="48" idx="2"/>
          </p:cNvCxnSpPr>
          <p:nvPr/>
        </p:nvCxnSpPr>
        <p:spPr>
          <a:xfrm rot="5400000" flipH="1" flipV="1">
            <a:off x="3324867" y="3692420"/>
            <a:ext cx="388769" cy="1"/>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EFDD87BC-5D37-4062-9E99-3BDA17712FC5}"/>
              </a:ext>
            </a:extLst>
          </p:cNvPr>
          <p:cNvCxnSpPr>
            <a:cxnSpLocks/>
            <a:stCxn id="48" idx="1"/>
            <a:endCxn id="10" idx="0"/>
          </p:cNvCxnSpPr>
          <p:nvPr/>
        </p:nvCxnSpPr>
        <p:spPr>
          <a:xfrm rot="10800000" flipV="1">
            <a:off x="1767560" y="3356751"/>
            <a:ext cx="1178009" cy="375290"/>
          </a:xfrm>
          <a:prstGeom prst="bentConnector2">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42AAAD7F-60F6-48D8-965A-4C603DD7EF82}"/>
              </a:ext>
            </a:extLst>
          </p:cNvPr>
          <p:cNvGrpSpPr/>
          <p:nvPr/>
        </p:nvGrpSpPr>
        <p:grpSpPr>
          <a:xfrm>
            <a:off x="4761642" y="3889776"/>
            <a:ext cx="5932615" cy="369332"/>
            <a:chOff x="4232886" y="2579882"/>
            <a:chExt cx="5932615" cy="369332"/>
          </a:xfrm>
        </p:grpSpPr>
        <p:cxnSp>
          <p:nvCxnSpPr>
            <p:cNvPr id="63" name="Straight Arrow Connector 62">
              <a:extLst>
                <a:ext uri="{FF2B5EF4-FFF2-40B4-BE49-F238E27FC236}">
                  <a16:creationId xmlns:a16="http://schemas.microsoft.com/office/drawing/2014/main" id="{5CDEC7B1-4E3E-4ED0-98CF-6257E04A7B09}"/>
                </a:ext>
              </a:extLst>
            </p:cNvPr>
            <p:cNvCxnSpPr>
              <a:cxnSpLocks/>
            </p:cNvCxnSpPr>
            <p:nvPr/>
          </p:nvCxnSpPr>
          <p:spPr>
            <a:xfrm>
              <a:off x="6437395" y="2775816"/>
              <a:ext cx="3354671"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64" name="TextBox 63">
              <a:extLst>
                <a:ext uri="{FF2B5EF4-FFF2-40B4-BE49-F238E27FC236}">
                  <a16:creationId xmlns:a16="http://schemas.microsoft.com/office/drawing/2014/main" id="{305D35A2-2C60-44D0-89AB-6B9D4FB6AD10}"/>
                </a:ext>
              </a:extLst>
            </p:cNvPr>
            <p:cNvSpPr txBox="1"/>
            <p:nvPr/>
          </p:nvSpPr>
          <p:spPr>
            <a:xfrm>
              <a:off x="4232886" y="2579882"/>
              <a:ext cx="2366353" cy="369332"/>
            </a:xfrm>
            <a:prstGeom prst="rect">
              <a:avLst/>
            </a:prstGeom>
            <a:noFill/>
          </p:spPr>
          <p:txBody>
            <a:bodyPr wrap="square" rtlCol="0">
              <a:spAutoFit/>
            </a:bodyPr>
            <a:lstStyle/>
            <a:p>
              <a:r>
                <a:rPr lang="en-US" dirty="0"/>
                <a:t>Update Statement</a:t>
              </a:r>
            </a:p>
          </p:txBody>
        </p:sp>
        <p:sp>
          <p:nvSpPr>
            <p:cNvPr id="65" name="Rectangle 64">
              <a:extLst>
                <a:ext uri="{FF2B5EF4-FFF2-40B4-BE49-F238E27FC236}">
                  <a16:creationId xmlns:a16="http://schemas.microsoft.com/office/drawing/2014/main" id="{8EE2FEE8-6B08-4861-A7C6-56F3A19EC3F2}"/>
                </a:ext>
              </a:extLst>
            </p:cNvPr>
            <p:cNvSpPr/>
            <p:nvPr/>
          </p:nvSpPr>
          <p:spPr>
            <a:xfrm>
              <a:off x="9810735" y="2656846"/>
              <a:ext cx="354766"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41160E82-D8A8-4883-949D-879E11A530C2}"/>
              </a:ext>
            </a:extLst>
          </p:cNvPr>
          <p:cNvGrpSpPr/>
          <p:nvPr/>
        </p:nvGrpSpPr>
        <p:grpSpPr>
          <a:xfrm>
            <a:off x="5473941" y="4205535"/>
            <a:ext cx="4956195" cy="369332"/>
            <a:chOff x="5209306" y="2573857"/>
            <a:chExt cx="4956195" cy="369332"/>
          </a:xfrm>
        </p:grpSpPr>
        <p:cxnSp>
          <p:nvCxnSpPr>
            <p:cNvPr id="68" name="Straight Arrow Connector 67">
              <a:extLst>
                <a:ext uri="{FF2B5EF4-FFF2-40B4-BE49-F238E27FC236}">
                  <a16:creationId xmlns:a16="http://schemas.microsoft.com/office/drawing/2014/main" id="{C9ACCAE7-2E55-4779-9D36-356030720385}"/>
                </a:ext>
              </a:extLst>
            </p:cNvPr>
            <p:cNvCxnSpPr>
              <a:cxnSpLocks/>
            </p:cNvCxnSpPr>
            <p:nvPr/>
          </p:nvCxnSpPr>
          <p:spPr>
            <a:xfrm>
              <a:off x="6437395" y="2775816"/>
              <a:ext cx="1213870"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69" name="TextBox 68">
              <a:extLst>
                <a:ext uri="{FF2B5EF4-FFF2-40B4-BE49-F238E27FC236}">
                  <a16:creationId xmlns:a16="http://schemas.microsoft.com/office/drawing/2014/main" id="{32EEAA40-F1C2-4AE1-8C2D-ED629C77E834}"/>
                </a:ext>
              </a:extLst>
            </p:cNvPr>
            <p:cNvSpPr txBox="1"/>
            <p:nvPr/>
          </p:nvSpPr>
          <p:spPr>
            <a:xfrm>
              <a:off x="5209306" y="2573857"/>
              <a:ext cx="2366353" cy="369332"/>
            </a:xfrm>
            <a:prstGeom prst="rect">
              <a:avLst/>
            </a:prstGeom>
            <a:noFill/>
          </p:spPr>
          <p:txBody>
            <a:bodyPr wrap="square" rtlCol="0">
              <a:spAutoFit/>
            </a:bodyPr>
            <a:lstStyle/>
            <a:p>
              <a:r>
                <a:rPr lang="en-US" dirty="0"/>
                <a:t>Use index</a:t>
              </a:r>
            </a:p>
          </p:txBody>
        </p:sp>
        <p:sp>
          <p:nvSpPr>
            <p:cNvPr id="70" name="Rectangle 69">
              <a:extLst>
                <a:ext uri="{FF2B5EF4-FFF2-40B4-BE49-F238E27FC236}">
                  <a16:creationId xmlns:a16="http://schemas.microsoft.com/office/drawing/2014/main" id="{318C8DD8-0746-4B80-8570-27E6B7B500BD}"/>
                </a:ext>
              </a:extLst>
            </p:cNvPr>
            <p:cNvSpPr/>
            <p:nvPr/>
          </p:nvSpPr>
          <p:spPr>
            <a:xfrm>
              <a:off x="7683492" y="2656846"/>
              <a:ext cx="2482009"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722C78A9-BD27-4E7D-997E-2D8579961562}"/>
              </a:ext>
            </a:extLst>
          </p:cNvPr>
          <p:cNvGrpSpPr/>
          <p:nvPr/>
        </p:nvGrpSpPr>
        <p:grpSpPr>
          <a:xfrm>
            <a:off x="1118864" y="4970053"/>
            <a:ext cx="5513873" cy="1844651"/>
            <a:chOff x="1118864" y="4970053"/>
            <a:chExt cx="5513873" cy="1844651"/>
          </a:xfrm>
        </p:grpSpPr>
        <p:sp>
          <p:nvSpPr>
            <p:cNvPr id="50" name="TextBox 49">
              <a:extLst>
                <a:ext uri="{FF2B5EF4-FFF2-40B4-BE49-F238E27FC236}">
                  <a16:creationId xmlns:a16="http://schemas.microsoft.com/office/drawing/2014/main" id="{81874DC5-CE93-4AC2-B623-D4969528C697}"/>
                </a:ext>
              </a:extLst>
            </p:cNvPr>
            <p:cNvSpPr txBox="1"/>
            <p:nvPr/>
          </p:nvSpPr>
          <p:spPr>
            <a:xfrm>
              <a:off x="1118864" y="5762059"/>
              <a:ext cx="2935034" cy="369332"/>
            </a:xfrm>
            <a:prstGeom prst="rect">
              <a:avLst/>
            </a:prstGeom>
            <a:noFill/>
          </p:spPr>
          <p:txBody>
            <a:bodyPr wrap="none" rtlCol="0">
              <a:spAutoFit/>
            </a:bodyPr>
            <a:lstStyle/>
            <a:p>
              <a:r>
                <a:rPr lang="en-US" dirty="0"/>
                <a:t>Example Program Output:</a:t>
              </a:r>
            </a:p>
          </p:txBody>
        </p:sp>
        <p:pic>
          <p:nvPicPr>
            <p:cNvPr id="73" name="Picture 72">
              <a:extLst>
                <a:ext uri="{FF2B5EF4-FFF2-40B4-BE49-F238E27FC236}">
                  <a16:creationId xmlns:a16="http://schemas.microsoft.com/office/drawing/2014/main" id="{76BA2288-9909-450F-AD45-1109C4167158}"/>
                </a:ext>
              </a:extLst>
            </p:cNvPr>
            <p:cNvPicPr>
              <a:picLocks noChangeAspect="1"/>
            </p:cNvPicPr>
            <p:nvPr/>
          </p:nvPicPr>
          <p:blipFill>
            <a:blip r:embed="rId5"/>
            <a:stretch>
              <a:fillRect/>
            </a:stretch>
          </p:blipFill>
          <p:spPr>
            <a:xfrm>
              <a:off x="4161731" y="4970053"/>
              <a:ext cx="2471006" cy="1844651"/>
            </a:xfrm>
            <a:prstGeom prst="rect">
              <a:avLst/>
            </a:prstGeom>
          </p:spPr>
        </p:pic>
      </p:grpSp>
      <p:grpSp>
        <p:nvGrpSpPr>
          <p:cNvPr id="7" name="Group 6">
            <a:extLst>
              <a:ext uri="{FF2B5EF4-FFF2-40B4-BE49-F238E27FC236}">
                <a16:creationId xmlns:a16="http://schemas.microsoft.com/office/drawing/2014/main" id="{4B1EF034-5701-43BD-A7AA-A058880B669E}"/>
              </a:ext>
            </a:extLst>
          </p:cNvPr>
          <p:cNvGrpSpPr/>
          <p:nvPr/>
        </p:nvGrpSpPr>
        <p:grpSpPr>
          <a:xfrm>
            <a:off x="1042062" y="2843948"/>
            <a:ext cx="3308340" cy="758532"/>
            <a:chOff x="1042062" y="2843948"/>
            <a:chExt cx="3308340" cy="758532"/>
          </a:xfrm>
        </p:grpSpPr>
        <p:sp>
          <p:nvSpPr>
            <p:cNvPr id="6" name="Oval 5">
              <a:extLst>
                <a:ext uri="{FF2B5EF4-FFF2-40B4-BE49-F238E27FC236}">
                  <a16:creationId xmlns:a16="http://schemas.microsoft.com/office/drawing/2014/main" id="{48B421EB-0993-4260-AA5E-2F62E4A591B7}"/>
                </a:ext>
              </a:extLst>
            </p:cNvPr>
            <p:cNvSpPr/>
            <p:nvPr/>
          </p:nvSpPr>
          <p:spPr>
            <a:xfrm>
              <a:off x="2838125" y="3086085"/>
              <a:ext cx="1512277" cy="51639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D97B355-D5F2-4485-97D1-CCDAE6A16EA1}"/>
                </a:ext>
              </a:extLst>
            </p:cNvPr>
            <p:cNvSpPr/>
            <p:nvPr/>
          </p:nvSpPr>
          <p:spPr>
            <a:xfrm>
              <a:off x="1042062" y="2843948"/>
              <a:ext cx="1512277" cy="51639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152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4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3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6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7" name="Picture 6">
            <a:extLst>
              <a:ext uri="{FF2B5EF4-FFF2-40B4-BE49-F238E27FC236}">
                <a16:creationId xmlns:a16="http://schemas.microsoft.com/office/drawing/2014/main" id="{4515F804-08C6-49E7-8025-E31B946CECAB}"/>
              </a:ext>
            </a:extLst>
          </p:cNvPr>
          <p:cNvPicPr>
            <a:picLocks noChangeAspect="1"/>
          </p:cNvPicPr>
          <p:nvPr/>
        </p:nvPicPr>
        <p:blipFill rotWithShape="1">
          <a:blip r:embed="rId3"/>
          <a:srcRect t="18923"/>
          <a:stretch/>
        </p:blipFill>
        <p:spPr>
          <a:xfrm>
            <a:off x="7096540" y="1614079"/>
            <a:ext cx="5095460" cy="3990416"/>
          </a:xfrm>
          <a:prstGeom prst="rect">
            <a:avLst/>
          </a:prstGeom>
        </p:spPr>
      </p:pic>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4">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For Loops – Continue Statement</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10987360" cy="3408562"/>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You can </a:t>
            </a:r>
            <a:r>
              <a:rPr lang="en-US" b="1" dirty="0">
                <a:solidFill>
                  <a:schemeClr val="tx2"/>
                </a:solidFill>
              </a:rPr>
              <a:t>skip </a:t>
            </a:r>
            <a:r>
              <a:rPr lang="en-US" dirty="0">
                <a:solidFill>
                  <a:schemeClr val="tx2"/>
                </a:solidFill>
              </a:rPr>
              <a:t>execution of remaining loop with </a:t>
            </a:r>
            <a:r>
              <a:rPr lang="en-US" dirty="0">
                <a:solidFill>
                  <a:srgbClr val="C00000"/>
                </a:solidFill>
              </a:rPr>
              <a:t>continue</a:t>
            </a:r>
            <a:endParaRPr lang="en-US" b="1" dirty="0">
              <a:solidFill>
                <a:srgbClr val="C00000"/>
              </a:solidFill>
            </a:endParaRPr>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p:txBody>
      </p:sp>
      <p:grpSp>
        <p:nvGrpSpPr>
          <p:cNvPr id="52" name="Group 51">
            <a:extLst>
              <a:ext uri="{FF2B5EF4-FFF2-40B4-BE49-F238E27FC236}">
                <a16:creationId xmlns:a16="http://schemas.microsoft.com/office/drawing/2014/main" id="{0292A01F-C6A1-43BA-A771-766849303164}"/>
              </a:ext>
            </a:extLst>
          </p:cNvPr>
          <p:cNvGrpSpPr/>
          <p:nvPr/>
        </p:nvGrpSpPr>
        <p:grpSpPr>
          <a:xfrm>
            <a:off x="742541" y="2208859"/>
            <a:ext cx="2974072" cy="3087650"/>
            <a:chOff x="1118864" y="2217209"/>
            <a:chExt cx="2974072" cy="3087650"/>
          </a:xfrm>
        </p:grpSpPr>
        <p:sp>
          <p:nvSpPr>
            <p:cNvPr id="3" name="Rectangle 2">
              <a:extLst>
                <a:ext uri="{FF2B5EF4-FFF2-40B4-BE49-F238E27FC236}">
                  <a16:creationId xmlns:a16="http://schemas.microsoft.com/office/drawing/2014/main" id="{C0CD5D73-9131-42EC-BA6F-1B8ED28E2C58}"/>
                </a:ext>
              </a:extLst>
            </p:cNvPr>
            <p:cNvSpPr/>
            <p:nvPr/>
          </p:nvSpPr>
          <p:spPr>
            <a:xfrm>
              <a:off x="2945567" y="3886804"/>
              <a:ext cx="1147368" cy="576596"/>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 Body</a:t>
              </a:r>
            </a:p>
          </p:txBody>
        </p:sp>
        <p:sp>
          <p:nvSpPr>
            <p:cNvPr id="10" name="Flowchart: Decision 9">
              <a:extLst>
                <a:ext uri="{FF2B5EF4-FFF2-40B4-BE49-F238E27FC236}">
                  <a16:creationId xmlns:a16="http://schemas.microsoft.com/office/drawing/2014/main" id="{B871BEAE-0BC2-4EA0-ABFF-FB227F07B916}"/>
                </a:ext>
              </a:extLst>
            </p:cNvPr>
            <p:cNvSpPr/>
            <p:nvPr/>
          </p:nvSpPr>
          <p:spPr>
            <a:xfrm>
              <a:off x="1118864" y="3732041"/>
              <a:ext cx="1297389" cy="884966"/>
            </a:xfrm>
            <a:prstGeom prst="flowChartDecision">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pPr algn="ctr"/>
              <a:r>
                <a:rPr lang="en-US" sz="1600" dirty="0"/>
                <a:t>Conditional</a:t>
              </a:r>
              <a:endParaRPr lang="en-US" sz="1400" dirty="0"/>
            </a:p>
          </p:txBody>
        </p:sp>
        <p:cxnSp>
          <p:nvCxnSpPr>
            <p:cNvPr id="5" name="Connector: Elbow 4">
              <a:extLst>
                <a:ext uri="{FF2B5EF4-FFF2-40B4-BE49-F238E27FC236}">
                  <a16:creationId xmlns:a16="http://schemas.microsoft.com/office/drawing/2014/main" id="{EDB8A431-C58B-427F-94CD-852C954704BD}"/>
                </a:ext>
              </a:extLst>
            </p:cNvPr>
            <p:cNvCxnSpPr>
              <a:cxnSpLocks/>
              <a:stCxn id="10" idx="3"/>
              <a:endCxn id="3" idx="1"/>
            </p:cNvCxnSpPr>
            <p:nvPr/>
          </p:nvCxnSpPr>
          <p:spPr>
            <a:xfrm>
              <a:off x="2416253" y="4174524"/>
              <a:ext cx="529314" cy="578"/>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CA0771-6337-4C33-B323-85022F4F9106}"/>
                </a:ext>
              </a:extLst>
            </p:cNvPr>
            <p:cNvSpPr txBox="1"/>
            <p:nvPr/>
          </p:nvSpPr>
          <p:spPr>
            <a:xfrm>
              <a:off x="2436613" y="3829211"/>
              <a:ext cx="316112" cy="369332"/>
            </a:xfrm>
            <a:prstGeom prst="rect">
              <a:avLst/>
            </a:prstGeom>
            <a:noFill/>
          </p:spPr>
          <p:txBody>
            <a:bodyPr wrap="none" rtlCol="0">
              <a:spAutoFit/>
            </a:bodyPr>
            <a:lstStyle/>
            <a:p>
              <a:r>
                <a:rPr lang="en-US" dirty="0"/>
                <a:t>T</a:t>
              </a:r>
            </a:p>
          </p:txBody>
        </p:sp>
        <p:sp>
          <p:nvSpPr>
            <p:cNvPr id="14" name="TextBox 13">
              <a:extLst>
                <a:ext uri="{FF2B5EF4-FFF2-40B4-BE49-F238E27FC236}">
                  <a16:creationId xmlns:a16="http://schemas.microsoft.com/office/drawing/2014/main" id="{6D2A0E66-F143-4FB3-8049-94E684CAFF3C}"/>
                </a:ext>
              </a:extLst>
            </p:cNvPr>
            <p:cNvSpPr txBox="1"/>
            <p:nvPr/>
          </p:nvSpPr>
          <p:spPr>
            <a:xfrm>
              <a:off x="1425385" y="4528351"/>
              <a:ext cx="314510" cy="369332"/>
            </a:xfrm>
            <a:prstGeom prst="rect">
              <a:avLst/>
            </a:prstGeom>
            <a:noFill/>
          </p:spPr>
          <p:txBody>
            <a:bodyPr wrap="none" rtlCol="0">
              <a:spAutoFit/>
            </a:bodyPr>
            <a:lstStyle/>
            <a:p>
              <a:r>
                <a:rPr lang="en-US" dirty="0"/>
                <a:t>F</a:t>
              </a:r>
            </a:p>
          </p:txBody>
        </p:sp>
        <p:sp>
          <p:nvSpPr>
            <p:cNvPr id="9" name="Oval 8">
              <a:extLst>
                <a:ext uri="{FF2B5EF4-FFF2-40B4-BE49-F238E27FC236}">
                  <a16:creationId xmlns:a16="http://schemas.microsoft.com/office/drawing/2014/main" id="{702F23A7-2678-43CB-8265-51E17779B9A1}"/>
                </a:ext>
              </a:extLst>
            </p:cNvPr>
            <p:cNvSpPr/>
            <p:nvPr/>
          </p:nvSpPr>
          <p:spPr>
            <a:xfrm>
              <a:off x="1397721" y="4846062"/>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End</a:t>
              </a:r>
            </a:p>
          </p:txBody>
        </p:sp>
        <p:cxnSp>
          <p:nvCxnSpPr>
            <p:cNvPr id="18" name="Connector: Elbow 17">
              <a:extLst>
                <a:ext uri="{FF2B5EF4-FFF2-40B4-BE49-F238E27FC236}">
                  <a16:creationId xmlns:a16="http://schemas.microsoft.com/office/drawing/2014/main" id="{8D3EA150-57DA-4A6B-8CAD-81BFA4614E57}"/>
                </a:ext>
              </a:extLst>
            </p:cNvPr>
            <p:cNvCxnSpPr>
              <a:cxnSpLocks/>
              <a:stCxn id="10" idx="2"/>
              <a:endCxn id="9" idx="0"/>
            </p:cNvCxnSpPr>
            <p:nvPr/>
          </p:nvCxnSpPr>
          <p:spPr>
            <a:xfrm rot="5400000">
              <a:off x="1653032" y="4731534"/>
              <a:ext cx="229055" cy="1"/>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1322237D-EED7-4EA0-89B3-10945B48AED1}"/>
                </a:ext>
              </a:extLst>
            </p:cNvPr>
            <p:cNvSpPr/>
            <p:nvPr/>
          </p:nvSpPr>
          <p:spPr>
            <a:xfrm>
              <a:off x="1406082" y="2217209"/>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Start</a:t>
              </a:r>
            </a:p>
          </p:txBody>
        </p:sp>
        <p:cxnSp>
          <p:nvCxnSpPr>
            <p:cNvPr id="45" name="Connector: Elbow 44">
              <a:extLst>
                <a:ext uri="{FF2B5EF4-FFF2-40B4-BE49-F238E27FC236}">
                  <a16:creationId xmlns:a16="http://schemas.microsoft.com/office/drawing/2014/main" id="{FADEB14A-94AE-468C-8FCE-C4714743404D}"/>
                </a:ext>
              </a:extLst>
            </p:cNvPr>
            <p:cNvCxnSpPr>
              <a:cxnSpLocks/>
            </p:cNvCxnSpPr>
            <p:nvPr/>
          </p:nvCxnSpPr>
          <p:spPr>
            <a:xfrm rot="5400000">
              <a:off x="1655041" y="2784887"/>
              <a:ext cx="229055" cy="1"/>
            </a:xfrm>
            <a:prstGeom prst="bentConnector3">
              <a:avLst>
                <a:gd name="adj1" fmla="val 50000"/>
              </a:avLst>
            </a:prstGeom>
            <a:ln w="28575">
              <a:solidFill>
                <a:srgbClr val="0D62A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AF1C1456-5B69-43AB-BCBA-57A722272094}"/>
                </a:ext>
              </a:extLst>
            </p:cNvPr>
            <p:cNvSpPr/>
            <p:nvPr/>
          </p:nvSpPr>
          <p:spPr>
            <a:xfrm>
              <a:off x="1194453" y="2897954"/>
              <a:ext cx="1147368" cy="341947"/>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Initialization</a:t>
              </a:r>
            </a:p>
          </p:txBody>
        </p:sp>
        <p:cxnSp>
          <p:nvCxnSpPr>
            <p:cNvPr id="47" name="Connector: Elbow 46">
              <a:extLst>
                <a:ext uri="{FF2B5EF4-FFF2-40B4-BE49-F238E27FC236}">
                  <a16:creationId xmlns:a16="http://schemas.microsoft.com/office/drawing/2014/main" id="{BDCEC21B-8F42-4B6E-919B-4748B2E5B4DD}"/>
                </a:ext>
              </a:extLst>
            </p:cNvPr>
            <p:cNvCxnSpPr>
              <a:cxnSpLocks/>
              <a:endCxn id="10" idx="0"/>
            </p:cNvCxnSpPr>
            <p:nvPr/>
          </p:nvCxnSpPr>
          <p:spPr>
            <a:xfrm rot="5400000">
              <a:off x="1520849" y="3484749"/>
              <a:ext cx="494003" cy="581"/>
            </a:xfrm>
            <a:prstGeom prst="bentConnector3">
              <a:avLst>
                <a:gd name="adj1" fmla="val 50000"/>
              </a:avLst>
            </a:prstGeom>
            <a:ln w="28575">
              <a:solidFill>
                <a:srgbClr val="0D62A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0E33C9F-1253-48AF-B59B-2A8A78A7012D}"/>
                </a:ext>
              </a:extLst>
            </p:cNvPr>
            <p:cNvSpPr/>
            <p:nvPr/>
          </p:nvSpPr>
          <p:spPr>
            <a:xfrm>
              <a:off x="2945568" y="3215466"/>
              <a:ext cx="1147368" cy="282569"/>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Update</a:t>
              </a:r>
            </a:p>
          </p:txBody>
        </p:sp>
        <p:cxnSp>
          <p:nvCxnSpPr>
            <p:cNvPr id="51" name="Connector: Elbow 50">
              <a:extLst>
                <a:ext uri="{FF2B5EF4-FFF2-40B4-BE49-F238E27FC236}">
                  <a16:creationId xmlns:a16="http://schemas.microsoft.com/office/drawing/2014/main" id="{0523D773-8F06-4B14-A618-F882B6D5081A}"/>
                </a:ext>
              </a:extLst>
            </p:cNvPr>
            <p:cNvCxnSpPr>
              <a:cxnSpLocks/>
              <a:stCxn id="3" idx="0"/>
              <a:endCxn id="48" idx="2"/>
            </p:cNvCxnSpPr>
            <p:nvPr/>
          </p:nvCxnSpPr>
          <p:spPr>
            <a:xfrm rot="5400000" flipH="1" flipV="1">
              <a:off x="3324867" y="3692420"/>
              <a:ext cx="388769" cy="1"/>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EFDD87BC-5D37-4062-9E99-3BDA17712FC5}"/>
                </a:ext>
              </a:extLst>
            </p:cNvPr>
            <p:cNvCxnSpPr>
              <a:cxnSpLocks/>
              <a:stCxn id="48" idx="1"/>
              <a:endCxn id="10" idx="0"/>
            </p:cNvCxnSpPr>
            <p:nvPr/>
          </p:nvCxnSpPr>
          <p:spPr>
            <a:xfrm rot="10800000" flipV="1">
              <a:off x="1767560" y="3356751"/>
              <a:ext cx="1178009" cy="375290"/>
            </a:xfrm>
            <a:prstGeom prst="bentConnector2">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41160E82-D8A8-4883-949D-879E11A530C2}"/>
              </a:ext>
            </a:extLst>
          </p:cNvPr>
          <p:cNvGrpSpPr/>
          <p:nvPr/>
        </p:nvGrpSpPr>
        <p:grpSpPr>
          <a:xfrm>
            <a:off x="4126470" y="3829211"/>
            <a:ext cx="5442372" cy="369332"/>
            <a:chOff x="5074864" y="2556396"/>
            <a:chExt cx="4433119" cy="369332"/>
          </a:xfrm>
        </p:grpSpPr>
        <p:cxnSp>
          <p:nvCxnSpPr>
            <p:cNvPr id="68" name="Straight Arrow Connector 67">
              <a:extLst>
                <a:ext uri="{FF2B5EF4-FFF2-40B4-BE49-F238E27FC236}">
                  <a16:creationId xmlns:a16="http://schemas.microsoft.com/office/drawing/2014/main" id="{C9ACCAE7-2E55-4779-9D36-356030720385}"/>
                </a:ext>
              </a:extLst>
            </p:cNvPr>
            <p:cNvCxnSpPr>
              <a:cxnSpLocks/>
            </p:cNvCxnSpPr>
            <p:nvPr/>
          </p:nvCxnSpPr>
          <p:spPr>
            <a:xfrm>
              <a:off x="7331682" y="2775816"/>
              <a:ext cx="319582"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69" name="TextBox 68">
              <a:extLst>
                <a:ext uri="{FF2B5EF4-FFF2-40B4-BE49-F238E27FC236}">
                  <a16:creationId xmlns:a16="http://schemas.microsoft.com/office/drawing/2014/main" id="{32EEAA40-F1C2-4AE1-8C2D-ED629C77E834}"/>
                </a:ext>
              </a:extLst>
            </p:cNvPr>
            <p:cNvSpPr txBox="1"/>
            <p:nvPr/>
          </p:nvSpPr>
          <p:spPr>
            <a:xfrm>
              <a:off x="5074864" y="2556396"/>
              <a:ext cx="2366353" cy="369332"/>
            </a:xfrm>
            <a:prstGeom prst="rect">
              <a:avLst/>
            </a:prstGeom>
            <a:noFill/>
          </p:spPr>
          <p:txBody>
            <a:bodyPr wrap="square" rtlCol="0">
              <a:spAutoFit/>
            </a:bodyPr>
            <a:lstStyle/>
            <a:p>
              <a:r>
                <a:rPr lang="en-US" dirty="0"/>
                <a:t>Conditional </a:t>
              </a:r>
              <a:r>
                <a:rPr lang="en-US" b="1" dirty="0"/>
                <a:t>in</a:t>
              </a:r>
              <a:r>
                <a:rPr lang="en-US" dirty="0"/>
                <a:t> Loop Body</a:t>
              </a:r>
            </a:p>
          </p:txBody>
        </p:sp>
        <p:sp>
          <p:nvSpPr>
            <p:cNvPr id="70" name="Rectangle 69">
              <a:extLst>
                <a:ext uri="{FF2B5EF4-FFF2-40B4-BE49-F238E27FC236}">
                  <a16:creationId xmlns:a16="http://schemas.microsoft.com/office/drawing/2014/main" id="{318C8DD8-0746-4B80-8570-27E6B7B500BD}"/>
                </a:ext>
              </a:extLst>
            </p:cNvPr>
            <p:cNvSpPr/>
            <p:nvPr/>
          </p:nvSpPr>
          <p:spPr>
            <a:xfrm>
              <a:off x="8161858" y="2656846"/>
              <a:ext cx="1346125"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6886B1D-D4AC-4CB6-ABAC-F1B795E7B49E}"/>
              </a:ext>
            </a:extLst>
          </p:cNvPr>
          <p:cNvGrpSpPr/>
          <p:nvPr/>
        </p:nvGrpSpPr>
        <p:grpSpPr>
          <a:xfrm>
            <a:off x="7844818" y="4417063"/>
            <a:ext cx="895670" cy="215819"/>
            <a:chOff x="7331682" y="2656846"/>
            <a:chExt cx="1399508" cy="215819"/>
          </a:xfrm>
        </p:grpSpPr>
        <p:cxnSp>
          <p:nvCxnSpPr>
            <p:cNvPr id="55" name="Straight Arrow Connector 54">
              <a:extLst>
                <a:ext uri="{FF2B5EF4-FFF2-40B4-BE49-F238E27FC236}">
                  <a16:creationId xmlns:a16="http://schemas.microsoft.com/office/drawing/2014/main" id="{BBE00F17-13A1-4BCE-A134-EAFD02F46144}"/>
                </a:ext>
              </a:extLst>
            </p:cNvPr>
            <p:cNvCxnSpPr>
              <a:cxnSpLocks/>
            </p:cNvCxnSpPr>
            <p:nvPr/>
          </p:nvCxnSpPr>
          <p:spPr>
            <a:xfrm>
              <a:off x="7331682" y="2775816"/>
              <a:ext cx="319582"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57" name="Rectangle 56">
              <a:extLst>
                <a:ext uri="{FF2B5EF4-FFF2-40B4-BE49-F238E27FC236}">
                  <a16:creationId xmlns:a16="http://schemas.microsoft.com/office/drawing/2014/main" id="{172970AE-EB6D-4C70-8A49-370861DF91A6}"/>
                </a:ext>
              </a:extLst>
            </p:cNvPr>
            <p:cNvSpPr/>
            <p:nvPr/>
          </p:nvSpPr>
          <p:spPr>
            <a:xfrm>
              <a:off x="7651264" y="2656846"/>
              <a:ext cx="1079926"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F2EA953-7FE2-4114-9AB8-C2FBC74AB839}"/>
              </a:ext>
            </a:extLst>
          </p:cNvPr>
          <p:cNvGrpSpPr/>
          <p:nvPr/>
        </p:nvGrpSpPr>
        <p:grpSpPr>
          <a:xfrm>
            <a:off x="1124345" y="4773733"/>
            <a:ext cx="5693337" cy="2030433"/>
            <a:chOff x="1118864" y="4804845"/>
            <a:chExt cx="5693337" cy="2030433"/>
          </a:xfrm>
        </p:grpSpPr>
        <p:sp>
          <p:nvSpPr>
            <p:cNvPr id="50" name="TextBox 49">
              <a:extLst>
                <a:ext uri="{FF2B5EF4-FFF2-40B4-BE49-F238E27FC236}">
                  <a16:creationId xmlns:a16="http://schemas.microsoft.com/office/drawing/2014/main" id="{81874DC5-CE93-4AC2-B623-D4969528C697}"/>
                </a:ext>
              </a:extLst>
            </p:cNvPr>
            <p:cNvSpPr txBox="1"/>
            <p:nvPr/>
          </p:nvSpPr>
          <p:spPr>
            <a:xfrm>
              <a:off x="1118864" y="5762059"/>
              <a:ext cx="2935034" cy="369332"/>
            </a:xfrm>
            <a:prstGeom prst="rect">
              <a:avLst/>
            </a:prstGeom>
            <a:noFill/>
          </p:spPr>
          <p:txBody>
            <a:bodyPr wrap="none" rtlCol="0">
              <a:spAutoFit/>
            </a:bodyPr>
            <a:lstStyle/>
            <a:p>
              <a:r>
                <a:rPr lang="en-US" dirty="0"/>
                <a:t>Example Program Output:</a:t>
              </a:r>
            </a:p>
          </p:txBody>
        </p:sp>
        <p:pic>
          <p:nvPicPr>
            <p:cNvPr id="13" name="Picture 12">
              <a:extLst>
                <a:ext uri="{FF2B5EF4-FFF2-40B4-BE49-F238E27FC236}">
                  <a16:creationId xmlns:a16="http://schemas.microsoft.com/office/drawing/2014/main" id="{E9F6C09B-84CF-4BEB-BF87-B4B6E14BEF4E}"/>
                </a:ext>
              </a:extLst>
            </p:cNvPr>
            <p:cNvPicPr>
              <a:picLocks noChangeAspect="1"/>
            </p:cNvPicPr>
            <p:nvPr/>
          </p:nvPicPr>
          <p:blipFill rotWithShape="1">
            <a:blip r:embed="rId5"/>
            <a:srcRect t="-1" r="10706" b="1090"/>
            <a:stretch/>
          </p:blipFill>
          <p:spPr>
            <a:xfrm>
              <a:off x="4162871" y="4804845"/>
              <a:ext cx="2649330" cy="2030433"/>
            </a:xfrm>
            <a:prstGeom prst="rect">
              <a:avLst/>
            </a:prstGeom>
          </p:spPr>
        </p:pic>
      </p:grpSp>
      <p:grpSp>
        <p:nvGrpSpPr>
          <p:cNvPr id="49" name="Group 48">
            <a:extLst>
              <a:ext uri="{FF2B5EF4-FFF2-40B4-BE49-F238E27FC236}">
                <a16:creationId xmlns:a16="http://schemas.microsoft.com/office/drawing/2014/main" id="{C29FB264-90F8-45EF-90F1-90F9F68E9F7F}"/>
              </a:ext>
            </a:extLst>
          </p:cNvPr>
          <p:cNvGrpSpPr/>
          <p:nvPr/>
        </p:nvGrpSpPr>
        <p:grpSpPr>
          <a:xfrm>
            <a:off x="7658389" y="3489686"/>
            <a:ext cx="3765062" cy="1600396"/>
            <a:chOff x="7652647" y="4092816"/>
            <a:chExt cx="3765062" cy="1600396"/>
          </a:xfrm>
        </p:grpSpPr>
        <p:sp>
          <p:nvSpPr>
            <p:cNvPr id="16" name="Rectangle 15">
              <a:extLst>
                <a:ext uri="{FF2B5EF4-FFF2-40B4-BE49-F238E27FC236}">
                  <a16:creationId xmlns:a16="http://schemas.microsoft.com/office/drawing/2014/main" id="{CBCC7E36-2E7C-428C-B987-B7EC900BADD0}"/>
                </a:ext>
              </a:extLst>
            </p:cNvPr>
            <p:cNvSpPr/>
            <p:nvPr/>
          </p:nvSpPr>
          <p:spPr>
            <a:xfrm>
              <a:off x="7910513" y="5376863"/>
              <a:ext cx="3507196" cy="316349"/>
            </a:xfrm>
            <a:custGeom>
              <a:avLst/>
              <a:gdLst>
                <a:gd name="connsiteX0" fmla="*/ 0 w 3507196"/>
                <a:gd name="connsiteY0" fmla="*/ 0 h 316349"/>
                <a:gd name="connsiteX1" fmla="*/ 654677 w 3507196"/>
                <a:gd name="connsiteY1" fmla="*/ 0 h 316349"/>
                <a:gd name="connsiteX2" fmla="*/ 1204137 w 3507196"/>
                <a:gd name="connsiteY2" fmla="*/ 0 h 316349"/>
                <a:gd name="connsiteX3" fmla="*/ 1683454 w 3507196"/>
                <a:gd name="connsiteY3" fmla="*/ 0 h 316349"/>
                <a:gd name="connsiteX4" fmla="*/ 2267987 w 3507196"/>
                <a:gd name="connsiteY4" fmla="*/ 0 h 316349"/>
                <a:gd name="connsiteX5" fmla="*/ 2852519 w 3507196"/>
                <a:gd name="connsiteY5" fmla="*/ 0 h 316349"/>
                <a:gd name="connsiteX6" fmla="*/ 3507196 w 3507196"/>
                <a:gd name="connsiteY6" fmla="*/ 0 h 316349"/>
                <a:gd name="connsiteX7" fmla="*/ 3507196 w 3507196"/>
                <a:gd name="connsiteY7" fmla="*/ 316349 h 316349"/>
                <a:gd name="connsiteX8" fmla="*/ 2887591 w 3507196"/>
                <a:gd name="connsiteY8" fmla="*/ 316349 h 316349"/>
                <a:gd name="connsiteX9" fmla="*/ 2267987 w 3507196"/>
                <a:gd name="connsiteY9" fmla="*/ 316349 h 316349"/>
                <a:gd name="connsiteX10" fmla="*/ 1613310 w 3507196"/>
                <a:gd name="connsiteY10" fmla="*/ 316349 h 316349"/>
                <a:gd name="connsiteX11" fmla="*/ 958634 w 3507196"/>
                <a:gd name="connsiteY11" fmla="*/ 316349 h 316349"/>
                <a:gd name="connsiteX12" fmla="*/ 0 w 3507196"/>
                <a:gd name="connsiteY12" fmla="*/ 316349 h 316349"/>
                <a:gd name="connsiteX13" fmla="*/ 0 w 3507196"/>
                <a:gd name="connsiteY13" fmla="*/ 0 h 316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7196" h="316349" fill="none" extrusionOk="0">
                  <a:moveTo>
                    <a:pt x="0" y="0"/>
                  </a:moveTo>
                  <a:cubicBezTo>
                    <a:pt x="227423" y="-40568"/>
                    <a:pt x="382027" y="75559"/>
                    <a:pt x="654677" y="0"/>
                  </a:cubicBezTo>
                  <a:cubicBezTo>
                    <a:pt x="927327" y="-75559"/>
                    <a:pt x="1039547" y="57872"/>
                    <a:pt x="1204137" y="0"/>
                  </a:cubicBezTo>
                  <a:cubicBezTo>
                    <a:pt x="1368727" y="-57872"/>
                    <a:pt x="1554849" y="35888"/>
                    <a:pt x="1683454" y="0"/>
                  </a:cubicBezTo>
                  <a:cubicBezTo>
                    <a:pt x="1812059" y="-35888"/>
                    <a:pt x="2075190" y="50689"/>
                    <a:pt x="2267987" y="0"/>
                  </a:cubicBezTo>
                  <a:cubicBezTo>
                    <a:pt x="2460784" y="-50689"/>
                    <a:pt x="2641965" y="31006"/>
                    <a:pt x="2852519" y="0"/>
                  </a:cubicBezTo>
                  <a:cubicBezTo>
                    <a:pt x="3063073" y="-31006"/>
                    <a:pt x="3286406" y="3888"/>
                    <a:pt x="3507196" y="0"/>
                  </a:cubicBezTo>
                  <a:cubicBezTo>
                    <a:pt x="3513161" y="111251"/>
                    <a:pt x="3499146" y="207130"/>
                    <a:pt x="3507196" y="316349"/>
                  </a:cubicBezTo>
                  <a:cubicBezTo>
                    <a:pt x="3285619" y="361315"/>
                    <a:pt x="3019663" y="262306"/>
                    <a:pt x="2887591" y="316349"/>
                  </a:cubicBezTo>
                  <a:cubicBezTo>
                    <a:pt x="2755520" y="370392"/>
                    <a:pt x="2467573" y="264431"/>
                    <a:pt x="2267987" y="316349"/>
                  </a:cubicBezTo>
                  <a:cubicBezTo>
                    <a:pt x="2068401" y="368267"/>
                    <a:pt x="1814251" y="294311"/>
                    <a:pt x="1613310" y="316349"/>
                  </a:cubicBezTo>
                  <a:cubicBezTo>
                    <a:pt x="1412369" y="338387"/>
                    <a:pt x="1240493" y="291274"/>
                    <a:pt x="958634" y="316349"/>
                  </a:cubicBezTo>
                  <a:cubicBezTo>
                    <a:pt x="676775" y="341424"/>
                    <a:pt x="353464" y="221007"/>
                    <a:pt x="0" y="316349"/>
                  </a:cubicBezTo>
                  <a:cubicBezTo>
                    <a:pt x="-16141" y="224985"/>
                    <a:pt x="7525" y="112218"/>
                    <a:pt x="0" y="0"/>
                  </a:cubicBezTo>
                  <a:close/>
                </a:path>
                <a:path w="3507196" h="316349" stroke="0" extrusionOk="0">
                  <a:moveTo>
                    <a:pt x="0" y="0"/>
                  </a:moveTo>
                  <a:cubicBezTo>
                    <a:pt x="193231" y="-30969"/>
                    <a:pt x="284911" y="37243"/>
                    <a:pt x="479317" y="0"/>
                  </a:cubicBezTo>
                  <a:cubicBezTo>
                    <a:pt x="673723" y="-37243"/>
                    <a:pt x="838114" y="64223"/>
                    <a:pt x="1028777" y="0"/>
                  </a:cubicBezTo>
                  <a:cubicBezTo>
                    <a:pt x="1219440" y="-64223"/>
                    <a:pt x="1383128" y="3094"/>
                    <a:pt x="1683454" y="0"/>
                  </a:cubicBezTo>
                  <a:cubicBezTo>
                    <a:pt x="1983780" y="-3094"/>
                    <a:pt x="1983243" y="29440"/>
                    <a:pt x="2162771" y="0"/>
                  </a:cubicBezTo>
                  <a:cubicBezTo>
                    <a:pt x="2342299" y="-29440"/>
                    <a:pt x="2495109" y="20827"/>
                    <a:pt x="2782375" y="0"/>
                  </a:cubicBezTo>
                  <a:cubicBezTo>
                    <a:pt x="3069641" y="-20827"/>
                    <a:pt x="3201732" y="26972"/>
                    <a:pt x="3507196" y="0"/>
                  </a:cubicBezTo>
                  <a:cubicBezTo>
                    <a:pt x="3510259" y="99639"/>
                    <a:pt x="3507032" y="232404"/>
                    <a:pt x="3507196" y="316349"/>
                  </a:cubicBezTo>
                  <a:cubicBezTo>
                    <a:pt x="3267167" y="368771"/>
                    <a:pt x="3095487" y="274408"/>
                    <a:pt x="2922663" y="316349"/>
                  </a:cubicBezTo>
                  <a:cubicBezTo>
                    <a:pt x="2749839" y="358290"/>
                    <a:pt x="2579432" y="280929"/>
                    <a:pt x="2338131" y="316349"/>
                  </a:cubicBezTo>
                  <a:cubicBezTo>
                    <a:pt x="2096830" y="351769"/>
                    <a:pt x="2026121" y="313500"/>
                    <a:pt x="1753598" y="316349"/>
                  </a:cubicBezTo>
                  <a:cubicBezTo>
                    <a:pt x="1481075" y="319198"/>
                    <a:pt x="1416674" y="309104"/>
                    <a:pt x="1098921" y="316349"/>
                  </a:cubicBezTo>
                  <a:cubicBezTo>
                    <a:pt x="781168" y="323594"/>
                    <a:pt x="705752" y="252282"/>
                    <a:pt x="549461" y="316349"/>
                  </a:cubicBezTo>
                  <a:cubicBezTo>
                    <a:pt x="393170" y="380416"/>
                    <a:pt x="200526" y="252981"/>
                    <a:pt x="0" y="316349"/>
                  </a:cubicBezTo>
                  <a:cubicBezTo>
                    <a:pt x="-18944" y="230026"/>
                    <a:pt x="12454" y="66456"/>
                    <a:pt x="0" y="0"/>
                  </a:cubicBezTo>
                  <a:close/>
                </a:path>
              </a:pathLst>
            </a:custGeom>
            <a:solidFill>
              <a:srgbClr val="C00000">
                <a:alpha val="42000"/>
              </a:srgbClr>
            </a:solidFill>
            <a:ln>
              <a:solidFill>
                <a:schemeClr val="tx1"/>
              </a:solidFill>
              <a:extLst>
                <a:ext uri="{C807C97D-BFC1-408E-A445-0C87EB9F89A2}">
                  <ask:lineSketchStyleProps xmlns:ask="http://schemas.microsoft.com/office/drawing/2018/sketchyshapes" sd="84037236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Bent 22">
              <a:extLst>
                <a:ext uri="{FF2B5EF4-FFF2-40B4-BE49-F238E27FC236}">
                  <a16:creationId xmlns:a16="http://schemas.microsoft.com/office/drawing/2014/main" id="{98D7E996-6C14-4F87-926C-27F8E154C938}"/>
                </a:ext>
              </a:extLst>
            </p:cNvPr>
            <p:cNvSpPr/>
            <p:nvPr/>
          </p:nvSpPr>
          <p:spPr>
            <a:xfrm>
              <a:off x="7652647" y="4092816"/>
              <a:ext cx="259534" cy="11535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76" name="Straight Arrow Connector 75">
            <a:extLst>
              <a:ext uri="{FF2B5EF4-FFF2-40B4-BE49-F238E27FC236}">
                <a16:creationId xmlns:a16="http://schemas.microsoft.com/office/drawing/2014/main" id="{EC7CCBDB-24CD-40FA-B155-99DFCE8A28AB}"/>
              </a:ext>
            </a:extLst>
          </p:cNvPr>
          <p:cNvCxnSpPr>
            <a:cxnSpLocks/>
          </p:cNvCxnSpPr>
          <p:nvPr/>
        </p:nvCxnSpPr>
        <p:spPr>
          <a:xfrm>
            <a:off x="4139170" y="6004431"/>
            <a:ext cx="2691212" cy="0"/>
          </a:xfrm>
          <a:prstGeom prst="straightConnector1">
            <a:avLst/>
          </a:prstGeom>
          <a:ln>
            <a:solidFill>
              <a:srgbClr val="C0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296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49"/>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ockprint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2949</Words>
  <Application>Microsoft Office PowerPoint</Application>
  <PresentationFormat>Widescreen</PresentationFormat>
  <Paragraphs>417</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AvenirNext LT Pro Medium</vt:lpstr>
      <vt:lpstr>Calibri</vt:lpstr>
      <vt:lpstr>BlockprintVTI</vt:lpstr>
      <vt:lpstr>Introduction to C++ Loops</vt:lpstr>
      <vt:lpstr>About Me</vt:lpstr>
      <vt:lpstr>Getting Started</vt:lpstr>
      <vt:lpstr>What We Are Learning - Loops</vt:lpstr>
      <vt:lpstr>While Loops - Basic</vt:lpstr>
      <vt:lpstr>While Loops – Break Statement</vt:lpstr>
      <vt:lpstr>While Loops – Do While</vt:lpstr>
      <vt:lpstr>For Loops – Holiday Special</vt:lpstr>
      <vt:lpstr>For Loops – Continue Statement</vt:lpstr>
      <vt:lpstr>Nested For Loops</vt:lpstr>
      <vt:lpstr>Modern C++</vt:lpstr>
      <vt:lpstr>Range-based For Loop</vt:lpstr>
      <vt:lpstr>Range-based For Loop – Auto!</vt:lpstr>
      <vt:lpstr>Assignment – Count Digits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Loops</dc:title>
  <dc:creator>Castagno, Jeremy</dc:creator>
  <cp:lastModifiedBy>Castagno, Jeremy</cp:lastModifiedBy>
  <cp:revision>73</cp:revision>
  <dcterms:created xsi:type="dcterms:W3CDTF">2020-12-10T15:07:43Z</dcterms:created>
  <dcterms:modified xsi:type="dcterms:W3CDTF">2020-12-11T20:10:32Z</dcterms:modified>
</cp:coreProperties>
</file>