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2AF"/>
    <a:srgbClr val="08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>
        <p:scale>
          <a:sx n="150" d="100"/>
          <a:sy n="150" d="100"/>
        </p:scale>
        <p:origin x="139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U/Loop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repl.it/@JeremyBYU/LoopIt#src/Loop1.c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5989-0442-4A70-813E-77BA19A46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C++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1ED7-D4A0-4C7C-8250-B0E01FE5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Jeremy Castagno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D836B-6463-4C8C-83AF-160F607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7" r="2698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7F303-584A-48C6-8A80-7B3A2B2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65" y="7446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B8F5-3AAF-47B5-8B3B-140B9E8C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75" y="1926587"/>
            <a:ext cx="5302249" cy="32883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Chemical Engineering and Computer Science @ Brigham Young University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3 years as a control systems engineer @ Valero</a:t>
            </a:r>
          </a:p>
          <a:p>
            <a:r>
              <a:rPr lang="en-US" sz="1800" dirty="0">
                <a:solidFill>
                  <a:schemeClr val="tx2"/>
                </a:solidFill>
              </a:rPr>
              <a:t>5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Year PhD Robotics @ University of Michigan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Research focused on urgent landing for Unmanned Aerial Vehicles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Love C++ and Python!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4A1EC5-55A0-4A91-BEA9-C591429D6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-524" r="-2344" b="15523"/>
          <a:stretch/>
        </p:blipFill>
        <p:spPr>
          <a:xfrm>
            <a:off x="8487604" y="11833"/>
            <a:ext cx="1407456" cy="14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factory, building, outdoor&#10;&#10;Description automatically generated">
            <a:extLst>
              <a:ext uri="{FF2B5EF4-FFF2-40B4-BE49-F238E27FC236}">
                <a16:creationId xmlns:a16="http://schemas.microsoft.com/office/drawing/2014/main" id="{173910DD-3866-4ABB-81F1-0DA0A2BC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52" y="1607811"/>
            <a:ext cx="4077960" cy="26485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6C2464-D33F-4E39-B829-142DC9BC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8" r="1278"/>
          <a:stretch/>
        </p:blipFill>
        <p:spPr>
          <a:xfrm>
            <a:off x="7181220" y="4444916"/>
            <a:ext cx="4077960" cy="2092444"/>
          </a:xfrm>
          <a:prstGeom prst="rect">
            <a:avLst/>
          </a:prstGeom>
        </p:spPr>
      </p:pic>
      <p:pic>
        <p:nvPicPr>
          <p:cNvPr id="16" name="Picture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75D4DD-E293-49C6-990D-6545288CE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9" y="5046825"/>
            <a:ext cx="1036631" cy="103663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BA09598-7FC2-4610-8DF3-B97D6FE05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37" b="89819" l="10000" r="90000">
                        <a14:foregroundMark x1="53023" y1="9484" x2="53023" y2="9484"/>
                        <a14:foregroundMark x1="47093" y1="6137" x2="47093" y2="6137"/>
                        <a14:foregroundMark x1="47791" y1="6137" x2="47791" y2="6137"/>
                        <a14:foregroundMark x1="47326" y1="6137" x2="47326" y2="6137"/>
                        <a14:foregroundMark x1="84419" y1="37378" x2="84419" y2="37378"/>
                        <a14:foregroundMark x1="77791" y1="37657" x2="77791" y2="37657"/>
                        <a14:foregroundMark x1="74070" y1="33612" x2="80581" y2="54533"/>
                        <a14:foregroundMark x1="80581" y1="54533" x2="78023" y2="54393"/>
                        <a14:foregroundMark x1="74535" y1="42678" x2="74070" y2="41841"/>
                        <a14:foregroundMark x1="39651" y1="59693" x2="41512" y2="81869"/>
                        <a14:foregroundMark x1="41512" y1="81869" x2="52558" y2="85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84" y="5079409"/>
            <a:ext cx="1165212" cy="9714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602401-D357-418D-BB44-57605105C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52" y="4859273"/>
            <a:ext cx="1411735" cy="1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Entire lecture and source code are hosted on Github -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https://github.com/JeremyBYU/LoopIt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can be run in your in browser using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Repl.it </a:t>
            </a:r>
            <a:r>
              <a:rPr lang="en-US" dirty="0">
                <a:solidFill>
                  <a:schemeClr val="tx2"/>
                </a:solidFill>
              </a:rPr>
              <a:t>, C++ compiler and editor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Lecture assumes students have a basic knowledge of basic C++ datatypes and declaring variables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vector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3F31C-F6D8-416D-A862-0F8C006A2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02" y="2531112"/>
            <a:ext cx="6580516" cy="27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What We Are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need to repeat a body of code when programming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has two main types of loops: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&amp;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Keywords we will be learning: </a:t>
            </a:r>
            <a:r>
              <a:rPr lang="en-US" dirty="0">
                <a:solidFill>
                  <a:srgbClr val="C00000"/>
                </a:solidFill>
              </a:rPr>
              <a:t>for, while, do, break, continue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Will </a:t>
            </a:r>
            <a:r>
              <a:rPr lang="en-US" i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learn about </a:t>
            </a:r>
            <a:r>
              <a:rPr lang="en-US" dirty="0">
                <a:solidFill>
                  <a:srgbClr val="C00000"/>
                </a:solidFill>
              </a:rPr>
              <a:t>go to</a:t>
            </a:r>
            <a:r>
              <a:rPr lang="en-US" dirty="0">
                <a:solidFill>
                  <a:schemeClr val="tx2"/>
                </a:solidFill>
              </a:rPr>
              <a:t> flow control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At the end we will learn about new C++ 11 loops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are not meant to be </a:t>
            </a:r>
            <a:r>
              <a:rPr lang="en-US" i="1" dirty="0">
                <a:solidFill>
                  <a:schemeClr val="tx2"/>
                </a:solidFill>
              </a:rPr>
              <a:t>optimal or efficient; </a:t>
            </a:r>
            <a:r>
              <a:rPr lang="en-US" dirty="0">
                <a:solidFill>
                  <a:schemeClr val="tx2"/>
                </a:solidFill>
              </a:rPr>
              <a:t>demonstrate principles</a:t>
            </a: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6096000" y="3009657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Block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4269297" y="2854894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5566686" y="3297377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5716457" y="2056430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84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Loop forever until a condition is met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Block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596893" y="3738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5C4CA42-E2D6-473F-9695-05ED4E500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1"/>
          <a:stretch/>
        </p:blipFill>
        <p:spPr>
          <a:xfrm>
            <a:off x="7669705" y="1487245"/>
            <a:ext cx="4485853" cy="359401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75605" y="2577000"/>
            <a:ext cx="6171845" cy="369332"/>
            <a:chOff x="5175605" y="2577000"/>
            <a:chExt cx="617184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577000"/>
              <a:ext cx="23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Conditional Variable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8332705" y="2654381"/>
              <a:ext cx="301474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5246782" y="3592509"/>
            <a:ext cx="3547969" cy="369332"/>
            <a:chOff x="5175605" y="2577000"/>
            <a:chExt cx="3547969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175605" y="2577000"/>
              <a:ext cx="236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While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252836" y="3592509"/>
            <a:ext cx="4094067" cy="369332"/>
            <a:chOff x="5175605" y="2577000"/>
            <a:chExt cx="409406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723574" y="2653756"/>
              <a:ext cx="54609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506271" y="4283818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68C0E63-192E-4761-ACB6-DC6E9CA4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25" y="5336020"/>
            <a:ext cx="4012896" cy="12953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1874DC5-CE93-4AC2-B623-D4969528C697}"/>
              </a:ext>
            </a:extLst>
          </p:cNvPr>
          <p:cNvSpPr txBox="1"/>
          <p:nvPr/>
        </p:nvSpPr>
        <p:spPr>
          <a:xfrm>
            <a:off x="2417603" y="5713471"/>
            <a:ext cx="29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Program Output: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B1A286-77A5-401C-A589-DF1F2099A3D6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35CB525-39A2-48C4-8BC3-CCC97E97A0B0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– Break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557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can also use the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>
                <a:solidFill>
                  <a:schemeClr val="tx2"/>
                </a:solidFill>
              </a:rPr>
              <a:t> keyword to exit a loop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When to use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chemeClr val="tx2"/>
                </a:solidFill>
              </a:rPr>
              <a:t> loops?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Don’t know how many times to repeat code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Infinitely repeating until user input exit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for game loops: Get Input, Update Game, Render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Block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168F9D-5C2F-4488-AC2F-5107CE0D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02" y="1689072"/>
            <a:ext cx="4535935" cy="355969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645819" y="37602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097216" y="2887292"/>
            <a:ext cx="3938832" cy="369332"/>
            <a:chOff x="5175605" y="2577000"/>
            <a:chExt cx="3911208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671301" y="2653756"/>
              <a:ext cx="415512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398321" y="4094646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289B08C-3F40-4CCF-A6E1-D0A050666E3E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6E3DA4E-6C64-4F1A-AD4E-0ECCE3881E9E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82FE1-DA7E-496A-A351-F44073BCB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073984" y="1212660"/>
            <a:ext cx="5110827" cy="4150708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Holiday Special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loops have an </a:t>
            </a:r>
            <a:r>
              <a:rPr lang="en-US" b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conditional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update</a:t>
            </a:r>
            <a:endParaRPr lang="en-US" b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945567" y="3886804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Block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1118864" y="373204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416253" y="4174524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436613" y="38292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425385" y="45283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397721" y="4846062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653032" y="4731534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62905" y="2560646"/>
            <a:ext cx="7002856" cy="804853"/>
            <a:chOff x="5175605" y="2481750"/>
            <a:chExt cx="7002856" cy="8048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061538" y="2666415"/>
              <a:ext cx="67911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481750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Reindeers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7823201" y="2577000"/>
              <a:ext cx="4355260" cy="7096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4638822" y="3885683"/>
            <a:ext cx="3472512" cy="369332"/>
            <a:chOff x="5251062" y="2580337"/>
            <a:chExt cx="347251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251062" y="2580337"/>
              <a:ext cx="2104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</a:t>
              </a:r>
              <a:r>
                <a:rPr lang="en-US" dirty="0"/>
                <a:t>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4520880" y="3896072"/>
            <a:ext cx="5779152" cy="369332"/>
            <a:chOff x="4012914" y="2579882"/>
            <a:chExt cx="577915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89531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4012914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357851" y="2653756"/>
              <a:ext cx="143421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090524" y="3884581"/>
            <a:ext cx="3734574" cy="369332"/>
            <a:chOff x="5601521" y="2575867"/>
            <a:chExt cx="3734574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4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8" y="2652623"/>
              <a:ext cx="73601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322237D-EED7-4EA0-89B3-10945B48AED1}"/>
              </a:ext>
            </a:extLst>
          </p:cNvPr>
          <p:cNvSpPr/>
          <p:nvPr/>
        </p:nvSpPr>
        <p:spPr>
          <a:xfrm>
            <a:off x="1406082" y="221720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ADEB14A-94AE-468C-8FCE-C4714743404D}"/>
              </a:ext>
            </a:extLst>
          </p:cNvPr>
          <p:cNvCxnSpPr>
            <a:cxnSpLocks/>
          </p:cNvCxnSpPr>
          <p:nvPr/>
        </p:nvCxnSpPr>
        <p:spPr>
          <a:xfrm rot="5400000">
            <a:off x="1655041" y="2784887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1C1456-5B69-43AB-BCBA-57A722272094}"/>
              </a:ext>
            </a:extLst>
          </p:cNvPr>
          <p:cNvSpPr/>
          <p:nvPr/>
        </p:nvSpPr>
        <p:spPr>
          <a:xfrm>
            <a:off x="1194453" y="2897954"/>
            <a:ext cx="1147368" cy="341947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Initialization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CEC21B-8F42-4B6E-919B-4748B2E5B4DD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520849" y="3484749"/>
            <a:ext cx="494003" cy="58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0E33C9F-1253-48AF-B59B-2A8A78A7012D}"/>
              </a:ext>
            </a:extLst>
          </p:cNvPr>
          <p:cNvSpPr/>
          <p:nvPr/>
        </p:nvSpPr>
        <p:spPr>
          <a:xfrm>
            <a:off x="2945568" y="3215466"/>
            <a:ext cx="1147368" cy="282569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Update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23D773-8F06-4B14-A618-F882B6D5081A}"/>
              </a:ext>
            </a:extLst>
          </p:cNvPr>
          <p:cNvCxnSpPr>
            <a:cxnSpLocks/>
            <a:stCxn id="3" idx="0"/>
            <a:endCxn id="48" idx="2"/>
          </p:cNvCxnSpPr>
          <p:nvPr/>
        </p:nvCxnSpPr>
        <p:spPr>
          <a:xfrm rot="5400000" flipH="1" flipV="1">
            <a:off x="3324867" y="3692420"/>
            <a:ext cx="3887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FDD87BC-5D37-4062-9E99-3BDA17712FC5}"/>
              </a:ext>
            </a:extLst>
          </p:cNvPr>
          <p:cNvCxnSpPr>
            <a:cxnSpLocks/>
            <a:stCxn id="48" idx="1"/>
            <a:endCxn id="10" idx="0"/>
          </p:cNvCxnSpPr>
          <p:nvPr/>
        </p:nvCxnSpPr>
        <p:spPr>
          <a:xfrm rot="10800000" flipV="1">
            <a:off x="1767560" y="3356751"/>
            <a:ext cx="1178009" cy="375290"/>
          </a:xfrm>
          <a:prstGeom prst="bentConnector2">
            <a:avLst/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AAAD7F-60F6-48D8-965A-4C603DD7EF82}"/>
              </a:ext>
            </a:extLst>
          </p:cNvPr>
          <p:cNvGrpSpPr/>
          <p:nvPr/>
        </p:nvGrpSpPr>
        <p:grpSpPr>
          <a:xfrm>
            <a:off x="4761642" y="3889776"/>
            <a:ext cx="5932615" cy="369332"/>
            <a:chOff x="4232886" y="2579882"/>
            <a:chExt cx="593261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DEC7B1-4E3E-4ED0-98CF-6257E04A7B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335467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5D35A2-2C60-44D0-89AB-6B9D4FB6AD10}"/>
                </a:ext>
              </a:extLst>
            </p:cNvPr>
            <p:cNvSpPr txBox="1"/>
            <p:nvPr/>
          </p:nvSpPr>
          <p:spPr>
            <a:xfrm>
              <a:off x="4232886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 Statement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E2FEE8-6B08-4861-A7C6-56F3A19EC3F2}"/>
                </a:ext>
              </a:extLst>
            </p:cNvPr>
            <p:cNvSpPr/>
            <p:nvPr/>
          </p:nvSpPr>
          <p:spPr>
            <a:xfrm>
              <a:off x="9810735" y="2656846"/>
              <a:ext cx="35476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473941" y="4205535"/>
            <a:ext cx="4956195" cy="369332"/>
            <a:chOff x="5209306" y="2573857"/>
            <a:chExt cx="4956195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21387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index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7683492" y="2656846"/>
              <a:ext cx="248200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2C78A9-BD27-4E7D-997E-2D8579961562}"/>
              </a:ext>
            </a:extLst>
          </p:cNvPr>
          <p:cNvGrpSpPr/>
          <p:nvPr/>
        </p:nvGrpSpPr>
        <p:grpSpPr>
          <a:xfrm>
            <a:off x="1118864" y="4970053"/>
            <a:ext cx="5513873" cy="1844651"/>
            <a:chOff x="1118864" y="4970053"/>
            <a:chExt cx="5513873" cy="1844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6BA2288-9909-450F-AD45-1109C416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731" y="4970053"/>
              <a:ext cx="2471006" cy="1844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2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82FE1-DA7E-496A-A351-F44073BCB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073984" y="1212660"/>
            <a:ext cx="5110827" cy="4150708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Continue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loops have an </a:t>
            </a:r>
            <a:r>
              <a:rPr lang="en-US" b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conditional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update</a:t>
            </a:r>
            <a:endParaRPr lang="en-US" b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945567" y="3886804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Code Block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1118864" y="373204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416253" y="4174524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436613" y="38292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425385" y="45283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397721" y="4846062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653032" y="4731534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62905" y="2560646"/>
            <a:ext cx="7002856" cy="804853"/>
            <a:chOff x="5175605" y="2481750"/>
            <a:chExt cx="7002856" cy="8048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061538" y="2666415"/>
              <a:ext cx="67911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481750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Reindeers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7823201" y="2577000"/>
              <a:ext cx="4355260" cy="7096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4638822" y="3885683"/>
            <a:ext cx="3472512" cy="369332"/>
            <a:chOff x="5251062" y="2580337"/>
            <a:chExt cx="347251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251062" y="2580337"/>
              <a:ext cx="2104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</a:t>
              </a:r>
              <a:r>
                <a:rPr lang="en-US" dirty="0"/>
                <a:t>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4520880" y="3896072"/>
            <a:ext cx="5779152" cy="369332"/>
            <a:chOff x="4012914" y="2579882"/>
            <a:chExt cx="577915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89531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4012914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357851" y="2653756"/>
              <a:ext cx="143421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090524" y="3884581"/>
            <a:ext cx="3734574" cy="369332"/>
            <a:chOff x="5601521" y="2575867"/>
            <a:chExt cx="3734574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4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8" y="2652623"/>
              <a:ext cx="73601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322237D-EED7-4EA0-89B3-10945B48AED1}"/>
              </a:ext>
            </a:extLst>
          </p:cNvPr>
          <p:cNvSpPr/>
          <p:nvPr/>
        </p:nvSpPr>
        <p:spPr>
          <a:xfrm>
            <a:off x="1406082" y="221720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ADEB14A-94AE-468C-8FCE-C4714743404D}"/>
              </a:ext>
            </a:extLst>
          </p:cNvPr>
          <p:cNvCxnSpPr>
            <a:cxnSpLocks/>
          </p:cNvCxnSpPr>
          <p:nvPr/>
        </p:nvCxnSpPr>
        <p:spPr>
          <a:xfrm rot="5400000">
            <a:off x="1655041" y="2784887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1C1456-5B69-43AB-BCBA-57A722272094}"/>
              </a:ext>
            </a:extLst>
          </p:cNvPr>
          <p:cNvSpPr/>
          <p:nvPr/>
        </p:nvSpPr>
        <p:spPr>
          <a:xfrm>
            <a:off x="1194453" y="2897954"/>
            <a:ext cx="1147368" cy="341947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Initialization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CEC21B-8F42-4B6E-919B-4748B2E5B4DD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520849" y="3484749"/>
            <a:ext cx="494003" cy="58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0E33C9F-1253-48AF-B59B-2A8A78A7012D}"/>
              </a:ext>
            </a:extLst>
          </p:cNvPr>
          <p:cNvSpPr/>
          <p:nvPr/>
        </p:nvSpPr>
        <p:spPr>
          <a:xfrm>
            <a:off x="2945568" y="3215466"/>
            <a:ext cx="1147368" cy="282569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Update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23D773-8F06-4B14-A618-F882B6D5081A}"/>
              </a:ext>
            </a:extLst>
          </p:cNvPr>
          <p:cNvCxnSpPr>
            <a:cxnSpLocks/>
            <a:stCxn id="3" idx="0"/>
            <a:endCxn id="48" idx="2"/>
          </p:cNvCxnSpPr>
          <p:nvPr/>
        </p:nvCxnSpPr>
        <p:spPr>
          <a:xfrm rot="5400000" flipH="1" flipV="1">
            <a:off x="3324867" y="3692420"/>
            <a:ext cx="3887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FDD87BC-5D37-4062-9E99-3BDA17712FC5}"/>
              </a:ext>
            </a:extLst>
          </p:cNvPr>
          <p:cNvCxnSpPr>
            <a:cxnSpLocks/>
            <a:stCxn id="48" idx="1"/>
            <a:endCxn id="10" idx="0"/>
          </p:cNvCxnSpPr>
          <p:nvPr/>
        </p:nvCxnSpPr>
        <p:spPr>
          <a:xfrm rot="10800000" flipV="1">
            <a:off x="1767560" y="3356751"/>
            <a:ext cx="1178009" cy="375290"/>
          </a:xfrm>
          <a:prstGeom prst="bentConnector2">
            <a:avLst/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AAAD7F-60F6-48D8-965A-4C603DD7EF82}"/>
              </a:ext>
            </a:extLst>
          </p:cNvPr>
          <p:cNvGrpSpPr/>
          <p:nvPr/>
        </p:nvGrpSpPr>
        <p:grpSpPr>
          <a:xfrm>
            <a:off x="4761642" y="3889776"/>
            <a:ext cx="5932615" cy="369332"/>
            <a:chOff x="4232886" y="2579882"/>
            <a:chExt cx="593261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DEC7B1-4E3E-4ED0-98CF-6257E04A7B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335467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5D35A2-2C60-44D0-89AB-6B9D4FB6AD10}"/>
                </a:ext>
              </a:extLst>
            </p:cNvPr>
            <p:cNvSpPr txBox="1"/>
            <p:nvPr/>
          </p:nvSpPr>
          <p:spPr>
            <a:xfrm>
              <a:off x="4232886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 Statement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E2FEE8-6B08-4861-A7C6-56F3A19EC3F2}"/>
                </a:ext>
              </a:extLst>
            </p:cNvPr>
            <p:cNvSpPr/>
            <p:nvPr/>
          </p:nvSpPr>
          <p:spPr>
            <a:xfrm>
              <a:off x="9810735" y="2656846"/>
              <a:ext cx="35476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473941" y="4205535"/>
            <a:ext cx="4956195" cy="369332"/>
            <a:chOff x="5209306" y="2573857"/>
            <a:chExt cx="4956195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21387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index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7683492" y="2656846"/>
              <a:ext cx="248200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2C78A9-BD27-4E7D-997E-2D8579961562}"/>
              </a:ext>
            </a:extLst>
          </p:cNvPr>
          <p:cNvGrpSpPr/>
          <p:nvPr/>
        </p:nvGrpSpPr>
        <p:grpSpPr>
          <a:xfrm>
            <a:off x="1118864" y="4970053"/>
            <a:ext cx="5513873" cy="1844651"/>
            <a:chOff x="1118864" y="4970053"/>
            <a:chExt cx="5513873" cy="1844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6BA2288-9909-450F-AD45-1109C416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731" y="4970053"/>
              <a:ext cx="2471006" cy="1844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9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354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C++ Loops</vt:lpstr>
      <vt:lpstr>About Me</vt:lpstr>
      <vt:lpstr>Getting Started</vt:lpstr>
      <vt:lpstr>What We Are Learning</vt:lpstr>
      <vt:lpstr>While Loops</vt:lpstr>
      <vt:lpstr>While Loops – Break Statement</vt:lpstr>
      <vt:lpstr>For Loops – Holiday Special</vt:lpstr>
      <vt:lpstr>For Loops – Continue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Loops</dc:title>
  <dc:creator>Castagno, Jeremy</dc:creator>
  <cp:lastModifiedBy>Castagno, Jeremy</cp:lastModifiedBy>
  <cp:revision>19</cp:revision>
  <dcterms:created xsi:type="dcterms:W3CDTF">2020-12-10T15:07:43Z</dcterms:created>
  <dcterms:modified xsi:type="dcterms:W3CDTF">2020-12-10T18:04:26Z</dcterms:modified>
</cp:coreProperties>
</file>