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OOP defines what everything is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Programming cares about verbs. not what but how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have to talk about Object Oriented programming. root listeners on a common ground so you can proceed forward.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process of something is called...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Both needed. The difference is the focus (first class citizens)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scoping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OOP is about…</a:t>
            </a:r>
            <a:br>
              <a:rPr lang="en"/>
            </a:br>
            <a:r>
              <a:rPr lang="en"/>
              <a:t>Objects have properties, functions, attributes, etc… </a:t>
            </a:r>
            <a:br>
              <a:rPr lang="en"/>
            </a:br>
            <a:r>
              <a:rPr lang="en"/>
              <a:t>Characteristics that define what an object looks like and what it can do.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fsharp.org/" TargetMode="External"/><Relationship Id="rId4" Type="http://schemas.openxmlformats.org/officeDocument/2006/relationships/hyperlink" Target="http://fsharpforfunandprofit.com/" TargetMode="External"/><Relationship Id="rId5" Type="http://schemas.openxmlformats.org/officeDocument/2006/relationships/hyperlink" Target="http://fsharpforfunandprofit.com/posts/why-use-fsharp-intr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github.com/JeremyBellows/DallasTechFestFpForOO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Programming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for Object Oriented Programmers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6" name="Shape 56"/>
          <p:cNvSpPr txBox="1"/>
          <p:nvPr/>
        </p:nvSpPr>
        <p:spPr>
          <a:xfrm>
            <a:off x="6152975" y="4528000"/>
            <a:ext cx="2990999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Jeremy Bellows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https://twitter.com/JeremyBellows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in this presentation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is Functional Programming?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to think as a Functional Programmer?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Some basic F# syntax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Solving a simple problem in F#!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132225" y="65725"/>
            <a:ext cx="2807999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Meet Jeremy…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pSp>
        <p:nvGrpSpPr>
          <p:cNvPr id="123" name="Shape 123"/>
          <p:cNvGrpSpPr/>
          <p:nvPr/>
        </p:nvGrpSpPr>
        <p:grpSpPr>
          <a:xfrm>
            <a:off x="937250" y="999150"/>
            <a:ext cx="1046400" cy="2288324"/>
            <a:chOff x="3598925" y="929075"/>
            <a:chExt cx="1046400" cy="2288324"/>
          </a:xfrm>
        </p:grpSpPr>
        <p:sp>
          <p:nvSpPr>
            <p:cNvPr id="124" name="Shape 124"/>
            <p:cNvSpPr/>
            <p:nvPr/>
          </p:nvSpPr>
          <p:spPr>
            <a:xfrm>
              <a:off x="3598925" y="929075"/>
              <a:ext cx="1046400" cy="9389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Shape 125"/>
            <p:cNvCxnSpPr/>
            <p:nvPr/>
          </p:nvCxnSpPr>
          <p:spPr>
            <a:xfrm>
              <a:off x="4127025" y="1858150"/>
              <a:ext cx="0" cy="1095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6" name="Shape 126"/>
            <p:cNvCxnSpPr/>
            <p:nvPr/>
          </p:nvCxnSpPr>
          <p:spPr>
            <a:xfrm flipH="1" rot="10800000">
              <a:off x="4127025" y="2053675"/>
              <a:ext cx="352199" cy="1760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7" name="Shape 127"/>
            <p:cNvCxnSpPr/>
            <p:nvPr/>
          </p:nvCxnSpPr>
          <p:spPr>
            <a:xfrm rot="10800000">
              <a:off x="3794625" y="2024374"/>
              <a:ext cx="332399" cy="1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" name="Shape 128"/>
            <p:cNvCxnSpPr/>
            <p:nvPr/>
          </p:nvCxnSpPr>
          <p:spPr>
            <a:xfrm flipH="1">
              <a:off x="3872674" y="2933900"/>
              <a:ext cx="273900" cy="2834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4136800" y="2943675"/>
              <a:ext cx="224700" cy="2348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30" name="Shape 130"/>
          <p:cNvSpPr txBox="1"/>
          <p:nvPr>
            <p:ph idx="1" type="body"/>
          </p:nvPr>
        </p:nvSpPr>
        <p:spPr>
          <a:xfrm>
            <a:off x="2098350" y="381025"/>
            <a:ext cx="6715800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he is a person and has legs and can walk          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5175075" y="2598300"/>
            <a:ext cx="1046400" cy="2288324"/>
            <a:chOff x="3598925" y="929075"/>
            <a:chExt cx="1046400" cy="2288324"/>
          </a:xfrm>
        </p:grpSpPr>
        <p:sp>
          <p:nvSpPr>
            <p:cNvPr id="132" name="Shape 132"/>
            <p:cNvSpPr/>
            <p:nvPr/>
          </p:nvSpPr>
          <p:spPr>
            <a:xfrm>
              <a:off x="3598925" y="929075"/>
              <a:ext cx="1046400" cy="9389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Shape 133"/>
            <p:cNvCxnSpPr/>
            <p:nvPr/>
          </p:nvCxnSpPr>
          <p:spPr>
            <a:xfrm>
              <a:off x="4127025" y="1858150"/>
              <a:ext cx="0" cy="1095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4" name="Shape 134"/>
            <p:cNvCxnSpPr/>
            <p:nvPr/>
          </p:nvCxnSpPr>
          <p:spPr>
            <a:xfrm flipH="1" rot="10800000">
              <a:off x="4127025" y="2053675"/>
              <a:ext cx="352199" cy="1760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5" name="Shape 135"/>
            <p:cNvCxnSpPr/>
            <p:nvPr/>
          </p:nvCxnSpPr>
          <p:spPr>
            <a:xfrm rot="10800000">
              <a:off x="3794625" y="2024374"/>
              <a:ext cx="332399" cy="1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6" name="Shape 136"/>
            <p:cNvCxnSpPr/>
            <p:nvPr/>
          </p:nvCxnSpPr>
          <p:spPr>
            <a:xfrm flipH="1">
              <a:off x="3872674" y="2933900"/>
              <a:ext cx="273900" cy="2834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4136800" y="2943675"/>
              <a:ext cx="224700" cy="2348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38" name="Shape 138"/>
          <p:cNvSpPr txBox="1"/>
          <p:nvPr>
            <p:ph idx="1" type="body"/>
          </p:nvPr>
        </p:nvSpPr>
        <p:spPr>
          <a:xfrm>
            <a:off x="2654900" y="1055125"/>
            <a:ext cx="6901200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he uses these legs to walk to the kitchen…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325" y="3037552"/>
            <a:ext cx="505500" cy="3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595725" y="1726550"/>
            <a:ext cx="4790399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...and makes himself food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OOP Terms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132225" y="65725"/>
            <a:ext cx="2807999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Meet Jeremy…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pSp>
        <p:nvGrpSpPr>
          <p:cNvPr id="151" name="Shape 151"/>
          <p:cNvGrpSpPr/>
          <p:nvPr/>
        </p:nvGrpSpPr>
        <p:grpSpPr>
          <a:xfrm>
            <a:off x="937250" y="999150"/>
            <a:ext cx="1046400" cy="2288324"/>
            <a:chOff x="3598925" y="929075"/>
            <a:chExt cx="1046400" cy="2288324"/>
          </a:xfrm>
        </p:grpSpPr>
        <p:sp>
          <p:nvSpPr>
            <p:cNvPr id="152" name="Shape 152"/>
            <p:cNvSpPr/>
            <p:nvPr/>
          </p:nvSpPr>
          <p:spPr>
            <a:xfrm>
              <a:off x="3598925" y="929075"/>
              <a:ext cx="1046400" cy="9389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53" name="Shape 153"/>
            <p:cNvCxnSpPr/>
            <p:nvPr/>
          </p:nvCxnSpPr>
          <p:spPr>
            <a:xfrm>
              <a:off x="4127025" y="1858150"/>
              <a:ext cx="0" cy="1095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4" name="Shape 154"/>
            <p:cNvCxnSpPr/>
            <p:nvPr/>
          </p:nvCxnSpPr>
          <p:spPr>
            <a:xfrm flipH="1" rot="10800000">
              <a:off x="4127025" y="2053675"/>
              <a:ext cx="352199" cy="1760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5" name="Shape 155"/>
            <p:cNvCxnSpPr/>
            <p:nvPr/>
          </p:nvCxnSpPr>
          <p:spPr>
            <a:xfrm rot="10800000">
              <a:off x="3794625" y="2024374"/>
              <a:ext cx="332399" cy="1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6" name="Shape 156"/>
            <p:cNvCxnSpPr/>
            <p:nvPr/>
          </p:nvCxnSpPr>
          <p:spPr>
            <a:xfrm flipH="1">
              <a:off x="3872674" y="2933900"/>
              <a:ext cx="273900" cy="2834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7" name="Shape 157"/>
            <p:cNvCxnSpPr/>
            <p:nvPr/>
          </p:nvCxnSpPr>
          <p:spPr>
            <a:xfrm>
              <a:off x="4136800" y="2943675"/>
              <a:ext cx="224700" cy="2348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58" name="Shape 158"/>
          <p:cNvSpPr txBox="1"/>
          <p:nvPr>
            <p:ph idx="1" type="body"/>
          </p:nvPr>
        </p:nvSpPr>
        <p:spPr>
          <a:xfrm>
            <a:off x="2098350" y="381025"/>
            <a:ext cx="6715800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he is a person and has legs and can walk          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5175075" y="2598300"/>
            <a:ext cx="1046400" cy="2288324"/>
            <a:chOff x="3598925" y="929075"/>
            <a:chExt cx="1046400" cy="2288324"/>
          </a:xfrm>
        </p:grpSpPr>
        <p:sp>
          <p:nvSpPr>
            <p:cNvPr id="160" name="Shape 160"/>
            <p:cNvSpPr/>
            <p:nvPr/>
          </p:nvSpPr>
          <p:spPr>
            <a:xfrm>
              <a:off x="3598925" y="929075"/>
              <a:ext cx="1046400" cy="9389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1" name="Shape 161"/>
            <p:cNvCxnSpPr/>
            <p:nvPr/>
          </p:nvCxnSpPr>
          <p:spPr>
            <a:xfrm>
              <a:off x="4127025" y="1858150"/>
              <a:ext cx="0" cy="1095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2" name="Shape 162"/>
            <p:cNvCxnSpPr/>
            <p:nvPr/>
          </p:nvCxnSpPr>
          <p:spPr>
            <a:xfrm flipH="1" rot="10800000">
              <a:off x="4127025" y="2053675"/>
              <a:ext cx="352199" cy="1760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3" name="Shape 163"/>
            <p:cNvCxnSpPr/>
            <p:nvPr/>
          </p:nvCxnSpPr>
          <p:spPr>
            <a:xfrm rot="10800000">
              <a:off x="3794625" y="2024374"/>
              <a:ext cx="332399" cy="1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4" name="Shape 164"/>
            <p:cNvCxnSpPr/>
            <p:nvPr/>
          </p:nvCxnSpPr>
          <p:spPr>
            <a:xfrm flipH="1">
              <a:off x="3872674" y="2933900"/>
              <a:ext cx="273900" cy="2834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4136800" y="2943675"/>
              <a:ext cx="224700" cy="2348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66" name="Shape 166"/>
          <p:cNvSpPr txBox="1"/>
          <p:nvPr>
            <p:ph idx="1" type="body"/>
          </p:nvPr>
        </p:nvSpPr>
        <p:spPr>
          <a:xfrm>
            <a:off x="2654900" y="1055125"/>
            <a:ext cx="6901200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he uses these legs to walk to the kitchen…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325" y="3037552"/>
            <a:ext cx="505500" cy="3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3595725" y="1726550"/>
            <a:ext cx="4790399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...and makes himself food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936125" y="353725"/>
            <a:ext cx="1544400" cy="54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[noun]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152000" y="831775"/>
            <a:ext cx="1603500" cy="4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[noun]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221600" y="1505175"/>
            <a:ext cx="1233300" cy="4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[noun]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383400" y="2190975"/>
            <a:ext cx="1233300" cy="4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[noun]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554600" y="1505175"/>
            <a:ext cx="1428299" cy="4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[noun]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133200" y="831775"/>
            <a:ext cx="1603500" cy="4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[noun]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132225" y="65725"/>
            <a:ext cx="2807999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Meet Jeremy…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pSp>
        <p:nvGrpSpPr>
          <p:cNvPr id="180" name="Shape 180"/>
          <p:cNvGrpSpPr/>
          <p:nvPr/>
        </p:nvGrpSpPr>
        <p:grpSpPr>
          <a:xfrm>
            <a:off x="937250" y="999150"/>
            <a:ext cx="1046400" cy="2288324"/>
            <a:chOff x="3598925" y="929075"/>
            <a:chExt cx="1046400" cy="2288324"/>
          </a:xfrm>
        </p:grpSpPr>
        <p:sp>
          <p:nvSpPr>
            <p:cNvPr id="181" name="Shape 181"/>
            <p:cNvSpPr/>
            <p:nvPr/>
          </p:nvSpPr>
          <p:spPr>
            <a:xfrm>
              <a:off x="3598925" y="929075"/>
              <a:ext cx="1046400" cy="9389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2" name="Shape 182"/>
            <p:cNvCxnSpPr/>
            <p:nvPr/>
          </p:nvCxnSpPr>
          <p:spPr>
            <a:xfrm>
              <a:off x="4127025" y="1858150"/>
              <a:ext cx="0" cy="1095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3" name="Shape 183"/>
            <p:cNvCxnSpPr/>
            <p:nvPr/>
          </p:nvCxnSpPr>
          <p:spPr>
            <a:xfrm flipH="1" rot="10800000">
              <a:off x="4127025" y="2053675"/>
              <a:ext cx="352199" cy="1760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" name="Shape 184"/>
            <p:cNvCxnSpPr/>
            <p:nvPr/>
          </p:nvCxnSpPr>
          <p:spPr>
            <a:xfrm rot="10800000">
              <a:off x="3794625" y="2024374"/>
              <a:ext cx="332399" cy="1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5" name="Shape 185"/>
            <p:cNvCxnSpPr/>
            <p:nvPr/>
          </p:nvCxnSpPr>
          <p:spPr>
            <a:xfrm flipH="1">
              <a:off x="3872674" y="2933900"/>
              <a:ext cx="273900" cy="2834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6" name="Shape 186"/>
            <p:cNvCxnSpPr/>
            <p:nvPr/>
          </p:nvCxnSpPr>
          <p:spPr>
            <a:xfrm>
              <a:off x="4136800" y="2943675"/>
              <a:ext cx="224700" cy="2348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87" name="Shape 187"/>
          <p:cNvSpPr txBox="1"/>
          <p:nvPr>
            <p:ph idx="1" type="body"/>
          </p:nvPr>
        </p:nvSpPr>
        <p:spPr>
          <a:xfrm>
            <a:off x="2098350" y="381025"/>
            <a:ext cx="6715800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he is a person and has legs and can walk          </a:t>
            </a:r>
          </a:p>
        </p:txBody>
      </p:sp>
      <p:grpSp>
        <p:nvGrpSpPr>
          <p:cNvPr id="188" name="Shape 188"/>
          <p:cNvGrpSpPr/>
          <p:nvPr/>
        </p:nvGrpSpPr>
        <p:grpSpPr>
          <a:xfrm>
            <a:off x="5175075" y="2598300"/>
            <a:ext cx="1046400" cy="2288324"/>
            <a:chOff x="3598925" y="929075"/>
            <a:chExt cx="1046400" cy="2288324"/>
          </a:xfrm>
        </p:grpSpPr>
        <p:sp>
          <p:nvSpPr>
            <p:cNvPr id="189" name="Shape 189"/>
            <p:cNvSpPr/>
            <p:nvPr/>
          </p:nvSpPr>
          <p:spPr>
            <a:xfrm>
              <a:off x="3598925" y="929075"/>
              <a:ext cx="1046400" cy="9389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0" name="Shape 190"/>
            <p:cNvCxnSpPr/>
            <p:nvPr/>
          </p:nvCxnSpPr>
          <p:spPr>
            <a:xfrm>
              <a:off x="4127025" y="1858150"/>
              <a:ext cx="0" cy="1095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1" name="Shape 191"/>
            <p:cNvCxnSpPr/>
            <p:nvPr/>
          </p:nvCxnSpPr>
          <p:spPr>
            <a:xfrm flipH="1" rot="10800000">
              <a:off x="4127025" y="2053675"/>
              <a:ext cx="352199" cy="1760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" name="Shape 192"/>
            <p:cNvCxnSpPr/>
            <p:nvPr/>
          </p:nvCxnSpPr>
          <p:spPr>
            <a:xfrm rot="10800000">
              <a:off x="3794625" y="2024374"/>
              <a:ext cx="332399" cy="1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" name="Shape 193"/>
            <p:cNvCxnSpPr/>
            <p:nvPr/>
          </p:nvCxnSpPr>
          <p:spPr>
            <a:xfrm flipH="1">
              <a:off x="3872674" y="2933900"/>
              <a:ext cx="273900" cy="2834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4" name="Shape 194"/>
            <p:cNvCxnSpPr/>
            <p:nvPr/>
          </p:nvCxnSpPr>
          <p:spPr>
            <a:xfrm>
              <a:off x="4136800" y="2943675"/>
              <a:ext cx="224700" cy="2348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95" name="Shape 195"/>
          <p:cNvSpPr txBox="1"/>
          <p:nvPr>
            <p:ph idx="1" type="body"/>
          </p:nvPr>
        </p:nvSpPr>
        <p:spPr>
          <a:xfrm>
            <a:off x="2654900" y="1055125"/>
            <a:ext cx="6901200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he uses these legs to walk to the kitchen…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325" y="3037552"/>
            <a:ext cx="505500" cy="3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3595725" y="1726550"/>
            <a:ext cx="4790399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...and makes himself food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896625" y="353725"/>
            <a:ext cx="1279200" cy="54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[object]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923400" y="831775"/>
            <a:ext cx="1603500" cy="4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[interface]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145400" y="1505175"/>
            <a:ext cx="1233300" cy="4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[object]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383400" y="2190975"/>
            <a:ext cx="1233300" cy="4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[object]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402200" y="1505175"/>
            <a:ext cx="1428299" cy="4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[objects]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935600" y="819375"/>
            <a:ext cx="1428299" cy="4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[objects]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Programming Terms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132225" y="65725"/>
            <a:ext cx="2807999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Meet Jeremy…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pSp>
        <p:nvGrpSpPr>
          <p:cNvPr id="214" name="Shape 214"/>
          <p:cNvGrpSpPr/>
          <p:nvPr/>
        </p:nvGrpSpPr>
        <p:grpSpPr>
          <a:xfrm>
            <a:off x="937250" y="999150"/>
            <a:ext cx="1046400" cy="2288324"/>
            <a:chOff x="3598925" y="929075"/>
            <a:chExt cx="1046400" cy="2288324"/>
          </a:xfrm>
        </p:grpSpPr>
        <p:sp>
          <p:nvSpPr>
            <p:cNvPr id="215" name="Shape 215"/>
            <p:cNvSpPr/>
            <p:nvPr/>
          </p:nvSpPr>
          <p:spPr>
            <a:xfrm>
              <a:off x="3598925" y="929075"/>
              <a:ext cx="1046400" cy="9389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6" name="Shape 216"/>
            <p:cNvCxnSpPr/>
            <p:nvPr/>
          </p:nvCxnSpPr>
          <p:spPr>
            <a:xfrm>
              <a:off x="4127025" y="1858150"/>
              <a:ext cx="0" cy="1095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" name="Shape 217"/>
            <p:cNvCxnSpPr/>
            <p:nvPr/>
          </p:nvCxnSpPr>
          <p:spPr>
            <a:xfrm flipH="1" rot="10800000">
              <a:off x="4127025" y="2053675"/>
              <a:ext cx="352199" cy="1760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>
              <a:off x="3794625" y="2024374"/>
              <a:ext cx="332399" cy="1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9" name="Shape 219"/>
            <p:cNvCxnSpPr/>
            <p:nvPr/>
          </p:nvCxnSpPr>
          <p:spPr>
            <a:xfrm flipH="1">
              <a:off x="3872674" y="2933900"/>
              <a:ext cx="273900" cy="2834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4136800" y="2943675"/>
              <a:ext cx="224700" cy="2348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21" name="Shape 221"/>
          <p:cNvSpPr txBox="1"/>
          <p:nvPr>
            <p:ph idx="1" type="body"/>
          </p:nvPr>
        </p:nvSpPr>
        <p:spPr>
          <a:xfrm>
            <a:off x="2098350" y="381025"/>
            <a:ext cx="6715800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he is a person and has legs and can walk          </a:t>
            </a:r>
          </a:p>
        </p:txBody>
      </p:sp>
      <p:grpSp>
        <p:nvGrpSpPr>
          <p:cNvPr id="222" name="Shape 222"/>
          <p:cNvGrpSpPr/>
          <p:nvPr/>
        </p:nvGrpSpPr>
        <p:grpSpPr>
          <a:xfrm>
            <a:off x="5175075" y="2598300"/>
            <a:ext cx="1046400" cy="2288324"/>
            <a:chOff x="3598925" y="929075"/>
            <a:chExt cx="1046400" cy="2288324"/>
          </a:xfrm>
        </p:grpSpPr>
        <p:sp>
          <p:nvSpPr>
            <p:cNvPr id="223" name="Shape 223"/>
            <p:cNvSpPr/>
            <p:nvPr/>
          </p:nvSpPr>
          <p:spPr>
            <a:xfrm>
              <a:off x="3598925" y="929075"/>
              <a:ext cx="1046400" cy="9389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Shape 224"/>
            <p:cNvCxnSpPr/>
            <p:nvPr/>
          </p:nvCxnSpPr>
          <p:spPr>
            <a:xfrm>
              <a:off x="4127025" y="1858150"/>
              <a:ext cx="0" cy="1095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5" name="Shape 225"/>
            <p:cNvCxnSpPr/>
            <p:nvPr/>
          </p:nvCxnSpPr>
          <p:spPr>
            <a:xfrm flipH="1" rot="10800000">
              <a:off x="4127025" y="2053675"/>
              <a:ext cx="352199" cy="1760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6" name="Shape 226"/>
            <p:cNvCxnSpPr/>
            <p:nvPr/>
          </p:nvCxnSpPr>
          <p:spPr>
            <a:xfrm rot="10800000">
              <a:off x="3794625" y="2024374"/>
              <a:ext cx="332399" cy="1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7" name="Shape 227"/>
            <p:cNvCxnSpPr/>
            <p:nvPr/>
          </p:nvCxnSpPr>
          <p:spPr>
            <a:xfrm flipH="1">
              <a:off x="3872674" y="2933900"/>
              <a:ext cx="273900" cy="2834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4136800" y="2943675"/>
              <a:ext cx="224700" cy="2348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29" name="Shape 229"/>
          <p:cNvSpPr txBox="1"/>
          <p:nvPr>
            <p:ph idx="1" type="body"/>
          </p:nvPr>
        </p:nvSpPr>
        <p:spPr>
          <a:xfrm>
            <a:off x="2654900" y="1055125"/>
            <a:ext cx="6901200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he uses these legs to walk to the kitchen…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325" y="3037552"/>
            <a:ext cx="505500" cy="3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3595725" y="1726550"/>
            <a:ext cx="4790399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...and makes himself food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057800" y="618150"/>
            <a:ext cx="1279200" cy="54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[verb]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589775" y="1523075"/>
            <a:ext cx="953099" cy="4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[verb]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22975" y="2208875"/>
            <a:ext cx="953099" cy="4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[verb]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make a sandwich…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243250" y="83200"/>
            <a:ext cx="2807999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Start with bread...</a:t>
            </a:r>
          </a:p>
        </p:txBody>
      </p:sp>
      <p:sp>
        <p:nvSpPr>
          <p:cNvPr id="245" name="Shape 245"/>
          <p:cNvSpPr/>
          <p:nvPr/>
        </p:nvSpPr>
        <p:spPr>
          <a:xfrm>
            <a:off x="8375375" y="611750"/>
            <a:ext cx="489000" cy="430199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6" name="Shape 246"/>
          <p:cNvCxnSpPr/>
          <p:nvPr/>
        </p:nvCxnSpPr>
        <p:spPr>
          <a:xfrm flipH="1" rot="10800000">
            <a:off x="929075" y="528049"/>
            <a:ext cx="82833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23000" y="813350"/>
            <a:ext cx="3913800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Add peanut butter...</a:t>
            </a:r>
          </a:p>
        </p:txBody>
      </p:sp>
      <p:sp>
        <p:nvSpPr>
          <p:cNvPr id="252" name="Shape 252"/>
          <p:cNvSpPr/>
          <p:nvPr/>
        </p:nvSpPr>
        <p:spPr>
          <a:xfrm>
            <a:off x="8434062" y="1371200"/>
            <a:ext cx="371627" cy="303155"/>
          </a:xfrm>
          <a:prstGeom prst="cloud">
            <a:avLst/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243250" y="83200"/>
            <a:ext cx="2807999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Start with bread...</a:t>
            </a:r>
          </a:p>
        </p:txBody>
      </p:sp>
      <p:sp>
        <p:nvSpPr>
          <p:cNvPr id="254" name="Shape 254"/>
          <p:cNvSpPr/>
          <p:nvPr/>
        </p:nvSpPr>
        <p:spPr>
          <a:xfrm>
            <a:off x="8375375" y="611750"/>
            <a:ext cx="489000" cy="430199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5" name="Shape 255"/>
          <p:cNvCxnSpPr/>
          <p:nvPr/>
        </p:nvCxnSpPr>
        <p:spPr>
          <a:xfrm flipH="1" rot="10800000">
            <a:off x="929075" y="528049"/>
            <a:ext cx="82833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" name="Shape 256"/>
          <p:cNvCxnSpPr/>
          <p:nvPr/>
        </p:nvCxnSpPr>
        <p:spPr>
          <a:xfrm flipH="1" rot="10800000">
            <a:off x="1157675" y="1270549"/>
            <a:ext cx="8087699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23000" y="813350"/>
            <a:ext cx="3913800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Add peanut butter...</a:t>
            </a:r>
          </a:p>
        </p:txBody>
      </p:sp>
      <p:sp>
        <p:nvSpPr>
          <p:cNvPr id="262" name="Shape 262"/>
          <p:cNvSpPr/>
          <p:nvPr/>
        </p:nvSpPr>
        <p:spPr>
          <a:xfrm>
            <a:off x="8434062" y="1371200"/>
            <a:ext cx="371627" cy="303155"/>
          </a:xfrm>
          <a:prstGeom prst="cloud">
            <a:avLst/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243250" y="83200"/>
            <a:ext cx="2807999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Start with bread...</a:t>
            </a:r>
          </a:p>
        </p:txBody>
      </p:sp>
      <p:sp>
        <p:nvSpPr>
          <p:cNvPr id="264" name="Shape 264"/>
          <p:cNvSpPr/>
          <p:nvPr/>
        </p:nvSpPr>
        <p:spPr>
          <a:xfrm>
            <a:off x="8375375" y="611750"/>
            <a:ext cx="489000" cy="430199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5" name="Shape 265"/>
          <p:cNvCxnSpPr/>
          <p:nvPr/>
        </p:nvCxnSpPr>
        <p:spPr>
          <a:xfrm flipH="1" rot="10800000">
            <a:off x="929075" y="528049"/>
            <a:ext cx="82833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6" name="Shape 266"/>
          <p:cNvCxnSpPr/>
          <p:nvPr/>
        </p:nvCxnSpPr>
        <p:spPr>
          <a:xfrm flipH="1" rot="10800000">
            <a:off x="1157675" y="1270549"/>
            <a:ext cx="8087699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7" name="Shape 267"/>
          <p:cNvSpPr txBox="1"/>
          <p:nvPr>
            <p:ph idx="1" type="body"/>
          </p:nvPr>
        </p:nvSpPr>
        <p:spPr>
          <a:xfrm>
            <a:off x="1004000" y="1346750"/>
            <a:ext cx="2807999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Add jelly...</a:t>
            </a:r>
          </a:p>
        </p:txBody>
      </p:sp>
      <p:sp>
        <p:nvSpPr>
          <p:cNvPr id="268" name="Shape 268"/>
          <p:cNvSpPr/>
          <p:nvPr/>
        </p:nvSpPr>
        <p:spPr>
          <a:xfrm>
            <a:off x="8434050" y="1933950"/>
            <a:ext cx="371627" cy="303155"/>
          </a:xfrm>
          <a:prstGeom prst="cloud">
            <a:avLst/>
          </a:prstGeom>
          <a:solidFill>
            <a:srgbClr val="674EA7"/>
          </a:solidFill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9" name="Shape 269"/>
          <p:cNvCxnSpPr/>
          <p:nvPr/>
        </p:nvCxnSpPr>
        <p:spPr>
          <a:xfrm flipH="1" rot="10800000">
            <a:off x="1538675" y="1803949"/>
            <a:ext cx="8087699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Before we answer what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Functional Programming is….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23000" y="813350"/>
            <a:ext cx="3913800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Add peanut butter...</a:t>
            </a:r>
          </a:p>
        </p:txBody>
      </p:sp>
      <p:sp>
        <p:nvSpPr>
          <p:cNvPr id="275" name="Shape 275"/>
          <p:cNvSpPr/>
          <p:nvPr/>
        </p:nvSpPr>
        <p:spPr>
          <a:xfrm>
            <a:off x="8434062" y="1371200"/>
            <a:ext cx="371627" cy="303155"/>
          </a:xfrm>
          <a:prstGeom prst="cloud">
            <a:avLst/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243250" y="83200"/>
            <a:ext cx="2807999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Start with bread...</a:t>
            </a:r>
          </a:p>
        </p:txBody>
      </p:sp>
      <p:sp>
        <p:nvSpPr>
          <p:cNvPr id="277" name="Shape 277"/>
          <p:cNvSpPr/>
          <p:nvPr/>
        </p:nvSpPr>
        <p:spPr>
          <a:xfrm>
            <a:off x="8375375" y="611750"/>
            <a:ext cx="489000" cy="430199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8" name="Shape 278"/>
          <p:cNvCxnSpPr/>
          <p:nvPr/>
        </p:nvCxnSpPr>
        <p:spPr>
          <a:xfrm flipH="1" rot="10800000">
            <a:off x="929075" y="528049"/>
            <a:ext cx="82833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9" name="Shape 279"/>
          <p:cNvCxnSpPr/>
          <p:nvPr/>
        </p:nvCxnSpPr>
        <p:spPr>
          <a:xfrm flipH="1" rot="10800000">
            <a:off x="1157675" y="1270549"/>
            <a:ext cx="8087699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0" name="Shape 280"/>
          <p:cNvSpPr txBox="1"/>
          <p:nvPr>
            <p:ph idx="1" type="body"/>
          </p:nvPr>
        </p:nvSpPr>
        <p:spPr>
          <a:xfrm>
            <a:off x="1004000" y="1346750"/>
            <a:ext cx="2807999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Add jelly...</a:t>
            </a:r>
          </a:p>
        </p:txBody>
      </p:sp>
      <p:sp>
        <p:nvSpPr>
          <p:cNvPr id="281" name="Shape 281"/>
          <p:cNvSpPr/>
          <p:nvPr/>
        </p:nvSpPr>
        <p:spPr>
          <a:xfrm>
            <a:off x="8434050" y="1933950"/>
            <a:ext cx="371627" cy="303155"/>
          </a:xfrm>
          <a:prstGeom prst="cloud">
            <a:avLst/>
          </a:prstGeom>
          <a:solidFill>
            <a:srgbClr val="674EA7"/>
          </a:solidFill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2" name="Shape 282"/>
          <p:cNvCxnSpPr/>
          <p:nvPr/>
        </p:nvCxnSpPr>
        <p:spPr>
          <a:xfrm flipH="1" rot="10800000">
            <a:off x="1538675" y="1803949"/>
            <a:ext cx="8087699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3" name="Shape 283"/>
          <p:cNvSpPr txBox="1"/>
          <p:nvPr>
            <p:ph idx="1" type="body"/>
          </p:nvPr>
        </p:nvSpPr>
        <p:spPr>
          <a:xfrm>
            <a:off x="1386250" y="1988200"/>
            <a:ext cx="2807999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Add bread...</a:t>
            </a:r>
          </a:p>
        </p:txBody>
      </p:sp>
      <p:sp>
        <p:nvSpPr>
          <p:cNvPr id="284" name="Shape 284"/>
          <p:cNvSpPr/>
          <p:nvPr/>
        </p:nvSpPr>
        <p:spPr>
          <a:xfrm>
            <a:off x="8375362" y="2496700"/>
            <a:ext cx="489000" cy="430199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5" name="Shape 285"/>
          <p:cNvCxnSpPr/>
          <p:nvPr/>
        </p:nvCxnSpPr>
        <p:spPr>
          <a:xfrm flipH="1" rot="10800000">
            <a:off x="1919675" y="2433049"/>
            <a:ext cx="82833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23000" y="813350"/>
            <a:ext cx="3913800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Add peanut butter...</a:t>
            </a:r>
          </a:p>
        </p:txBody>
      </p:sp>
      <p:sp>
        <p:nvSpPr>
          <p:cNvPr id="291" name="Shape 291"/>
          <p:cNvSpPr/>
          <p:nvPr/>
        </p:nvSpPr>
        <p:spPr>
          <a:xfrm>
            <a:off x="8434062" y="1371200"/>
            <a:ext cx="371627" cy="303155"/>
          </a:xfrm>
          <a:prstGeom prst="cloud">
            <a:avLst/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243250" y="83200"/>
            <a:ext cx="2807999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Start with bread...</a:t>
            </a:r>
          </a:p>
        </p:txBody>
      </p:sp>
      <p:sp>
        <p:nvSpPr>
          <p:cNvPr id="293" name="Shape 293"/>
          <p:cNvSpPr/>
          <p:nvPr/>
        </p:nvSpPr>
        <p:spPr>
          <a:xfrm>
            <a:off x="8375375" y="611750"/>
            <a:ext cx="489000" cy="430199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4" name="Shape 294"/>
          <p:cNvCxnSpPr/>
          <p:nvPr/>
        </p:nvCxnSpPr>
        <p:spPr>
          <a:xfrm flipH="1" rot="10800000">
            <a:off x="929075" y="528049"/>
            <a:ext cx="82833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" name="Shape 295"/>
          <p:cNvCxnSpPr/>
          <p:nvPr/>
        </p:nvCxnSpPr>
        <p:spPr>
          <a:xfrm flipH="1" rot="10800000">
            <a:off x="1157675" y="1270549"/>
            <a:ext cx="8087699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6" name="Shape 296"/>
          <p:cNvSpPr txBox="1"/>
          <p:nvPr>
            <p:ph idx="1" type="body"/>
          </p:nvPr>
        </p:nvSpPr>
        <p:spPr>
          <a:xfrm>
            <a:off x="1004000" y="1346750"/>
            <a:ext cx="2807999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Add jelly...</a:t>
            </a:r>
          </a:p>
        </p:txBody>
      </p:sp>
      <p:sp>
        <p:nvSpPr>
          <p:cNvPr id="297" name="Shape 297"/>
          <p:cNvSpPr/>
          <p:nvPr/>
        </p:nvSpPr>
        <p:spPr>
          <a:xfrm>
            <a:off x="8434050" y="1933950"/>
            <a:ext cx="371627" cy="303155"/>
          </a:xfrm>
          <a:prstGeom prst="cloud">
            <a:avLst/>
          </a:prstGeom>
          <a:solidFill>
            <a:srgbClr val="674EA7"/>
          </a:solidFill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8" name="Shape 298"/>
          <p:cNvCxnSpPr/>
          <p:nvPr/>
        </p:nvCxnSpPr>
        <p:spPr>
          <a:xfrm flipH="1" rot="10800000">
            <a:off x="1538675" y="1803949"/>
            <a:ext cx="8087699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9" name="Shape 299"/>
          <p:cNvSpPr txBox="1"/>
          <p:nvPr>
            <p:ph idx="1" type="body"/>
          </p:nvPr>
        </p:nvSpPr>
        <p:spPr>
          <a:xfrm>
            <a:off x="1386250" y="1988200"/>
            <a:ext cx="2807999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Add bread...</a:t>
            </a:r>
          </a:p>
        </p:txBody>
      </p:sp>
      <p:sp>
        <p:nvSpPr>
          <p:cNvPr id="300" name="Shape 300"/>
          <p:cNvSpPr/>
          <p:nvPr/>
        </p:nvSpPr>
        <p:spPr>
          <a:xfrm>
            <a:off x="8375362" y="2496700"/>
            <a:ext cx="489000" cy="430199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1" name="Shape 301"/>
          <p:cNvCxnSpPr/>
          <p:nvPr/>
        </p:nvCxnSpPr>
        <p:spPr>
          <a:xfrm flipH="1" rot="10800000">
            <a:off x="1919675" y="2433049"/>
            <a:ext cx="82833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02" name="Shape 302"/>
          <p:cNvGrpSpPr/>
          <p:nvPr/>
        </p:nvGrpSpPr>
        <p:grpSpPr>
          <a:xfrm>
            <a:off x="8392862" y="3205700"/>
            <a:ext cx="489012" cy="745149"/>
            <a:chOff x="8392862" y="3739100"/>
            <a:chExt cx="489012" cy="745149"/>
          </a:xfrm>
        </p:grpSpPr>
        <p:sp>
          <p:nvSpPr>
            <p:cNvPr id="303" name="Shape 303"/>
            <p:cNvSpPr/>
            <p:nvPr/>
          </p:nvSpPr>
          <p:spPr>
            <a:xfrm>
              <a:off x="8392862" y="4054050"/>
              <a:ext cx="489000" cy="430199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8451562" y="4109450"/>
              <a:ext cx="371627" cy="303155"/>
            </a:xfrm>
            <a:prstGeom prst="cloud">
              <a:avLst/>
            </a:prstGeom>
            <a:solidFill>
              <a:srgbClr val="E69138"/>
            </a:solidFill>
            <a:ln cap="flat" cmpd="sng" w="9525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8451562" y="4012850"/>
              <a:ext cx="371627" cy="303155"/>
            </a:xfrm>
            <a:prstGeom prst="cloud">
              <a:avLst/>
            </a:prstGeom>
            <a:solidFill>
              <a:srgbClr val="674EA7"/>
            </a:solidFill>
            <a:ln cap="flat" cmpd="sng" w="952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8392875" y="3739100"/>
              <a:ext cx="489000" cy="430199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Shape 307"/>
          <p:cNvSpPr txBox="1"/>
          <p:nvPr>
            <p:ph idx="1" type="body"/>
          </p:nvPr>
        </p:nvSpPr>
        <p:spPr>
          <a:xfrm>
            <a:off x="1995850" y="2674000"/>
            <a:ext cx="2807999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Sandwich!!!</a:t>
            </a:r>
          </a:p>
        </p:txBody>
      </p:sp>
      <p:cxnSp>
        <p:nvCxnSpPr>
          <p:cNvPr id="308" name="Shape 308"/>
          <p:cNvCxnSpPr/>
          <p:nvPr/>
        </p:nvCxnSpPr>
        <p:spPr>
          <a:xfrm flipH="1" rot="10800000">
            <a:off x="2529275" y="3118849"/>
            <a:ext cx="82833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Signatures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Bread -&gt; Peanut Butter -&gt; Jelly -&gt; Bread -&gt; Sandwich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7317087" y="2812175"/>
            <a:ext cx="489012" cy="745149"/>
            <a:chOff x="8392862" y="3739100"/>
            <a:chExt cx="489012" cy="745149"/>
          </a:xfrm>
        </p:grpSpPr>
        <p:sp>
          <p:nvSpPr>
            <p:cNvPr id="320" name="Shape 320"/>
            <p:cNvSpPr/>
            <p:nvPr/>
          </p:nvSpPr>
          <p:spPr>
            <a:xfrm>
              <a:off x="8392862" y="4054050"/>
              <a:ext cx="489000" cy="430199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51562" y="4109450"/>
              <a:ext cx="371627" cy="303155"/>
            </a:xfrm>
            <a:prstGeom prst="cloud">
              <a:avLst/>
            </a:prstGeom>
            <a:solidFill>
              <a:srgbClr val="E69138"/>
            </a:solidFill>
            <a:ln cap="flat" cmpd="sng" w="9525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451562" y="4012850"/>
              <a:ext cx="371627" cy="303155"/>
            </a:xfrm>
            <a:prstGeom prst="cloud">
              <a:avLst/>
            </a:prstGeom>
            <a:solidFill>
              <a:srgbClr val="674EA7"/>
            </a:solidFill>
            <a:ln cap="flat" cmpd="sng" w="952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392875" y="3739100"/>
              <a:ext cx="489000" cy="430199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Shape 324"/>
          <p:cNvSpPr/>
          <p:nvPr/>
        </p:nvSpPr>
        <p:spPr>
          <a:xfrm>
            <a:off x="1167750" y="2812175"/>
            <a:ext cx="489000" cy="430199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789475" y="2812175"/>
            <a:ext cx="489000" cy="430199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2977012" y="2875700"/>
            <a:ext cx="371627" cy="303155"/>
          </a:xfrm>
          <a:prstGeom prst="cloud">
            <a:avLst/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668925" y="2875700"/>
            <a:ext cx="371627" cy="303155"/>
          </a:xfrm>
          <a:prstGeom prst="cloud">
            <a:avLst/>
          </a:prstGeom>
          <a:solidFill>
            <a:srgbClr val="674EA7"/>
          </a:solidFill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Oriented Programming								   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768900" y="961625"/>
            <a:ext cx="4479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Describes what something is</a:t>
            </a:r>
          </a:p>
          <a:p>
            <a:pPr indent="-342900" lvl="0" marL="457200" rtl="0" algn="r">
              <a:spcBef>
                <a:spcPts val="0"/>
              </a:spcBef>
              <a:buSzPct val="100000"/>
              <a:buChar char="-"/>
            </a:pPr>
            <a:r>
              <a:rPr lang="en" sz="1800"/>
              <a:t>A sandwich is multiple ingredients between two pieces of bread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4" name="Shape 334"/>
          <p:cNvSpPr txBox="1"/>
          <p:nvPr>
            <p:ph idx="2" type="body"/>
          </p:nvPr>
        </p:nvSpPr>
        <p:spPr>
          <a:xfrm>
            <a:off x="3868600" y="3080100"/>
            <a:ext cx="434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Describes how something works</a:t>
            </a:r>
          </a:p>
          <a:p>
            <a:pPr indent="-342900" lvl="1" marL="914400" rtl="0" algn="r">
              <a:spcBef>
                <a:spcPts val="0"/>
              </a:spcBef>
              <a:buSzPct val="100000"/>
              <a:buChar char="-"/>
            </a:pPr>
            <a:r>
              <a:rPr lang="en" sz="1800"/>
              <a:t>Add bread, ingredients, bread, get sandwich!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635775" y="2412000"/>
            <a:ext cx="4656899" cy="66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</a:rPr>
              <a:t>Functional Programming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Both Paradigms Need Nouns and Verbs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and FSharp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F# Types</a:t>
            </a:r>
          </a:p>
        </p:txBody>
      </p:sp>
      <p:sp>
        <p:nvSpPr>
          <p:cNvPr id="351" name="Shape 35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Abbreviations/Aliases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Records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Classes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Interfaces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Tuples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Discriminated Unions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Enum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Struct</a:t>
            </a:r>
          </a:p>
        </p:txBody>
      </p:sp>
      <p:sp>
        <p:nvSpPr>
          <p:cNvPr id="352" name="Shape 352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Nouns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2175625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Immutable State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241400" y="142350"/>
            <a:ext cx="8758199" cy="4759799"/>
          </a:xfrm>
          <a:prstGeom prst="rect">
            <a:avLst/>
          </a:prstGeom>
          <a:solidFill>
            <a:srgbClr val="1A1A1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340425" y="204250"/>
            <a:ext cx="15038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Program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is...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241400" y="142350"/>
            <a:ext cx="8758199" cy="4759799"/>
          </a:xfrm>
          <a:prstGeom prst="rect">
            <a:avLst/>
          </a:prstGeom>
          <a:solidFill>
            <a:srgbClr val="1A1A1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340425" y="128050"/>
            <a:ext cx="15038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370" name="Shape 370"/>
          <p:cNvSpPr/>
          <p:nvPr/>
        </p:nvSpPr>
        <p:spPr>
          <a:xfrm>
            <a:off x="510650" y="662300"/>
            <a:ext cx="8219700" cy="40047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511800" y="588000"/>
            <a:ext cx="18587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Function A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829375" y="1145050"/>
            <a:ext cx="2265300" cy="4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F3F3F3"/>
              </a:buClr>
              <a:buSzPct val="100000"/>
              <a:buChar char="-"/>
            </a:pPr>
            <a:r>
              <a:rPr lang="en" sz="1800">
                <a:solidFill>
                  <a:srgbClr val="F3F3F3"/>
                </a:solidFill>
              </a:rPr>
              <a:t>Variable X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241400" y="142350"/>
            <a:ext cx="8758199" cy="4759799"/>
          </a:xfrm>
          <a:prstGeom prst="rect">
            <a:avLst/>
          </a:prstGeom>
          <a:solidFill>
            <a:srgbClr val="1A1A1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340425" y="128050"/>
            <a:ext cx="15038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379" name="Shape 379"/>
          <p:cNvSpPr/>
          <p:nvPr/>
        </p:nvSpPr>
        <p:spPr>
          <a:xfrm>
            <a:off x="510650" y="662300"/>
            <a:ext cx="8219700" cy="40047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511800" y="588000"/>
            <a:ext cx="18587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Function A</a:t>
            </a:r>
          </a:p>
        </p:txBody>
      </p:sp>
      <p:sp>
        <p:nvSpPr>
          <p:cNvPr id="381" name="Shape 381"/>
          <p:cNvSpPr/>
          <p:nvPr/>
        </p:nvSpPr>
        <p:spPr>
          <a:xfrm>
            <a:off x="767500" y="1101725"/>
            <a:ext cx="7811099" cy="3441299"/>
          </a:xfrm>
          <a:prstGeom prst="rect">
            <a:avLst/>
          </a:prstGeom>
          <a:solidFill>
            <a:srgbClr val="2E2E2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 txBox="1"/>
          <p:nvPr/>
        </p:nvSpPr>
        <p:spPr>
          <a:xfrm>
            <a:off x="800375" y="1101725"/>
            <a:ext cx="29813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Function B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946975" y="1720675"/>
            <a:ext cx="2265300" cy="4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ct val="100000"/>
              <a:buChar char="-"/>
            </a:pPr>
            <a:r>
              <a:rPr lang="en" sz="1800">
                <a:solidFill>
                  <a:srgbClr val="F3F3F3"/>
                </a:solidFill>
              </a:rPr>
              <a:t>Variable Y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241400" y="142350"/>
            <a:ext cx="8758199" cy="4759799"/>
          </a:xfrm>
          <a:prstGeom prst="rect">
            <a:avLst/>
          </a:prstGeom>
          <a:solidFill>
            <a:srgbClr val="1A1A1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340425" y="128050"/>
            <a:ext cx="15038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390" name="Shape 390"/>
          <p:cNvSpPr/>
          <p:nvPr/>
        </p:nvSpPr>
        <p:spPr>
          <a:xfrm>
            <a:off x="510650" y="662300"/>
            <a:ext cx="8219700" cy="40047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511800" y="588000"/>
            <a:ext cx="18587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Function A</a:t>
            </a:r>
          </a:p>
        </p:txBody>
      </p:sp>
      <p:sp>
        <p:nvSpPr>
          <p:cNvPr id="392" name="Shape 392"/>
          <p:cNvSpPr/>
          <p:nvPr/>
        </p:nvSpPr>
        <p:spPr>
          <a:xfrm>
            <a:off x="767500" y="1101725"/>
            <a:ext cx="7811099" cy="3441299"/>
          </a:xfrm>
          <a:prstGeom prst="rect">
            <a:avLst/>
          </a:prstGeom>
          <a:solidFill>
            <a:srgbClr val="2E2E2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 txBox="1"/>
          <p:nvPr/>
        </p:nvSpPr>
        <p:spPr>
          <a:xfrm>
            <a:off x="800375" y="1101725"/>
            <a:ext cx="29813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Function B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946975" y="1720675"/>
            <a:ext cx="2265300" cy="4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ct val="100000"/>
              <a:buChar char="-"/>
            </a:pPr>
            <a:r>
              <a:rPr lang="en" sz="1800">
                <a:solidFill>
                  <a:srgbClr val="F3F3F3"/>
                </a:solidFill>
              </a:rPr>
              <a:t>Variable Y</a:t>
            </a: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ct val="100000"/>
              <a:buChar char="-"/>
            </a:pPr>
            <a:r>
              <a:rPr lang="en" sz="1800">
                <a:solidFill>
                  <a:srgbClr val="F3F3F3"/>
                </a:solidFill>
              </a:rPr>
              <a:t>Variable X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Program Starts -&gt; Function A -&gt; Function B -&gt; Something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Discriminated Unions</a:t>
            </a:r>
          </a:p>
        </p:txBody>
      </p:sp>
      <p:sp>
        <p:nvSpPr>
          <p:cNvPr id="405" name="Shape 40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your favorite color?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Discriminated Unions</a:t>
            </a:r>
          </a:p>
        </p:txBody>
      </p:sp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00" y="1121400"/>
            <a:ext cx="22288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Pattern Matching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Discriminated Unions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75" y="1095000"/>
            <a:ext cx="60198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Discriminated Unions</a:t>
            </a:r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75" y="1095000"/>
            <a:ext cx="60198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 rotWithShape="1">
          <a:blip r:embed="rId4">
            <a:alphaModFix/>
          </a:blip>
          <a:srcRect b="87230" l="1470" r="85442" t="9319"/>
          <a:stretch/>
        </p:blipFill>
        <p:spPr>
          <a:xfrm>
            <a:off x="3480600" y="3763200"/>
            <a:ext cx="4974299" cy="6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/>
          <p:nvPr/>
        </p:nvSpPr>
        <p:spPr>
          <a:xfrm>
            <a:off x="400004" y="2633775"/>
            <a:ext cx="325250" cy="477125"/>
          </a:xfrm>
          <a:custGeom>
            <a:pathLst>
              <a:path extrusionOk="0" h="19085" w="13010">
                <a:moveTo>
                  <a:pt x="11483" y="0"/>
                </a:moveTo>
                <a:cubicBezTo>
                  <a:pt x="9574" y="636"/>
                  <a:pt x="-222" y="636"/>
                  <a:pt x="32" y="3817"/>
                </a:cubicBezTo>
                <a:cubicBezTo>
                  <a:pt x="286" y="6997"/>
                  <a:pt x="10847" y="16540"/>
                  <a:pt x="13010" y="1908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Option Type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Logic</a:t>
            </a:r>
            <a:br>
              <a:rPr lang="en"/>
            </a:br>
            <a:r>
              <a:rPr lang="en"/>
              <a:t>Part Grammar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379775" y="12595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Free from Nulls!</a:t>
            </a:r>
          </a:p>
        </p:txBody>
      </p:sp>
      <p:pic>
        <p:nvPicPr>
          <p:cNvPr id="441" name="Shape 441"/>
          <p:cNvPicPr preferRelativeResize="0"/>
          <p:nvPr/>
        </p:nvPicPr>
        <p:blipFill rotWithShape="1">
          <a:blip r:embed="rId3">
            <a:alphaModFix/>
          </a:blip>
          <a:srcRect b="0" l="17142" r="10707" t="15789"/>
          <a:stretch/>
        </p:blipFill>
        <p:spPr>
          <a:xfrm>
            <a:off x="3541425" y="2584100"/>
            <a:ext cx="2197299" cy="148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522150" y="1126500"/>
            <a:ext cx="4212899" cy="159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Some</a:t>
            </a:r>
          </a:p>
        </p:txBody>
      </p:sp>
      <p:sp>
        <p:nvSpPr>
          <p:cNvPr id="447" name="Shape 447"/>
          <p:cNvSpPr txBox="1"/>
          <p:nvPr>
            <p:ph idx="2" type="body"/>
          </p:nvPr>
        </p:nvSpPr>
        <p:spPr>
          <a:xfrm>
            <a:off x="4601000" y="2828600"/>
            <a:ext cx="4270499" cy="166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None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678150" y="502825"/>
            <a:ext cx="43616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-"/>
            </a:pPr>
            <a:r>
              <a:rPr lang="en" sz="2400">
                <a:solidFill>
                  <a:schemeClr val="dk1"/>
                </a:solidFill>
              </a:rPr>
              <a:t>I’ve got a lot of something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4730900" y="2219700"/>
            <a:ext cx="449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-"/>
            </a:pPr>
            <a:r>
              <a:rPr lang="en" sz="2400">
                <a:solidFill>
                  <a:schemeClr val="dk1"/>
                </a:solidFill>
              </a:rPr>
              <a:t>I’ve got a lot of nothing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Option type</a:t>
            </a:r>
          </a:p>
        </p:txBody>
      </p:sp>
      <p:pic>
        <p:nvPicPr>
          <p:cNvPr id="455" name="Shape 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900" y="1135625"/>
            <a:ext cx="53721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/>
          <p:nvPr/>
        </p:nvSpPr>
        <p:spPr>
          <a:xfrm>
            <a:off x="610327" y="1703023"/>
            <a:ext cx="296225" cy="501325"/>
          </a:xfrm>
          <a:custGeom>
            <a:pathLst>
              <a:path extrusionOk="0" h="20053" w="11849">
                <a:moveTo>
                  <a:pt x="11086" y="1731"/>
                </a:moveTo>
                <a:cubicBezTo>
                  <a:pt x="9241" y="1667"/>
                  <a:pt x="-111" y="-1703"/>
                  <a:pt x="16" y="1350"/>
                </a:cubicBezTo>
                <a:cubicBezTo>
                  <a:pt x="143" y="4403"/>
                  <a:pt x="9876" y="16935"/>
                  <a:pt x="11849" y="2005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 type</a:t>
            </a:r>
          </a:p>
        </p:txBody>
      </p:sp>
      <p:pic>
        <p:nvPicPr>
          <p:cNvPr id="462" name="Shape 4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800" y="1185137"/>
            <a:ext cx="52959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 b="77911" l="35354" r="49568" t="0"/>
          <a:stretch/>
        </p:blipFill>
        <p:spPr>
          <a:xfrm rot="5400000">
            <a:off x="6063024" y="2949525"/>
            <a:ext cx="2887975" cy="10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/>
          <p:nvPr/>
        </p:nvSpPr>
        <p:spPr>
          <a:xfrm>
            <a:off x="685882" y="1727661"/>
            <a:ext cx="249300" cy="257225"/>
          </a:xfrm>
          <a:custGeom>
            <a:pathLst>
              <a:path extrusionOk="0" h="10289" w="9972">
                <a:moveTo>
                  <a:pt x="8827" y="746"/>
                </a:moveTo>
                <a:cubicBezTo>
                  <a:pt x="7363" y="746"/>
                  <a:pt x="-142" y="-844"/>
                  <a:pt x="48" y="746"/>
                </a:cubicBezTo>
                <a:cubicBezTo>
                  <a:pt x="238" y="2336"/>
                  <a:pt x="8318" y="8698"/>
                  <a:pt x="9972" y="1028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Catch C#</a:t>
            </a:r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450" y="897700"/>
            <a:ext cx="60007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Catch C#</a:t>
            </a:r>
          </a:p>
        </p:txBody>
      </p:sp>
      <p:pic>
        <p:nvPicPr>
          <p:cNvPr id="476" name="Shape 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450" y="897700"/>
            <a:ext cx="60007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/>
          <p:nvPr/>
        </p:nvSpPr>
        <p:spPr>
          <a:xfrm>
            <a:off x="2451050" y="3620875"/>
            <a:ext cx="2500500" cy="408599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1744775" y="1460725"/>
            <a:ext cx="1102426" cy="2222007"/>
          </a:xfrm>
          <a:custGeom>
            <a:pathLst>
              <a:path extrusionOk="0" h="89309" w="47067">
                <a:moveTo>
                  <a:pt x="47067" y="675"/>
                </a:moveTo>
                <a:cubicBezTo>
                  <a:pt x="39268" y="2119"/>
                  <a:pt x="3492" y="-5432"/>
                  <a:pt x="274" y="9340"/>
                </a:cubicBezTo>
                <a:cubicBezTo>
                  <a:pt x="-2944" y="24112"/>
                  <a:pt x="23175" y="75980"/>
                  <a:pt x="27756" y="89309"/>
                </a:cubicBezTo>
              </a:path>
            </a:pathLst>
          </a:custGeom>
          <a:noFill/>
          <a:ln cap="flat" cmpd="sng" w="9525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Catch F#</a:t>
            </a:r>
          </a:p>
        </p:txBody>
      </p:sp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50" y="1128450"/>
            <a:ext cx="81438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Catch F#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50" y="1128450"/>
            <a:ext cx="814387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/>
          <p:nvPr/>
        </p:nvSpPr>
        <p:spPr>
          <a:xfrm>
            <a:off x="204121" y="1941838"/>
            <a:ext cx="711925" cy="942475"/>
          </a:xfrm>
          <a:custGeom>
            <a:pathLst>
              <a:path extrusionOk="0" h="37699" w="28477">
                <a:moveTo>
                  <a:pt x="28477" y="809"/>
                </a:moveTo>
                <a:cubicBezTo>
                  <a:pt x="23731" y="1263"/>
                  <a:pt x="87" y="-2615"/>
                  <a:pt x="5" y="3533"/>
                </a:cubicBezTo>
                <a:cubicBezTo>
                  <a:pt x="-77" y="9681"/>
                  <a:pt x="23319" y="32004"/>
                  <a:pt x="27982" y="37699"/>
                </a:cubicBezTo>
              </a:path>
            </a:pathLst>
          </a:custGeom>
          <a:noFill/>
          <a:ln cap="flat" cmpd="sng" w="9525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talk Sandwiches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Oriented Programming</a:t>
            </a:r>
          </a:p>
        </p:txBody>
      </p:sp>
      <p:sp>
        <p:nvSpPr>
          <p:cNvPr id="502" name="Shape 502"/>
          <p:cNvSpPr/>
          <p:nvPr/>
        </p:nvSpPr>
        <p:spPr>
          <a:xfrm>
            <a:off x="4384575" y="1234250"/>
            <a:ext cx="1361999" cy="8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&lt;&lt;interface&gt;&gt;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iIngredient</a:t>
            </a:r>
          </a:p>
        </p:txBody>
      </p:sp>
      <p:sp>
        <p:nvSpPr>
          <p:cNvPr id="503" name="Shape 503"/>
          <p:cNvSpPr/>
          <p:nvPr/>
        </p:nvSpPr>
        <p:spPr>
          <a:xfrm>
            <a:off x="1995950" y="3342450"/>
            <a:ext cx="1730700" cy="8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&lt;&lt;Implementation&gt;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Peanut Butter</a:t>
            </a:r>
          </a:p>
        </p:txBody>
      </p:sp>
      <p:sp>
        <p:nvSpPr>
          <p:cNvPr id="504" name="Shape 504"/>
          <p:cNvSpPr/>
          <p:nvPr/>
        </p:nvSpPr>
        <p:spPr>
          <a:xfrm>
            <a:off x="4147125" y="3342600"/>
            <a:ext cx="1836899" cy="8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&lt;&lt;Implementation&gt;&gt;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Jelly</a:t>
            </a:r>
          </a:p>
        </p:txBody>
      </p:sp>
      <p:sp>
        <p:nvSpPr>
          <p:cNvPr id="505" name="Shape 505"/>
          <p:cNvSpPr/>
          <p:nvPr/>
        </p:nvSpPr>
        <p:spPr>
          <a:xfrm>
            <a:off x="6316475" y="3342450"/>
            <a:ext cx="1886699" cy="8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&lt;&lt;Implementation&gt;&gt;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Bread</a:t>
            </a:r>
          </a:p>
        </p:txBody>
      </p:sp>
      <p:cxnSp>
        <p:nvCxnSpPr>
          <p:cNvPr id="506" name="Shape 506"/>
          <p:cNvCxnSpPr>
            <a:stCxn id="502" idx="2"/>
            <a:endCxn id="503" idx="0"/>
          </p:cNvCxnSpPr>
          <p:nvPr/>
        </p:nvCxnSpPr>
        <p:spPr>
          <a:xfrm flipH="1">
            <a:off x="2861174" y="2075450"/>
            <a:ext cx="2204400" cy="126689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507" name="Shape 507"/>
          <p:cNvCxnSpPr>
            <a:stCxn id="502" idx="2"/>
            <a:endCxn id="504" idx="0"/>
          </p:cNvCxnSpPr>
          <p:nvPr/>
        </p:nvCxnSpPr>
        <p:spPr>
          <a:xfrm>
            <a:off x="5065574" y="2075450"/>
            <a:ext cx="0" cy="126719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508" name="Shape 508"/>
          <p:cNvCxnSpPr>
            <a:stCxn id="502" idx="2"/>
            <a:endCxn id="505" idx="0"/>
          </p:cNvCxnSpPr>
          <p:nvPr/>
        </p:nvCxnSpPr>
        <p:spPr>
          <a:xfrm>
            <a:off x="5065574" y="2075450"/>
            <a:ext cx="2194200" cy="126689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diamond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Object Oriented Programming?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Oriented Programming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1073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SandwhichMaker : Class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Ingredients : List&lt;iIngredients&gt;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void AddIngredient(iIngredient ingredient)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Sandwhich FinishSandwhich() 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Programming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750" y="1143875"/>
            <a:ext cx="2781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/>
        </p:nvSpPr>
        <p:spPr>
          <a:xfrm>
            <a:off x="1161350" y="2603525"/>
            <a:ext cx="7490999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Ingredient List -&gt; Sandwich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2166500" y="3352175"/>
            <a:ext cx="7490999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Bread -&gt; Ingredient List -&gt; Sandwich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Programming</a:t>
            </a:r>
          </a:p>
        </p:txBody>
      </p:sp>
      <p:pic>
        <p:nvPicPr>
          <p:cNvPr id="528" name="Shape 528"/>
          <p:cNvPicPr preferRelativeResize="0"/>
          <p:nvPr/>
        </p:nvPicPr>
        <p:blipFill rotWithShape="1">
          <a:blip r:embed="rId3">
            <a:alphaModFix/>
          </a:blip>
          <a:srcRect b="0" l="0" r="9698" t="0"/>
          <a:stretch/>
        </p:blipFill>
        <p:spPr>
          <a:xfrm>
            <a:off x="656375" y="1216400"/>
            <a:ext cx="8044498" cy="2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Solve a Problem!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1201000" y="589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Before we start...</a:t>
            </a:r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2427525" y="1426100"/>
            <a:ext cx="4842599" cy="128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There is no ‘void’ type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4774950" y="2247300"/>
            <a:ext cx="2812199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only the ‘unit’ type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only need even numbers!</a:t>
            </a:r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need a program that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Filters the list to only contain even numbers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prints the even numbers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List: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 </a:t>
            </a:r>
            <a:r>
              <a:rPr lang="en" sz="1000"/>
              <a:t>994   551   386    79   850   155   466   953   903    17   930   344   805   898   744 </a:t>
            </a:r>
            <a:r>
              <a:rPr lang="en"/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Solve another Problem!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want data for my excel sheet!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some reason, Deli’s love using excel sheets! They want us to consume json sent by their undocumented api and convert the data into a csv file.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Consumes json from a mocked endpoint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Prints all fields of each item in a csv 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jsonData -&gt; parser -&gt; writeCsv -&gt; unit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to Google Later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FSharp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FSharp types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FSharp for Object Oriented Programmers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FSharp Pattern Matching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FSharp Lists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FSharp Option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FSharp null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Where is the nearest sandwhich shop?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Reading</a:t>
            </a: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http://fsharp.org/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http://fsharpforfunandprofit.com/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http://fsharpforfunandprofit.com/posts/why-use-fsharp-intro/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learned today</a:t>
            </a: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Objects are nouns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Functions are verbs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Functional Programming is the art of thinking in verbs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Function signatures are the composition of verbs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Functional programming is another way to perceive the world!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581" name="Shape 581"/>
          <p:cNvSpPr txBox="1"/>
          <p:nvPr>
            <p:ph idx="1" type="subTitle"/>
          </p:nvPr>
        </p:nvSpPr>
        <p:spPr>
          <a:xfrm>
            <a:off x="70325" y="2827925"/>
            <a:ext cx="90467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Slides and Code can be found at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https://github.com/JeremyBellows/DallasTechFestFpForOOP</a:t>
            </a:r>
            <a:r>
              <a:rPr lang="en" sz="1800"/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are Nouns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132225" y="65725"/>
            <a:ext cx="2807999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Meet Jeremy…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pSp>
        <p:nvGrpSpPr>
          <p:cNvPr id="98" name="Shape 98"/>
          <p:cNvGrpSpPr/>
          <p:nvPr/>
        </p:nvGrpSpPr>
        <p:grpSpPr>
          <a:xfrm>
            <a:off x="937250" y="999150"/>
            <a:ext cx="1046400" cy="2288324"/>
            <a:chOff x="3598925" y="929075"/>
            <a:chExt cx="1046400" cy="2288324"/>
          </a:xfrm>
        </p:grpSpPr>
        <p:sp>
          <p:nvSpPr>
            <p:cNvPr id="99" name="Shape 99"/>
            <p:cNvSpPr/>
            <p:nvPr/>
          </p:nvSpPr>
          <p:spPr>
            <a:xfrm>
              <a:off x="3598925" y="929075"/>
              <a:ext cx="1046400" cy="9389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00" name="Shape 100"/>
            <p:cNvCxnSpPr/>
            <p:nvPr/>
          </p:nvCxnSpPr>
          <p:spPr>
            <a:xfrm>
              <a:off x="4127025" y="1858150"/>
              <a:ext cx="0" cy="1095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1" name="Shape 101"/>
            <p:cNvCxnSpPr/>
            <p:nvPr/>
          </p:nvCxnSpPr>
          <p:spPr>
            <a:xfrm flipH="1" rot="10800000">
              <a:off x="4127025" y="2053675"/>
              <a:ext cx="352199" cy="1760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2" name="Shape 102"/>
            <p:cNvCxnSpPr/>
            <p:nvPr/>
          </p:nvCxnSpPr>
          <p:spPr>
            <a:xfrm rot="10800000">
              <a:off x="3794625" y="2024374"/>
              <a:ext cx="332399" cy="1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3" name="Shape 103"/>
            <p:cNvCxnSpPr/>
            <p:nvPr/>
          </p:nvCxnSpPr>
          <p:spPr>
            <a:xfrm flipH="1">
              <a:off x="3872674" y="2933900"/>
              <a:ext cx="273900" cy="2834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4136800" y="2943675"/>
              <a:ext cx="224700" cy="2348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32225" y="65725"/>
            <a:ext cx="2807999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Meet Jeremy…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pSp>
        <p:nvGrpSpPr>
          <p:cNvPr id="110" name="Shape 110"/>
          <p:cNvGrpSpPr/>
          <p:nvPr/>
        </p:nvGrpSpPr>
        <p:grpSpPr>
          <a:xfrm>
            <a:off x="937250" y="999150"/>
            <a:ext cx="1046400" cy="2288324"/>
            <a:chOff x="3598925" y="929075"/>
            <a:chExt cx="1046400" cy="2288324"/>
          </a:xfrm>
        </p:grpSpPr>
        <p:sp>
          <p:nvSpPr>
            <p:cNvPr id="111" name="Shape 111"/>
            <p:cNvSpPr/>
            <p:nvPr/>
          </p:nvSpPr>
          <p:spPr>
            <a:xfrm>
              <a:off x="3598925" y="929075"/>
              <a:ext cx="1046400" cy="9389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12" name="Shape 112"/>
            <p:cNvCxnSpPr/>
            <p:nvPr/>
          </p:nvCxnSpPr>
          <p:spPr>
            <a:xfrm>
              <a:off x="4127025" y="1858150"/>
              <a:ext cx="0" cy="1095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3" name="Shape 113"/>
            <p:cNvCxnSpPr/>
            <p:nvPr/>
          </p:nvCxnSpPr>
          <p:spPr>
            <a:xfrm flipH="1" rot="10800000">
              <a:off x="4127025" y="2053675"/>
              <a:ext cx="352199" cy="1760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4" name="Shape 114"/>
            <p:cNvCxnSpPr/>
            <p:nvPr/>
          </p:nvCxnSpPr>
          <p:spPr>
            <a:xfrm rot="10800000">
              <a:off x="3794625" y="2024374"/>
              <a:ext cx="332399" cy="1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5" name="Shape 115"/>
            <p:cNvCxnSpPr/>
            <p:nvPr/>
          </p:nvCxnSpPr>
          <p:spPr>
            <a:xfrm flipH="1">
              <a:off x="3872674" y="2933900"/>
              <a:ext cx="273900" cy="2834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4136800" y="2943675"/>
              <a:ext cx="224700" cy="2348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17" name="Shape 117"/>
          <p:cNvSpPr txBox="1"/>
          <p:nvPr>
            <p:ph idx="1" type="body"/>
          </p:nvPr>
        </p:nvSpPr>
        <p:spPr>
          <a:xfrm>
            <a:off x="2098350" y="381025"/>
            <a:ext cx="6715800" cy="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he is a person and has legs and can walk          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