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04" r:id="rId3"/>
    <p:sldId id="305" r:id="rId4"/>
    <p:sldId id="302" r:id="rId5"/>
    <p:sldId id="303" r:id="rId6"/>
    <p:sldId id="316" r:id="rId7"/>
    <p:sldId id="301" r:id="rId8"/>
    <p:sldId id="323" r:id="rId9"/>
    <p:sldId id="326" r:id="rId10"/>
    <p:sldId id="324" r:id="rId11"/>
    <p:sldId id="322" r:id="rId12"/>
    <p:sldId id="317" r:id="rId13"/>
    <p:sldId id="257" r:id="rId14"/>
    <p:sldId id="328" r:id="rId15"/>
    <p:sldId id="259" r:id="rId16"/>
    <p:sldId id="261" r:id="rId17"/>
    <p:sldId id="260" r:id="rId18"/>
    <p:sldId id="263" r:id="rId19"/>
    <p:sldId id="329" r:id="rId20"/>
    <p:sldId id="266" r:id="rId21"/>
    <p:sldId id="267" r:id="rId22"/>
    <p:sldId id="330" r:id="rId23"/>
    <p:sldId id="268" r:id="rId24"/>
    <p:sldId id="269" r:id="rId25"/>
    <p:sldId id="331" r:id="rId26"/>
    <p:sldId id="273" r:id="rId27"/>
    <p:sldId id="272" r:id="rId28"/>
    <p:sldId id="271" r:id="rId29"/>
    <p:sldId id="276" r:id="rId30"/>
    <p:sldId id="332" r:id="rId31"/>
    <p:sldId id="275" r:id="rId32"/>
    <p:sldId id="277" r:id="rId33"/>
    <p:sldId id="278" r:id="rId34"/>
    <p:sldId id="333" r:id="rId35"/>
    <p:sldId id="279" r:id="rId36"/>
    <p:sldId id="280" r:id="rId37"/>
    <p:sldId id="281" r:id="rId38"/>
    <p:sldId id="334" r:id="rId39"/>
    <p:sldId id="282" r:id="rId40"/>
    <p:sldId id="283" r:id="rId41"/>
    <p:sldId id="284" r:id="rId42"/>
    <p:sldId id="337" r:id="rId43"/>
    <p:sldId id="285" r:id="rId44"/>
    <p:sldId id="286" r:id="rId45"/>
    <p:sldId id="290" r:id="rId46"/>
    <p:sldId id="289" r:id="rId47"/>
    <p:sldId id="293" r:id="rId48"/>
    <p:sldId id="335" r:id="rId49"/>
    <p:sldId id="294" r:id="rId50"/>
    <p:sldId id="295" r:id="rId51"/>
    <p:sldId id="296" r:id="rId52"/>
    <p:sldId id="336" r:id="rId53"/>
    <p:sldId id="297" r:id="rId54"/>
    <p:sldId id="308" r:id="rId55"/>
    <p:sldId id="325" r:id="rId56"/>
    <p:sldId id="287" r:id="rId57"/>
    <p:sldId id="311" r:id="rId58"/>
    <p:sldId id="312" r:id="rId59"/>
    <p:sldId id="313" r:id="rId60"/>
    <p:sldId id="318" r:id="rId61"/>
    <p:sldId id="319" r:id="rId62"/>
    <p:sldId id="314" r:id="rId63"/>
    <p:sldId id="315" r:id="rId64"/>
    <p:sldId id="320" r:id="rId65"/>
    <p:sldId id="327" r:id="rId66"/>
    <p:sldId id="264" r:id="rId67"/>
    <p:sldId id="300" r:id="rId68"/>
    <p:sldId id="265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 autoAdjust="0"/>
    <p:restoredTop sz="94626" autoAdjust="0"/>
  </p:normalViewPr>
  <p:slideViewPr>
    <p:cSldViewPr>
      <p:cViewPr varScale="1">
        <p:scale>
          <a:sx n="133" d="100"/>
          <a:sy n="133" d="100"/>
        </p:scale>
        <p:origin x="208" y="1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E7C50-2E87-4340-8486-8359D8A6700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CA9B4-3150-4D95-90EF-62DA4BFCCBD7}">
      <dgm:prSet phldrT="[Text]"/>
      <dgm:spPr/>
      <dgm:t>
        <a:bodyPr/>
        <a:lstStyle/>
        <a:p>
          <a:r>
            <a:rPr lang="en-US" dirty="0"/>
            <a:t>Multilinear Maps</a:t>
          </a:r>
        </a:p>
      </dgm:t>
    </dgm:pt>
    <dgm:pt modelId="{C5C09314-68EF-4524-8E56-E54FF32C2C40}" type="parTrans" cxnId="{34B8E029-897A-4D41-BCA3-F93048657069}">
      <dgm:prSet/>
      <dgm:spPr/>
      <dgm:t>
        <a:bodyPr/>
        <a:lstStyle/>
        <a:p>
          <a:endParaRPr lang="en-US"/>
        </a:p>
      </dgm:t>
    </dgm:pt>
    <dgm:pt modelId="{2278C555-3E00-4A30-AA4B-FD3D04DA7616}" type="sibTrans" cxnId="{34B8E029-897A-4D41-BCA3-F93048657069}">
      <dgm:prSet/>
      <dgm:spPr/>
      <dgm:t>
        <a:bodyPr/>
        <a:lstStyle/>
        <a:p>
          <a:endParaRPr lang="en-US"/>
        </a:p>
      </dgm:t>
    </dgm:pt>
    <dgm:pt modelId="{2E525B6E-E44B-4E7F-8DC8-BEB90F735968}">
      <dgm:prSet phldrT="[Text]"/>
      <dgm:spPr/>
      <dgm:t>
        <a:bodyPr/>
        <a:lstStyle/>
        <a:p>
          <a:r>
            <a:rPr lang="en-US" dirty="0"/>
            <a:t>Indistinguisability Obfuscation</a:t>
          </a:r>
        </a:p>
      </dgm:t>
    </dgm:pt>
    <dgm:pt modelId="{4DB5919F-1BDE-4D9D-A2C5-CDC6AAA87F00}" type="parTrans" cxnId="{27690627-B973-4640-9BC4-2051703528F0}">
      <dgm:prSet/>
      <dgm:spPr/>
      <dgm:t>
        <a:bodyPr/>
        <a:lstStyle/>
        <a:p>
          <a:endParaRPr lang="en-US"/>
        </a:p>
      </dgm:t>
    </dgm:pt>
    <dgm:pt modelId="{98F83CF2-49A2-427E-AF6E-47794D18B8EA}" type="sibTrans" cxnId="{27690627-B973-4640-9BC4-2051703528F0}">
      <dgm:prSet/>
      <dgm:spPr/>
      <dgm:t>
        <a:bodyPr/>
        <a:lstStyle/>
        <a:p>
          <a:endParaRPr lang="en-US"/>
        </a:p>
      </dgm:t>
    </dgm:pt>
    <dgm:pt modelId="{7493B95B-6A67-41F1-93B1-44CE629C1B83}">
      <dgm:prSet phldrT="[Text]"/>
      <dgm:spPr/>
      <dgm:t>
        <a:bodyPr/>
        <a:lstStyle/>
        <a:p>
          <a:r>
            <a:rPr lang="en-US" dirty="0"/>
            <a:t>Virtual Black-Box Obfuscation</a:t>
          </a:r>
        </a:p>
      </dgm:t>
    </dgm:pt>
    <dgm:pt modelId="{BA535605-5E41-44C2-A717-8F477024B188}" type="parTrans" cxnId="{80F4211C-2801-46D3-A2AD-ED3C4D95D17F}">
      <dgm:prSet/>
      <dgm:spPr/>
      <dgm:t>
        <a:bodyPr/>
        <a:lstStyle/>
        <a:p>
          <a:endParaRPr lang="en-US"/>
        </a:p>
      </dgm:t>
    </dgm:pt>
    <dgm:pt modelId="{1D57FE31-E579-4CC0-8C7F-A6D9BB1A16A3}" type="sibTrans" cxnId="{80F4211C-2801-46D3-A2AD-ED3C4D95D17F}">
      <dgm:prSet/>
      <dgm:spPr/>
      <dgm:t>
        <a:bodyPr/>
        <a:lstStyle/>
        <a:p>
          <a:endParaRPr lang="en-US"/>
        </a:p>
      </dgm:t>
    </dgm:pt>
    <dgm:pt modelId="{A61D679D-B468-41A2-9E82-83558444E454}" type="pres">
      <dgm:prSet presAssocID="{050E7C50-2E87-4340-8486-8359D8A67009}" presName="Name0" presStyleCnt="0">
        <dgm:presLayoutVars>
          <dgm:dir/>
          <dgm:animLvl val="lvl"/>
          <dgm:resizeHandles val="exact"/>
        </dgm:presLayoutVars>
      </dgm:prSet>
      <dgm:spPr/>
    </dgm:pt>
    <dgm:pt modelId="{2A22C18E-2F39-408C-8E8E-6E839B1F4B55}" type="pres">
      <dgm:prSet presAssocID="{7493B95B-6A67-41F1-93B1-44CE629C1B83}" presName="boxAndChildren" presStyleCnt="0"/>
      <dgm:spPr/>
    </dgm:pt>
    <dgm:pt modelId="{28792822-4EA9-4D37-98DE-B4A7C74FBB1F}" type="pres">
      <dgm:prSet presAssocID="{7493B95B-6A67-41F1-93B1-44CE629C1B83}" presName="parentTextBox" presStyleLbl="node1" presStyleIdx="0" presStyleCnt="3"/>
      <dgm:spPr/>
    </dgm:pt>
    <dgm:pt modelId="{8A6AF213-345E-4CD7-A85D-11C784FF6C24}" type="pres">
      <dgm:prSet presAssocID="{98F83CF2-49A2-427E-AF6E-47794D18B8EA}" presName="sp" presStyleCnt="0"/>
      <dgm:spPr/>
    </dgm:pt>
    <dgm:pt modelId="{F44B58AE-4B13-4E11-97EF-E8C1FE237AEC}" type="pres">
      <dgm:prSet presAssocID="{2E525B6E-E44B-4E7F-8DC8-BEB90F735968}" presName="arrowAndChildren" presStyleCnt="0"/>
      <dgm:spPr/>
    </dgm:pt>
    <dgm:pt modelId="{E230D50C-D0A0-4840-A6B6-F8F7181843B9}" type="pres">
      <dgm:prSet presAssocID="{2E525B6E-E44B-4E7F-8DC8-BEB90F735968}" presName="parentTextArrow" presStyleLbl="node1" presStyleIdx="1" presStyleCnt="3"/>
      <dgm:spPr/>
    </dgm:pt>
    <dgm:pt modelId="{2CD34481-4C44-4D3E-B041-2C373A5D2193}" type="pres">
      <dgm:prSet presAssocID="{2278C555-3E00-4A30-AA4B-FD3D04DA7616}" presName="sp" presStyleCnt="0"/>
      <dgm:spPr/>
    </dgm:pt>
    <dgm:pt modelId="{173BEAC4-00D1-4FC4-B444-C28669D8DFB1}" type="pres">
      <dgm:prSet presAssocID="{029CA9B4-3150-4D95-90EF-62DA4BFCCBD7}" presName="arrowAndChildren" presStyleCnt="0"/>
      <dgm:spPr/>
    </dgm:pt>
    <dgm:pt modelId="{6F6BAB46-2281-4D81-BC77-62C3EEA8F1DF}" type="pres">
      <dgm:prSet presAssocID="{029CA9B4-3150-4D95-90EF-62DA4BFCCBD7}" presName="parentTextArrow" presStyleLbl="node1" presStyleIdx="2" presStyleCnt="3"/>
      <dgm:spPr/>
    </dgm:pt>
  </dgm:ptLst>
  <dgm:cxnLst>
    <dgm:cxn modelId="{80F4211C-2801-46D3-A2AD-ED3C4D95D17F}" srcId="{050E7C50-2E87-4340-8486-8359D8A67009}" destId="{7493B95B-6A67-41F1-93B1-44CE629C1B83}" srcOrd="2" destOrd="0" parTransId="{BA535605-5E41-44C2-A717-8F477024B188}" sibTransId="{1D57FE31-E579-4CC0-8C7F-A6D9BB1A16A3}"/>
    <dgm:cxn modelId="{27690627-B973-4640-9BC4-2051703528F0}" srcId="{050E7C50-2E87-4340-8486-8359D8A67009}" destId="{2E525B6E-E44B-4E7F-8DC8-BEB90F735968}" srcOrd="1" destOrd="0" parTransId="{4DB5919F-1BDE-4D9D-A2C5-CDC6AAA87F00}" sibTransId="{98F83CF2-49A2-427E-AF6E-47794D18B8EA}"/>
    <dgm:cxn modelId="{34B8E029-897A-4D41-BCA3-F93048657069}" srcId="{050E7C50-2E87-4340-8486-8359D8A67009}" destId="{029CA9B4-3150-4D95-90EF-62DA4BFCCBD7}" srcOrd="0" destOrd="0" parTransId="{C5C09314-68EF-4524-8E56-E54FF32C2C40}" sibTransId="{2278C555-3E00-4A30-AA4B-FD3D04DA7616}"/>
    <dgm:cxn modelId="{F8CB263B-E965-4A4C-B4BA-64836CB63594}" type="presOf" srcId="{029CA9B4-3150-4D95-90EF-62DA4BFCCBD7}" destId="{6F6BAB46-2281-4D81-BC77-62C3EEA8F1DF}" srcOrd="0" destOrd="0" presId="urn:microsoft.com/office/officeart/2005/8/layout/process4"/>
    <dgm:cxn modelId="{4A813F74-5367-4AB9-B7A4-688A756C6940}" type="presOf" srcId="{050E7C50-2E87-4340-8486-8359D8A67009}" destId="{A61D679D-B468-41A2-9E82-83558444E454}" srcOrd="0" destOrd="0" presId="urn:microsoft.com/office/officeart/2005/8/layout/process4"/>
    <dgm:cxn modelId="{AA7D7092-5348-4335-B2FD-F174C754DB15}" type="presOf" srcId="{2E525B6E-E44B-4E7F-8DC8-BEB90F735968}" destId="{E230D50C-D0A0-4840-A6B6-F8F7181843B9}" srcOrd="0" destOrd="0" presId="urn:microsoft.com/office/officeart/2005/8/layout/process4"/>
    <dgm:cxn modelId="{93FC11E4-51BB-4981-8C5D-D58D4FC4BA0C}" type="presOf" srcId="{7493B95B-6A67-41F1-93B1-44CE629C1B83}" destId="{28792822-4EA9-4D37-98DE-B4A7C74FBB1F}" srcOrd="0" destOrd="0" presId="urn:microsoft.com/office/officeart/2005/8/layout/process4"/>
    <dgm:cxn modelId="{97F9BD43-68E2-49B6-B291-A79544ACE43D}" type="presParOf" srcId="{A61D679D-B468-41A2-9E82-83558444E454}" destId="{2A22C18E-2F39-408C-8E8E-6E839B1F4B55}" srcOrd="0" destOrd="0" presId="urn:microsoft.com/office/officeart/2005/8/layout/process4"/>
    <dgm:cxn modelId="{E0518542-2C52-436C-BEE6-3FFE7E82B154}" type="presParOf" srcId="{2A22C18E-2F39-408C-8E8E-6E839B1F4B55}" destId="{28792822-4EA9-4D37-98DE-B4A7C74FBB1F}" srcOrd="0" destOrd="0" presId="urn:microsoft.com/office/officeart/2005/8/layout/process4"/>
    <dgm:cxn modelId="{01A6ACF4-696E-4B7E-AE33-0C4E7163ECC5}" type="presParOf" srcId="{A61D679D-B468-41A2-9E82-83558444E454}" destId="{8A6AF213-345E-4CD7-A85D-11C784FF6C24}" srcOrd="1" destOrd="0" presId="urn:microsoft.com/office/officeart/2005/8/layout/process4"/>
    <dgm:cxn modelId="{93D022B1-0B6C-4A3D-8648-A84780913F7B}" type="presParOf" srcId="{A61D679D-B468-41A2-9E82-83558444E454}" destId="{F44B58AE-4B13-4E11-97EF-E8C1FE237AEC}" srcOrd="2" destOrd="0" presId="urn:microsoft.com/office/officeart/2005/8/layout/process4"/>
    <dgm:cxn modelId="{2A0C27C0-70C3-4491-8342-B1AFD1914FD3}" type="presParOf" srcId="{F44B58AE-4B13-4E11-97EF-E8C1FE237AEC}" destId="{E230D50C-D0A0-4840-A6B6-F8F7181843B9}" srcOrd="0" destOrd="0" presId="urn:microsoft.com/office/officeart/2005/8/layout/process4"/>
    <dgm:cxn modelId="{C5983DEF-AB30-4613-9EBA-EA462140A78C}" type="presParOf" srcId="{A61D679D-B468-41A2-9E82-83558444E454}" destId="{2CD34481-4C44-4D3E-B041-2C373A5D2193}" srcOrd="3" destOrd="0" presId="urn:microsoft.com/office/officeart/2005/8/layout/process4"/>
    <dgm:cxn modelId="{B2F53EA4-BD3F-4832-A043-CF935ADE51C3}" type="presParOf" srcId="{A61D679D-B468-41A2-9E82-83558444E454}" destId="{173BEAC4-00D1-4FC4-B444-C28669D8DFB1}" srcOrd="4" destOrd="0" presId="urn:microsoft.com/office/officeart/2005/8/layout/process4"/>
    <dgm:cxn modelId="{9EA16E00-AAC1-4C88-8FB1-D66B9E3B8F9D}" type="presParOf" srcId="{173BEAC4-00D1-4FC4-B444-C28669D8DFB1}" destId="{6F6BAB46-2281-4D81-BC77-62C3EEA8F1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92822-4EA9-4D37-98DE-B4A7C74FBB1F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Virtual Black-Box Obfuscation</a:t>
          </a:r>
        </a:p>
      </dsp:txBody>
      <dsp:txXfrm>
        <a:off x="0" y="3059187"/>
        <a:ext cx="6096000" cy="1004093"/>
      </dsp:txXfrm>
    </dsp:sp>
    <dsp:sp modelId="{E230D50C-D0A0-4840-A6B6-F8F7181843B9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Indistinguisability Obfuscation</a:t>
          </a:r>
        </a:p>
      </dsp:txBody>
      <dsp:txXfrm rot="10800000">
        <a:off x="0" y="1529953"/>
        <a:ext cx="6096000" cy="1003437"/>
      </dsp:txXfrm>
    </dsp:sp>
    <dsp:sp modelId="{6F6BAB46-2281-4D81-BC77-62C3EEA8F1DF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Multilinear Maps</a:t>
          </a:r>
        </a:p>
      </dsp:txBody>
      <dsp:txXfrm rot="10800000">
        <a:off x="0" y="718"/>
        <a:ext cx="6096000" cy="100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2F112-A9D3-4B7C-9BA7-4138C97F450E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E4242-BF01-4FCA-B42A-73A9C39F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bo.gov/index?s=opportunity&amp;mode=form&amp;id=a303af332a90b1e84fdb91d7dd382396&amp;tab=core&amp;_cview=0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9E75-9A56-41B0-8BAF-DD21F7BF29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https://complexityzoo.uwaterloo.ca/Complexity_Zoo:N#nc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3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http://upload.wikimedia.org/wikipedia/commons/thumb/9/91/BDD.png/546px-BDD.png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http://www.complexity.ethz.ch/education/Lectures/ComplexityHS10/ScriptChapterTwelve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9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http://www.complexity.ethz.ch/education/Lectures/ComplexityHS10/ScriptChapterTwelve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8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http://www.complexity.ethz.ch/education/Lectures/ComplexityHS10/ScriptChapterTwelve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2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https://www.fbo.gov/index?s=opportunity&amp;mode=form&amp;id=a303af332a90b1e84fdb91d7dd382396&amp;tab=core&amp;_cview=0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9E75-9A56-41B0-8BAF-DD21F7BF29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9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http://eprint.iacr.org/2001/069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0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http://www.ecrypt.eu.org/documents/D.MAYA.3.pdf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http://www.ecrypt.eu.org/documents/D.MAYA.3.pdf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http://www.ecrypt.eu.org/documents/D.MAYA.3.pdf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9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*http://www.ee.surrey.ac.uk/Projects/CAL/digital-logic/gatesfunc/graphics/symtab.gif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8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http://www.ibiblio.org/kuphaldt/electricCircuits/Digital/04366.png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2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https://complexityzoo.uwaterloo.ca/Complexity_Zoo:N#nc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E4242-BF01-4FCA-B42A-73A9C39FBF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3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5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6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9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7E928-D2CC-4771-B88E-944153240078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E0DC3-8815-4364-BDA7-74C1BFFFB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eprint.iacr.org/2012/610" TargetMode="External"/><Relationship Id="rId7" Type="http://schemas.openxmlformats.org/officeDocument/2006/relationships/hyperlink" Target="http://eprint.iacr.org/2014/779" TargetMode="External"/><Relationship Id="rId2" Type="http://schemas.openxmlformats.org/officeDocument/2006/relationships/hyperlink" Target="http://eprint.iacr.org/2001/0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print.iacr.org/2013/631" TargetMode="External"/><Relationship Id="rId5" Type="http://schemas.openxmlformats.org/officeDocument/2006/relationships/hyperlink" Target="http://eprint.iacr.org/2013/563" TargetMode="External"/><Relationship Id="rId4" Type="http://schemas.openxmlformats.org/officeDocument/2006/relationships/hyperlink" Target="http://eprint.iacr.org/2013/451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85d03o0ny3b1c0c/point-14.circ.obf.60.zip" TargetMode="External"/><Relationship Id="rId2" Type="http://schemas.openxmlformats.org/officeDocument/2006/relationships/hyperlink" Target="http://eprint.iacr.org/2014/77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Obfuscation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Jeremy Blackthorne</a:t>
            </a:r>
          </a:p>
          <a:p>
            <a:r>
              <a:rPr lang="en-US" dirty="0"/>
              <a:t>10/29/2014</a:t>
            </a:r>
          </a:p>
        </p:txBody>
      </p:sp>
    </p:spTree>
    <p:extLst>
      <p:ext uri="{BB962C8B-B14F-4D97-AF65-F5344CB8AC3E}">
        <p14:creationId xmlns:p14="http://schemas.microsoft.com/office/powerpoint/2010/main" val="1581095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Multilinear Hardness Assumptions</a:t>
            </a:r>
          </a:p>
        </p:txBody>
      </p:sp>
      <p:pic>
        <p:nvPicPr>
          <p:cNvPr id="26626" name="Picture 2" descr="C:\Users\malware\AppData\Local\Temp\vmware-malware\VMwareDnD\621ef5dc\Screen Shot 2014-10-29 at 4.12.49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3384"/>
            <a:ext cx="9144000" cy="448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19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Standard: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Rings</a:t>
            </a:r>
          </a:p>
          <a:p>
            <a:r>
              <a:rPr lang="en-US" dirty="0"/>
              <a:t>Fields</a:t>
            </a:r>
          </a:p>
          <a:p>
            <a:pPr marL="0" indent="0">
              <a:buNone/>
            </a:pPr>
            <a:r>
              <a:rPr lang="en-US" dirty="0"/>
              <a:t>Advanced:</a:t>
            </a:r>
          </a:p>
          <a:p>
            <a:r>
              <a:rPr lang="en-US" dirty="0"/>
              <a:t>Polynomial Quotient Rings</a:t>
            </a:r>
          </a:p>
        </p:txBody>
      </p:sp>
    </p:spTree>
    <p:extLst>
      <p:ext uri="{BB962C8B-B14F-4D97-AF65-F5344CB8AC3E}">
        <p14:creationId xmlns:p14="http://schemas.microsoft.com/office/powerpoint/2010/main" val="22150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</a:t>
            </a:r>
            <a:r>
              <a:rPr lang="en-US" dirty="0"/>
              <a:t> Definition</a:t>
            </a:r>
          </a:p>
        </p:txBody>
      </p:sp>
      <p:pic>
        <p:nvPicPr>
          <p:cNvPr id="31746" name="Picture 2" descr="C:\Users\malware\AppData\Local\Temp\vmware-malware\VMwareDnD\2de36e30\Screen Shot 2014-10-29 at 4.32.33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6846"/>
            <a:ext cx="9144000" cy="2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66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322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>
                <a:solidFill>
                  <a:srgbClr val="FF0000"/>
                </a:solidFill>
              </a:rPr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925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Boolean Circuit/Formula</a:t>
            </a:r>
          </a:p>
        </p:txBody>
      </p:sp>
      <p:pic>
        <p:nvPicPr>
          <p:cNvPr id="1028" name="Picture 4" descr="C:\Users\malware\AppData\Local\Temp\vmware-malware\VMwareDnD\79858198\Screen Shot 2014-10-27 at 7.19.00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2" y="2099485"/>
            <a:ext cx="4908848" cy="2989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 preferRelativeResize="0"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3" t="6613" r="12441" b="10412"/>
          <a:stretch/>
        </p:blipFill>
        <p:spPr bwMode="auto">
          <a:xfrm>
            <a:off x="5638800" y="2013784"/>
            <a:ext cx="3164372" cy="3079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29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and Formula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057400"/>
            <a:ext cx="50196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02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NC: Nick's Class</a:t>
            </a:r>
          </a:p>
          <a:p>
            <a:pPr marL="0" indent="0">
              <a:buNone/>
            </a:pPr>
            <a:r>
              <a:rPr lang="en-US" dirty="0"/>
              <a:t>(Named in honor of Nick </a:t>
            </a:r>
            <a:r>
              <a:rPr lang="en-US" dirty="0" err="1"/>
              <a:t>Pippenger</a:t>
            </a:r>
            <a:r>
              <a:rPr lang="en-US" dirty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NC</a:t>
            </a:r>
            <a:r>
              <a:rPr lang="en-US" baseline="30000" dirty="0" err="1"/>
              <a:t>i</a:t>
            </a:r>
            <a:r>
              <a:rPr lang="en-US" dirty="0"/>
              <a:t> is the class of decision problems solvable by a uniform family of Boolean circuits, with polynomial size, depth O(</a:t>
            </a:r>
            <a:r>
              <a:rPr lang="en-US" dirty="0" err="1"/>
              <a:t>log</a:t>
            </a:r>
            <a:r>
              <a:rPr lang="en-US" baseline="30000" dirty="0" err="1"/>
              <a:t>i</a:t>
            </a:r>
            <a:r>
              <a:rPr lang="en-US" dirty="0"/>
              <a:t>(n)), and fan-in 2.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7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NC: Nick's Class</a:t>
            </a:r>
          </a:p>
          <a:p>
            <a:pPr marL="0" indent="0">
              <a:buNone/>
            </a:pPr>
            <a:r>
              <a:rPr lang="en-US" dirty="0"/>
              <a:t>(Named in honor of Nick </a:t>
            </a:r>
            <a:r>
              <a:rPr lang="en-US" dirty="0" err="1"/>
              <a:t>Pippenger</a:t>
            </a:r>
            <a:r>
              <a:rPr lang="en-US" dirty="0"/>
              <a:t>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NC</a:t>
            </a:r>
            <a:r>
              <a:rPr lang="en-US" baseline="30000" dirty="0" err="1"/>
              <a:t>i</a:t>
            </a:r>
            <a:r>
              <a:rPr lang="en-US" dirty="0"/>
              <a:t> is the class of decision problems solvable by a uniform family of Boolean circuits, with polynomial size, depth O(</a:t>
            </a:r>
            <a:r>
              <a:rPr lang="en-US" dirty="0" err="1"/>
              <a:t>log</a:t>
            </a:r>
            <a:r>
              <a:rPr lang="en-US" baseline="30000" dirty="0" err="1"/>
              <a:t>i</a:t>
            </a:r>
            <a:r>
              <a:rPr lang="en-US" dirty="0"/>
              <a:t>(n)), and fan-in 2.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486400"/>
            <a:ext cx="8229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 are working in NC</a:t>
            </a:r>
            <a:r>
              <a:rPr lang="en-US" sz="4000" baseline="30000" dirty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4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>
                <a:solidFill>
                  <a:srgbClr val="FF0000"/>
                </a:solidFill>
              </a:rPr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 intuitively?</a:t>
            </a:r>
          </a:p>
          <a:p>
            <a:r>
              <a:rPr lang="en-US" dirty="0"/>
              <a:t>Obfuscation vs. Cryptography</a:t>
            </a:r>
          </a:p>
        </p:txBody>
      </p:sp>
    </p:spTree>
    <p:extLst>
      <p:ext uri="{BB962C8B-B14F-4D97-AF65-F5344CB8AC3E}">
        <p14:creationId xmlns:p14="http://schemas.microsoft.com/office/powerpoint/2010/main" val="178828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Binary Decision Diagram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0" y="1909383"/>
            <a:ext cx="8375700" cy="369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46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Decision Diagram</a:t>
            </a:r>
          </a:p>
        </p:txBody>
      </p:sp>
      <p:pic>
        <p:nvPicPr>
          <p:cNvPr id="5122" name="Picture 2" descr="C:\Users\malware\AppData\Local\Temp\vmware-malware\VMwareDnD\fa0c0d24\Screen Shot 2014-10-27 at 7.44.0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1646959"/>
            <a:ext cx="8286750" cy="361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993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>
                <a:solidFill>
                  <a:srgbClr val="FF0000"/>
                </a:solidFill>
              </a:rPr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Branching Program</a:t>
            </a:r>
          </a:p>
        </p:txBody>
      </p:sp>
      <p:pic>
        <p:nvPicPr>
          <p:cNvPr id="6146" name="Picture 2" descr="C:\Users\malware\AppData\Local\Temp\vmware-malware\VMwareDnD\fa8e0c83\Screen Shot 2014-10-27 at 7.45.1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99" y="1295400"/>
            <a:ext cx="7557025" cy="560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4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Program</a:t>
            </a:r>
          </a:p>
        </p:txBody>
      </p:sp>
      <p:pic>
        <p:nvPicPr>
          <p:cNvPr id="7170" name="Picture 2" descr="C:\Users\malware\AppData\Local\Temp\vmware-malware\VMwareDnD\e8863af3\Screen Shot 2014-10-27 at 7.45.58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148754"/>
            <a:ext cx="8312727" cy="256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66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>
                <a:solidFill>
                  <a:srgbClr val="FF0000"/>
                </a:solidFill>
              </a:rPr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en-US" dirty="0" err="1"/>
              <a:t>Barrinton’s</a:t>
            </a:r>
            <a:r>
              <a:rPr lang="en-US" dirty="0"/>
              <a:t> Theorem</a:t>
            </a:r>
          </a:p>
        </p:txBody>
      </p:sp>
      <p:pic>
        <p:nvPicPr>
          <p:cNvPr id="10242" name="Picture 2" descr="C:\Users\malware\AppData\Local\Temp\vmware-malware\VMwareDnD\e01f2b05\Screen Shot 2014-10-27 at 9.27.1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8962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malware\AppData\Local\Temp\vmware-malware\VMwareDnD\e01d2b02\Screen Shot 2014-10-27 at 9.27.22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80200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52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Not-Gate</a:t>
            </a:r>
          </a:p>
        </p:txBody>
      </p:sp>
      <p:pic>
        <p:nvPicPr>
          <p:cNvPr id="9218" name="Picture 2" descr="C:\Users\malware\AppData\Local\Temp\vmware-malware\VMwareDnD\fa1d055a\Screen Shot 2014-10-27 at 9.16.58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397612"/>
            <a:ext cx="8312727" cy="354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49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Barrington’s </a:t>
            </a:r>
            <a:r>
              <a:rPr lang="en-US" dirty="0" err="1"/>
              <a:t>Commutator</a:t>
            </a:r>
            <a:endParaRPr lang="en-US" dirty="0"/>
          </a:p>
        </p:txBody>
      </p:sp>
      <p:pic>
        <p:nvPicPr>
          <p:cNvPr id="8194" name="Picture 2" descr="C:\Users\malware\AppData\Local\Temp\vmware-malware\VMwareDnD\b7699989\Screen Shot 2014-10-27 at 9.16.08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1752600"/>
            <a:ext cx="8312728" cy="492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1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Oblivious Linear Branching Program</a:t>
            </a:r>
          </a:p>
        </p:txBody>
      </p:sp>
      <p:pic>
        <p:nvPicPr>
          <p:cNvPr id="4" name="Picture 2" descr="C:\Users\malware\AppData\Local\Temp\vmware-malware\VMwareDnD\fa8e0c83\Screen Shot 2014-10-27 at 7.45.11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"/>
          <a:stretch/>
        </p:blipFill>
        <p:spPr bwMode="auto">
          <a:xfrm>
            <a:off x="723299" y="1295400"/>
            <a:ext cx="755702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24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533400"/>
            <a:ext cx="9052560" cy="1143000"/>
          </a:xfrm>
        </p:spPr>
        <p:txBody>
          <a:bodyPr>
            <a:normAutofit/>
          </a:bodyPr>
          <a:lstStyle/>
          <a:p>
            <a:r>
              <a:rPr lang="en-US" dirty="0"/>
              <a:t>Spectrum of Abstraction</a:t>
            </a:r>
          </a:p>
        </p:txBody>
      </p:sp>
      <p:pic>
        <p:nvPicPr>
          <p:cNvPr id="3074" name="Picture 2" descr="C:\Users\malware\AppData\Local\Temp\vmware-malware\VMwareDnD\928df058\Screen Shot 2014-02-10 at 6.51.20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6966181" cy="156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/>
          </p:cNvSpPr>
          <p:nvPr/>
        </p:nvSpPr>
        <p:spPr>
          <a:xfrm>
            <a:off x="-152401" y="2286000"/>
            <a:ext cx="2335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Functions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7086600" y="2296180"/>
            <a:ext cx="1888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Programs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75054" y="5294293"/>
            <a:ext cx="238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Ideal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5410200"/>
            <a:ext cx="2384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Real World</a:t>
            </a:r>
          </a:p>
        </p:txBody>
      </p:sp>
      <p:pic>
        <p:nvPicPr>
          <p:cNvPr id="13" name="Picture 4" descr="C:\Users\malware\AppData\Local\Temp\vmware-malware\VMwareDnD\4cf9d9e1\Screen Shot 2014-02-10 at 6.46.17 P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42827"/>
          <a:stretch/>
        </p:blipFill>
        <p:spPr bwMode="auto">
          <a:xfrm>
            <a:off x="7252180" y="2956695"/>
            <a:ext cx="1434620" cy="12023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228600" y="3025424"/>
            <a:ext cx="1634936" cy="1274270"/>
            <a:chOff x="1371600" y="1371600"/>
            <a:chExt cx="6308660" cy="5088467"/>
          </a:xfrm>
        </p:grpSpPr>
        <p:pic>
          <p:nvPicPr>
            <p:cNvPr id="15" name="Picture 2" descr="C:\Users\malware\AppData\Local\Temp\vmware-malware\VMwareDnD\4e70de5f\Screen Shot 2014-02-10 at 6.39.13 PM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71600"/>
              <a:ext cx="6308660" cy="5088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/>
            <p:cNvSpPr/>
            <p:nvPr/>
          </p:nvSpPr>
          <p:spPr>
            <a:xfrm>
              <a:off x="3429000" y="2514600"/>
              <a:ext cx="2057400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329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45195"/>
          </a:xfrm>
        </p:spPr>
        <p:txBody>
          <a:bodyPr>
            <a:noAutofit/>
          </a:bodyPr>
          <a:lstStyle/>
          <a:p>
            <a:r>
              <a:rPr lang="en-US" sz="2800" dirty="0"/>
              <a:t>5) Oblivious Linear Branching Program with Matrices</a:t>
            </a:r>
          </a:p>
        </p:txBody>
      </p:sp>
      <p:pic>
        <p:nvPicPr>
          <p:cNvPr id="11266" name="Picture 2" descr="C:\Users\malware\AppData\Local\Temp\vmware-malware\VMwareDnD\3ee90397\Screen Shot 2014-10-27 at 9.46.23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6" y="914400"/>
            <a:ext cx="8666988" cy="7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1828800"/>
            <a:ext cx="731520" cy="731520"/>
            <a:chOff x="2819400" y="2743200"/>
            <a:chExt cx="731520" cy="73152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267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819400" y="1828800"/>
            <a:ext cx="731520" cy="731520"/>
            <a:chOff x="4297680" y="2743200"/>
            <a:chExt cx="731520" cy="73152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600200" y="2849880"/>
            <a:ext cx="731520" cy="731520"/>
            <a:chOff x="2819400" y="2743200"/>
            <a:chExt cx="731520" cy="731520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819400" y="2849880"/>
            <a:ext cx="731520" cy="731520"/>
            <a:chOff x="4297680" y="2743200"/>
            <a:chExt cx="731520" cy="731520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600200" y="3810000"/>
            <a:ext cx="731520" cy="731520"/>
            <a:chOff x="2819400" y="2743200"/>
            <a:chExt cx="731520" cy="731520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19400" y="3810000"/>
            <a:ext cx="731520" cy="731520"/>
            <a:chOff x="4297680" y="2743200"/>
            <a:chExt cx="731520" cy="731520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600200" y="4800600"/>
            <a:ext cx="731520" cy="731520"/>
            <a:chOff x="2819400" y="2743200"/>
            <a:chExt cx="731520" cy="731520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819400" y="4800600"/>
            <a:ext cx="731520" cy="731520"/>
            <a:chOff x="4297680" y="2743200"/>
            <a:chExt cx="731520" cy="731520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9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907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0006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475" y="27513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5821680"/>
            <a:ext cx="731520" cy="731520"/>
            <a:chOff x="1600200" y="5821680"/>
            <a:chExt cx="731520" cy="731520"/>
          </a:xfrm>
        </p:grpSpPr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9400" y="5821680"/>
            <a:ext cx="731520" cy="731520"/>
            <a:chOff x="2819400" y="5821680"/>
            <a:chExt cx="731520" cy="731520"/>
          </a:xfrm>
        </p:grpSpPr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pic>
        <p:nvPicPr>
          <p:cNvPr id="47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00500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61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Oblivious Linear Branching Program</a:t>
            </a:r>
          </a:p>
        </p:txBody>
      </p:sp>
      <p:pic>
        <p:nvPicPr>
          <p:cNvPr id="11266" name="Picture 2" descr="C:\Users\malware\AppData\Local\Temp\vmware-malware\VMwareDnD\3ee90397\Screen Shot 2014-10-27 at 9.46.23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6" y="914400"/>
            <a:ext cx="8666988" cy="7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600200" y="1828800"/>
            <a:ext cx="731520" cy="731520"/>
            <a:chOff x="2819400" y="2743200"/>
            <a:chExt cx="731520" cy="73152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267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819400" y="1828800"/>
            <a:ext cx="731520" cy="731520"/>
            <a:chOff x="4297680" y="2743200"/>
            <a:chExt cx="731520" cy="73152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600200" y="2849880"/>
            <a:ext cx="731520" cy="731520"/>
            <a:chOff x="2819400" y="2743200"/>
            <a:chExt cx="731520" cy="731520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819400" y="2849880"/>
            <a:ext cx="731520" cy="731520"/>
            <a:chOff x="4297680" y="2743200"/>
            <a:chExt cx="731520" cy="731520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600200" y="3810000"/>
            <a:ext cx="731520" cy="731520"/>
            <a:chOff x="2819400" y="2743200"/>
            <a:chExt cx="731520" cy="731520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19400" y="3810000"/>
            <a:ext cx="731520" cy="731520"/>
            <a:chOff x="4297680" y="2743200"/>
            <a:chExt cx="731520" cy="731520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600200" y="4800600"/>
            <a:ext cx="731520" cy="731520"/>
            <a:chOff x="2819400" y="2743200"/>
            <a:chExt cx="731520" cy="731520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819400" y="4800600"/>
            <a:ext cx="731520" cy="731520"/>
            <a:chOff x="4297680" y="2743200"/>
            <a:chExt cx="731520" cy="731520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9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907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0006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1475" y="27513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200" y="5821680"/>
            <a:ext cx="731520" cy="731520"/>
            <a:chOff x="1600200" y="5821680"/>
            <a:chExt cx="731520" cy="731520"/>
          </a:xfrm>
        </p:grpSpPr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9400" y="5821680"/>
            <a:ext cx="731520" cy="731520"/>
            <a:chOff x="2819400" y="5821680"/>
            <a:chExt cx="731520" cy="731520"/>
          </a:xfrm>
        </p:grpSpPr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219456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Input = 0101</a:t>
            </a:r>
          </a:p>
        </p:txBody>
      </p:sp>
      <p:cxnSp>
        <p:nvCxnSpPr>
          <p:cNvPr id="31" name="Straight Arrow Connector 30"/>
          <p:cNvCxnSpPr>
            <a:stCxn id="4" idx="3"/>
            <a:endCxn id="15" idx="1"/>
          </p:cNvCxnSpPr>
          <p:nvPr/>
        </p:nvCxnSpPr>
        <p:spPr>
          <a:xfrm>
            <a:off x="2331720" y="2194560"/>
            <a:ext cx="487680" cy="1021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  <a:endCxn id="18" idx="3"/>
          </p:cNvCxnSpPr>
          <p:nvPr/>
        </p:nvCxnSpPr>
        <p:spPr>
          <a:xfrm flipH="1">
            <a:off x="2331720" y="3215640"/>
            <a:ext cx="487680" cy="96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3"/>
            <a:endCxn id="27" idx="1"/>
          </p:cNvCxnSpPr>
          <p:nvPr/>
        </p:nvCxnSpPr>
        <p:spPr>
          <a:xfrm>
            <a:off x="2331720" y="4175760"/>
            <a:ext cx="48768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1"/>
          </p:cNvCxnSpPr>
          <p:nvPr/>
        </p:nvCxnSpPr>
        <p:spPr>
          <a:xfrm>
            <a:off x="2819400" y="5166360"/>
            <a:ext cx="342900" cy="7772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9719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05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Oblivious Linear Branching Program</a:t>
            </a:r>
          </a:p>
        </p:txBody>
      </p:sp>
      <p:pic>
        <p:nvPicPr>
          <p:cNvPr id="11266" name="Picture 2" descr="C:\Users\malware\AppData\Local\Temp\vmware-malware\VMwareDnD\3ee90397\Screen Shot 2014-10-27 at 9.46.23 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6" y="914400"/>
            <a:ext cx="8666988" cy="7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47725" y="1828800"/>
            <a:ext cx="731520" cy="731520"/>
            <a:chOff x="2819400" y="2743200"/>
            <a:chExt cx="731520" cy="731520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267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2066925" y="1828800"/>
            <a:ext cx="731520" cy="731520"/>
            <a:chOff x="4297680" y="2743200"/>
            <a:chExt cx="731520" cy="731520"/>
          </a:xfrm>
        </p:grpSpPr>
        <p:sp>
          <p:nvSpPr>
            <p:cNvPr id="6" name="Rectangle 5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6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847725" y="2849880"/>
            <a:ext cx="731520" cy="731520"/>
            <a:chOff x="2819400" y="2743200"/>
            <a:chExt cx="731520" cy="731520"/>
          </a:xfrm>
        </p:grpSpPr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066925" y="2849880"/>
            <a:ext cx="731520" cy="731520"/>
            <a:chOff x="4297680" y="2743200"/>
            <a:chExt cx="731520" cy="731520"/>
          </a:xfrm>
        </p:grpSpPr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847725" y="3810000"/>
            <a:ext cx="731520" cy="731520"/>
            <a:chOff x="2819400" y="2743200"/>
            <a:chExt cx="731520" cy="731520"/>
          </a:xfrm>
        </p:grpSpPr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066925" y="3810000"/>
            <a:ext cx="731520" cy="731520"/>
            <a:chOff x="4297680" y="2743200"/>
            <a:chExt cx="731520" cy="731520"/>
          </a:xfrm>
        </p:grpSpPr>
        <p:sp>
          <p:nvSpPr>
            <p:cNvPr id="21" name="Rectangle 20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847725" y="4800600"/>
            <a:ext cx="731520" cy="731520"/>
            <a:chOff x="2819400" y="2743200"/>
            <a:chExt cx="731520" cy="731520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2066925" y="4800600"/>
            <a:ext cx="731520" cy="731520"/>
            <a:chOff x="4297680" y="2743200"/>
            <a:chExt cx="731520" cy="731520"/>
          </a:xfrm>
        </p:grpSpPr>
        <p:sp>
          <p:nvSpPr>
            <p:cNvPr id="27" name="Rectangle 26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269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907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006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27513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47725" y="5821680"/>
            <a:ext cx="731520" cy="731520"/>
            <a:chOff x="1600200" y="5821680"/>
            <a:chExt cx="731520" cy="731520"/>
          </a:xfrm>
        </p:grpSpPr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66925" y="5821680"/>
            <a:ext cx="731520" cy="731520"/>
            <a:chOff x="2819400" y="5821680"/>
            <a:chExt cx="731520" cy="731520"/>
          </a:xfrm>
        </p:grpSpPr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343400" y="2194560"/>
            <a:ext cx="426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Input = 0101</a:t>
            </a:r>
          </a:p>
        </p:txBody>
      </p:sp>
      <p:cxnSp>
        <p:nvCxnSpPr>
          <p:cNvPr id="31" name="Straight Arrow Connector 30"/>
          <p:cNvCxnSpPr>
            <a:stCxn id="4" idx="3"/>
            <a:endCxn id="15" idx="1"/>
          </p:cNvCxnSpPr>
          <p:nvPr/>
        </p:nvCxnSpPr>
        <p:spPr>
          <a:xfrm>
            <a:off x="1579245" y="2194560"/>
            <a:ext cx="487680" cy="102108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1"/>
            <a:endCxn id="18" idx="3"/>
          </p:cNvCxnSpPr>
          <p:nvPr/>
        </p:nvCxnSpPr>
        <p:spPr>
          <a:xfrm flipH="1">
            <a:off x="1579245" y="3215640"/>
            <a:ext cx="487680" cy="96012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8" idx="3"/>
            <a:endCxn id="27" idx="1"/>
          </p:cNvCxnSpPr>
          <p:nvPr/>
        </p:nvCxnSpPr>
        <p:spPr>
          <a:xfrm>
            <a:off x="1579245" y="4175760"/>
            <a:ext cx="487680" cy="990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1"/>
          </p:cNvCxnSpPr>
          <p:nvPr/>
        </p:nvCxnSpPr>
        <p:spPr>
          <a:xfrm>
            <a:off x="2066925" y="5166360"/>
            <a:ext cx="342900" cy="77724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3383280" y="5464317"/>
            <a:ext cx="731520" cy="731520"/>
            <a:chOff x="2819400" y="2743200"/>
            <a:chExt cx="731520" cy="731520"/>
          </a:xfrm>
        </p:grpSpPr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5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/>
          <p:cNvGrpSpPr/>
          <p:nvPr/>
        </p:nvGrpSpPr>
        <p:grpSpPr>
          <a:xfrm>
            <a:off x="4666129" y="5464317"/>
            <a:ext cx="731520" cy="731520"/>
            <a:chOff x="4297680" y="2743200"/>
            <a:chExt cx="731520" cy="731520"/>
          </a:xfrm>
        </p:grpSpPr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/>
          <p:cNvGrpSpPr/>
          <p:nvPr/>
        </p:nvGrpSpPr>
        <p:grpSpPr>
          <a:xfrm>
            <a:off x="5801958" y="5496611"/>
            <a:ext cx="731520" cy="731520"/>
            <a:chOff x="2819400" y="2743200"/>
            <a:chExt cx="731520" cy="731520"/>
          </a:xfrm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1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/>
          <p:cNvGrpSpPr/>
          <p:nvPr/>
        </p:nvGrpSpPr>
        <p:grpSpPr>
          <a:xfrm>
            <a:off x="7038975" y="5509946"/>
            <a:ext cx="731520" cy="731520"/>
            <a:chOff x="4297680" y="2743200"/>
            <a:chExt cx="731520" cy="731520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/>
          <p:cNvGrpSpPr/>
          <p:nvPr/>
        </p:nvGrpSpPr>
        <p:grpSpPr>
          <a:xfrm>
            <a:off x="8274424" y="5516880"/>
            <a:ext cx="731520" cy="731520"/>
            <a:chOff x="2819400" y="5821680"/>
            <a:chExt cx="731520" cy="731520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pic>
        <p:nvPicPr>
          <p:cNvPr id="12290" name="Picture 2" descr="C:\Users\malware\AppData\Local\Temp\vmware-malware\VMwareDnD\af61b9cd\Screen Shot 2014-10-27 at 10.05.10 P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5819775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malware\AppData\Local\Temp\vmware-malware\VMwareDnD\af61b9cd\Screen Shot 2014-10-27 at 10.05.10 P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819775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malware\AppData\Local\Temp\vmware-malware\VMwareDnD\af61b9cd\Screen Shot 2014-10-27 at 10.05.10 P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816742"/>
            <a:ext cx="3143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769711" y="5594107"/>
            <a:ext cx="536089" cy="578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= </a:t>
            </a:r>
          </a:p>
        </p:txBody>
      </p:sp>
      <p:pic>
        <p:nvPicPr>
          <p:cNvPr id="71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962400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004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Dummy Program and Random Scalar multiplication of </a:t>
            </a:r>
            <a:r>
              <a:rPr lang="en-US" sz="2000" b="1" dirty="0" err="1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n-US" sz="2000" b="1" baseline="-25000" dirty="0" err="1">
                <a:solidFill>
                  <a:srgbClr val="FF0000"/>
                </a:solidFill>
                <a:sym typeface="Wingdings" pitchFamily="2" charset="2"/>
              </a:rPr>
              <a:t>i,b</a:t>
            </a:r>
            <a:endParaRPr lang="en-US" sz="2000" b="1" dirty="0">
              <a:solidFill>
                <a:srgbClr val="FF0000"/>
              </a:solidFill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Dummy Branching Program</a:t>
            </a:r>
          </a:p>
        </p:txBody>
      </p:sp>
      <p:pic>
        <p:nvPicPr>
          <p:cNvPr id="28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9907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0006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066800" y="2751347"/>
            <a:ext cx="6191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…c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440680" y="5821680"/>
            <a:ext cx="731520" cy="731520"/>
            <a:chOff x="1600200" y="5821680"/>
            <a:chExt cx="731520" cy="731520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659880" y="5821680"/>
            <a:ext cx="731520" cy="731520"/>
            <a:chOff x="2819400" y="5821680"/>
            <a:chExt cx="731520" cy="731520"/>
          </a:xfrm>
          <a:solidFill>
            <a:schemeClr val="bg1"/>
          </a:solidFill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40680" y="1828800"/>
            <a:ext cx="731520" cy="731520"/>
            <a:chOff x="5440680" y="1828800"/>
            <a:chExt cx="731520" cy="73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314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0" name="Group 89"/>
          <p:cNvGrpSpPr/>
          <p:nvPr/>
        </p:nvGrpSpPr>
        <p:grpSpPr>
          <a:xfrm>
            <a:off x="6659880" y="1828800"/>
            <a:ext cx="731520" cy="731520"/>
            <a:chOff x="6659880" y="1828800"/>
            <a:chExt cx="731520" cy="731520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2392680" y="1828800"/>
            <a:ext cx="731520" cy="731520"/>
            <a:chOff x="2819400" y="2743200"/>
            <a:chExt cx="731520" cy="731520"/>
          </a:xfrm>
        </p:grpSpPr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2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3611880" y="1828800"/>
            <a:ext cx="731520" cy="731520"/>
            <a:chOff x="4297680" y="2743200"/>
            <a:chExt cx="731520" cy="731520"/>
          </a:xfrm>
        </p:grpSpPr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2392680" y="2849880"/>
            <a:ext cx="731520" cy="731520"/>
            <a:chOff x="2819400" y="2743200"/>
            <a:chExt cx="731520" cy="731520"/>
          </a:xfrm>
        </p:grpSpPr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8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3611880" y="2849880"/>
            <a:ext cx="731520" cy="731520"/>
            <a:chOff x="4297680" y="2743200"/>
            <a:chExt cx="731520" cy="731520"/>
          </a:xfrm>
        </p:grpSpPr>
        <p:sp>
          <p:nvSpPr>
            <p:cNvPr id="70" name="Rectangle 69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Group 71"/>
          <p:cNvGrpSpPr/>
          <p:nvPr/>
        </p:nvGrpSpPr>
        <p:grpSpPr>
          <a:xfrm>
            <a:off x="2392680" y="3810000"/>
            <a:ext cx="731520" cy="731520"/>
            <a:chOff x="2819400" y="2743200"/>
            <a:chExt cx="731520" cy="73152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74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3611880" y="3810000"/>
            <a:ext cx="731520" cy="731520"/>
            <a:chOff x="4297680" y="2743200"/>
            <a:chExt cx="731520" cy="731520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8" name="Group 77"/>
          <p:cNvGrpSpPr/>
          <p:nvPr/>
        </p:nvGrpSpPr>
        <p:grpSpPr>
          <a:xfrm>
            <a:off x="2392680" y="4800600"/>
            <a:ext cx="731520" cy="731520"/>
            <a:chOff x="2819400" y="2743200"/>
            <a:chExt cx="731520" cy="731520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0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/>
          <p:cNvGrpSpPr/>
          <p:nvPr/>
        </p:nvGrpSpPr>
        <p:grpSpPr>
          <a:xfrm>
            <a:off x="3611880" y="4800600"/>
            <a:ext cx="731520" cy="731520"/>
            <a:chOff x="4297680" y="2743200"/>
            <a:chExt cx="731520" cy="731520"/>
          </a:xfrm>
        </p:grpSpPr>
        <p:sp>
          <p:nvSpPr>
            <p:cNvPr id="82" name="Rectangle 81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4" name="Group 83"/>
          <p:cNvGrpSpPr/>
          <p:nvPr/>
        </p:nvGrpSpPr>
        <p:grpSpPr>
          <a:xfrm>
            <a:off x="2392680" y="5821680"/>
            <a:ext cx="731520" cy="731520"/>
            <a:chOff x="1600200" y="5821680"/>
            <a:chExt cx="731520" cy="731520"/>
          </a:xfrm>
        </p:grpSpPr>
        <p:sp>
          <p:nvSpPr>
            <p:cNvPr id="85" name="Rectangle 84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611880" y="5821680"/>
            <a:ext cx="731520" cy="731520"/>
            <a:chOff x="2819400" y="5821680"/>
            <a:chExt cx="731520" cy="731520"/>
          </a:xfrm>
        </p:grpSpPr>
        <p:sp>
          <p:nvSpPr>
            <p:cNvPr id="88" name="Rectangle 87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440680" y="2849880"/>
            <a:ext cx="731520" cy="731520"/>
            <a:chOff x="5440680" y="1828800"/>
            <a:chExt cx="731520" cy="731520"/>
          </a:xfrm>
        </p:grpSpPr>
        <p:sp>
          <p:nvSpPr>
            <p:cNvPr id="93" name="Rectangle 92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94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6659880" y="2849880"/>
            <a:ext cx="731520" cy="731520"/>
            <a:chOff x="6659880" y="1828800"/>
            <a:chExt cx="731520" cy="731520"/>
          </a:xfrm>
        </p:grpSpPr>
        <p:sp>
          <p:nvSpPr>
            <p:cNvPr id="96" name="Rectangle 95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/>
          <p:cNvGrpSpPr/>
          <p:nvPr/>
        </p:nvGrpSpPr>
        <p:grpSpPr>
          <a:xfrm>
            <a:off x="5440680" y="3840480"/>
            <a:ext cx="731520" cy="731520"/>
            <a:chOff x="5440680" y="1828800"/>
            <a:chExt cx="731520" cy="731520"/>
          </a:xfrm>
        </p:grpSpPr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0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Group 100"/>
          <p:cNvGrpSpPr/>
          <p:nvPr/>
        </p:nvGrpSpPr>
        <p:grpSpPr>
          <a:xfrm>
            <a:off x="6659880" y="3840480"/>
            <a:ext cx="731520" cy="731520"/>
            <a:chOff x="6659880" y="1828800"/>
            <a:chExt cx="731520" cy="731520"/>
          </a:xfrm>
        </p:grpSpPr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" name="Group 103"/>
          <p:cNvGrpSpPr/>
          <p:nvPr/>
        </p:nvGrpSpPr>
        <p:grpSpPr>
          <a:xfrm>
            <a:off x="5440680" y="4831080"/>
            <a:ext cx="731520" cy="731520"/>
            <a:chOff x="5440680" y="1828800"/>
            <a:chExt cx="731520" cy="731520"/>
          </a:xfrm>
        </p:grpSpPr>
        <p:sp>
          <p:nvSpPr>
            <p:cNvPr id="105" name="Rectangle 104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06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Group 106"/>
          <p:cNvGrpSpPr/>
          <p:nvPr/>
        </p:nvGrpSpPr>
        <p:grpSpPr>
          <a:xfrm>
            <a:off x="6659880" y="4831080"/>
            <a:ext cx="731520" cy="731520"/>
            <a:chOff x="6659880" y="1828800"/>
            <a:chExt cx="731520" cy="731520"/>
          </a:xfrm>
        </p:grpSpPr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0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991926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6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5195"/>
          </a:xfrm>
        </p:spPr>
        <p:txBody>
          <a:bodyPr>
            <a:normAutofit/>
          </a:bodyPr>
          <a:lstStyle/>
          <a:p>
            <a:r>
              <a:rPr lang="en-US" sz="3600" dirty="0"/>
              <a:t>Dummy Program with Scalar Multiplication</a:t>
            </a:r>
          </a:p>
        </p:txBody>
      </p:sp>
      <p:pic>
        <p:nvPicPr>
          <p:cNvPr id="14339" name="Picture 3" descr="C:\Users\malware\AppData\Local\Temp\vmware-malware\VMwareDnD\2fea387e\Screen Shot 2014-10-27 at 10.32.0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15" y="744638"/>
            <a:ext cx="565785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431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1530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66800" y="29037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40680" y="5974080"/>
            <a:ext cx="731520" cy="731520"/>
            <a:chOff x="1600200" y="5821680"/>
            <a:chExt cx="731520" cy="731520"/>
          </a:xfrm>
        </p:grpSpPr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59880" y="5974080"/>
            <a:ext cx="731520" cy="731520"/>
            <a:chOff x="2819400" y="5821680"/>
            <a:chExt cx="731520" cy="731520"/>
          </a:xfrm>
          <a:solidFill>
            <a:schemeClr val="bg1"/>
          </a:solidFill>
        </p:grpSpPr>
        <p:sp>
          <p:nvSpPr>
            <p:cNvPr id="13" name="Rectangle 12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40680" y="1981200"/>
            <a:ext cx="731520" cy="731520"/>
            <a:chOff x="5440680" y="1828800"/>
            <a:chExt cx="731520" cy="731520"/>
          </a:xfrm>
        </p:grpSpPr>
        <p:sp>
          <p:nvSpPr>
            <p:cNvPr id="16" name="Rectangle 15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6659880" y="1981200"/>
            <a:ext cx="731520" cy="731520"/>
            <a:chOff x="6659880" y="1828800"/>
            <a:chExt cx="731520" cy="731520"/>
          </a:xfrm>
        </p:grpSpPr>
        <p:sp>
          <p:nvSpPr>
            <p:cNvPr id="19" name="Rectangle 18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2392680" y="1981200"/>
            <a:ext cx="731520" cy="731520"/>
            <a:chOff x="2819400" y="2743200"/>
            <a:chExt cx="731520" cy="731520"/>
          </a:xfrm>
        </p:grpSpPr>
        <p:sp>
          <p:nvSpPr>
            <p:cNvPr id="22" name="Rectangle 21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3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3611880" y="1981200"/>
            <a:ext cx="731520" cy="731520"/>
            <a:chOff x="4297680" y="2743200"/>
            <a:chExt cx="731520" cy="731520"/>
          </a:xfrm>
        </p:grpSpPr>
        <p:sp>
          <p:nvSpPr>
            <p:cNvPr id="25" name="Rectangle 24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2392680" y="3002280"/>
            <a:ext cx="731520" cy="731520"/>
            <a:chOff x="2819400" y="2743200"/>
            <a:chExt cx="731520" cy="731520"/>
          </a:xfrm>
        </p:grpSpPr>
        <p:sp>
          <p:nvSpPr>
            <p:cNvPr id="28" name="Rectangle 27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9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3611880" y="3002280"/>
            <a:ext cx="731520" cy="731520"/>
            <a:chOff x="4297680" y="2743200"/>
            <a:chExt cx="731520" cy="731520"/>
          </a:xfrm>
        </p:grpSpPr>
        <p:sp>
          <p:nvSpPr>
            <p:cNvPr id="31" name="Rectangle 30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392680" y="3962400"/>
            <a:ext cx="731520" cy="731520"/>
            <a:chOff x="2819400" y="2743200"/>
            <a:chExt cx="731520" cy="731520"/>
          </a:xfrm>
        </p:grpSpPr>
        <p:sp>
          <p:nvSpPr>
            <p:cNvPr id="34" name="Rectangle 33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5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11880" y="3962400"/>
            <a:ext cx="731520" cy="731520"/>
            <a:chOff x="4297680" y="2743200"/>
            <a:chExt cx="731520" cy="731520"/>
          </a:xfrm>
        </p:grpSpPr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2392680" y="4953000"/>
            <a:ext cx="731520" cy="731520"/>
            <a:chOff x="2819400" y="2743200"/>
            <a:chExt cx="731520" cy="731520"/>
          </a:xfrm>
        </p:grpSpPr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1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3611880" y="4953000"/>
            <a:ext cx="731520" cy="731520"/>
            <a:chOff x="4297680" y="2743200"/>
            <a:chExt cx="731520" cy="731520"/>
          </a:xfrm>
        </p:grpSpPr>
        <p:sp>
          <p:nvSpPr>
            <p:cNvPr id="43" name="Rectangle 42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/>
          <p:cNvGrpSpPr/>
          <p:nvPr/>
        </p:nvGrpSpPr>
        <p:grpSpPr>
          <a:xfrm>
            <a:off x="2392680" y="5974080"/>
            <a:ext cx="731520" cy="731520"/>
            <a:chOff x="1600200" y="5821680"/>
            <a:chExt cx="731520" cy="731520"/>
          </a:xfrm>
        </p:grpSpPr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611880" y="5974080"/>
            <a:ext cx="731520" cy="731520"/>
            <a:chOff x="2819400" y="5821680"/>
            <a:chExt cx="731520" cy="731520"/>
          </a:xfrm>
        </p:grpSpPr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440680" y="3002280"/>
            <a:ext cx="731520" cy="731520"/>
            <a:chOff x="5440680" y="1828800"/>
            <a:chExt cx="731520" cy="731520"/>
          </a:xfrm>
        </p:grpSpPr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/>
          <p:cNvGrpSpPr/>
          <p:nvPr/>
        </p:nvGrpSpPr>
        <p:grpSpPr>
          <a:xfrm>
            <a:off x="6659880" y="3002280"/>
            <a:ext cx="731520" cy="731520"/>
            <a:chOff x="6659880" y="1828800"/>
            <a:chExt cx="731520" cy="731520"/>
          </a:xfrm>
        </p:grpSpPr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/>
          <p:cNvGrpSpPr/>
          <p:nvPr/>
        </p:nvGrpSpPr>
        <p:grpSpPr>
          <a:xfrm>
            <a:off x="5440680" y="3992880"/>
            <a:ext cx="731520" cy="731520"/>
            <a:chOff x="5440680" y="1828800"/>
            <a:chExt cx="731520" cy="731520"/>
          </a:xfrm>
        </p:grpSpPr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9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6659880" y="3992880"/>
            <a:ext cx="731520" cy="731520"/>
            <a:chOff x="6659880" y="1828800"/>
            <a:chExt cx="731520" cy="731520"/>
          </a:xfrm>
        </p:grpSpPr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440680" y="4983480"/>
            <a:ext cx="731520" cy="731520"/>
            <a:chOff x="5440680" y="1828800"/>
            <a:chExt cx="731520" cy="731520"/>
          </a:xfrm>
        </p:grpSpPr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5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Group 65"/>
          <p:cNvGrpSpPr/>
          <p:nvPr/>
        </p:nvGrpSpPr>
        <p:grpSpPr>
          <a:xfrm>
            <a:off x="6659880" y="4983480"/>
            <a:ext cx="731520" cy="731520"/>
            <a:chOff x="6659880" y="1828800"/>
            <a:chExt cx="731520" cy="731520"/>
          </a:xfrm>
        </p:grpSpPr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9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144326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C:\Users\malware\AppData\Local\Temp\vmware-malware\VMwareDnD\621fa52f\Screen Shot 2014-10-27 at 10.34.37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55" y="778064"/>
            <a:ext cx="2257479" cy="54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5460" y="2057400"/>
            <a:ext cx="58674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3x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853940" y="2133600"/>
            <a:ext cx="586740" cy="5025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7x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53940" y="4176263"/>
            <a:ext cx="586740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3x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5460" y="4153852"/>
            <a:ext cx="586740" cy="5025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7x</a:t>
            </a:r>
          </a:p>
        </p:txBody>
      </p:sp>
    </p:spTree>
    <p:extLst>
      <p:ext uri="{BB962C8B-B14F-4D97-AF65-F5344CB8AC3E}">
        <p14:creationId xmlns:p14="http://schemas.microsoft.com/office/powerpoint/2010/main" val="1633883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Matrix in Big Matrix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3600" y="3078480"/>
            <a:ext cx="731520" cy="731520"/>
            <a:chOff x="2819400" y="2743200"/>
            <a:chExt cx="731520" cy="73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352800" y="3078480"/>
            <a:ext cx="731520" cy="731520"/>
            <a:chOff x="4297680" y="2743200"/>
            <a:chExt cx="731520" cy="731520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181600" y="3078480"/>
            <a:ext cx="731520" cy="731520"/>
            <a:chOff x="5440680" y="1828800"/>
            <a:chExt cx="731520" cy="731520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6400800" y="3078480"/>
            <a:ext cx="731520" cy="731520"/>
            <a:chOff x="6659880" y="1828800"/>
            <a:chExt cx="731520" cy="73152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66598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27" y="1989771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30601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Small Matrix in Big Matrix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3078480"/>
            <a:ext cx="731520" cy="731520"/>
            <a:chOff x="2819400" y="2743200"/>
            <a:chExt cx="731520" cy="73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581400" y="3048000"/>
            <a:ext cx="731520" cy="731520"/>
            <a:chOff x="4297680" y="2743200"/>
            <a:chExt cx="731520" cy="731520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745480" y="3048000"/>
            <a:ext cx="731520" cy="731520"/>
            <a:chOff x="5440680" y="1828800"/>
            <a:chExt cx="731520" cy="731520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>
            <a:spLocks noChangeAspect="1"/>
          </p:cNvSpPr>
          <p:nvPr/>
        </p:nvSpPr>
        <p:spPr>
          <a:xfrm>
            <a:off x="381000" y="1905000"/>
            <a:ext cx="1897375" cy="189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610105" y="1915174"/>
            <a:ext cx="1866895" cy="18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446025" y="1905000"/>
            <a:ext cx="1897375" cy="189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79080" y="3037826"/>
            <a:ext cx="731520" cy="731520"/>
            <a:chOff x="5440680" y="1828800"/>
            <a:chExt cx="731520" cy="731520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>
            <a:spLocks noChangeAspect="1"/>
          </p:cNvSpPr>
          <p:nvPr/>
        </p:nvSpPr>
        <p:spPr>
          <a:xfrm>
            <a:off x="6743705" y="1905000"/>
            <a:ext cx="1866895" cy="18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 descr="C:\Users\malware\AppData\Local\Temp\vmware-malware\VMwareDnD\e19e2186\Screen Shot 2014-10-27 at 10.43.52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20" y="4495800"/>
            <a:ext cx="3657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Program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1371600"/>
            <a:ext cx="6308660" cy="5088467"/>
            <a:chOff x="1371600" y="1371600"/>
            <a:chExt cx="6308660" cy="5088467"/>
          </a:xfrm>
        </p:grpSpPr>
        <p:pic>
          <p:nvPicPr>
            <p:cNvPr id="5" name="Picture 2" descr="C:\Users\malware\AppData\Local\Temp\vmware-malware\VMwareDnD\4e70de5f\Screen Shot 2014-02-10 at 6.39.13 PM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371600"/>
              <a:ext cx="6308660" cy="5088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429000" y="2514600"/>
              <a:ext cx="2057400" cy="22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296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Matrix in Big Matrix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3078480"/>
            <a:ext cx="731520" cy="731520"/>
            <a:chOff x="2819400" y="2743200"/>
            <a:chExt cx="731520" cy="731520"/>
          </a:xfrm>
        </p:grpSpPr>
        <p:sp>
          <p:nvSpPr>
            <p:cNvPr id="5" name="Rectangle 4"/>
            <p:cNvSpPr>
              <a:spLocks noChangeAspect="1"/>
            </p:cNvSpPr>
            <p:nvPr/>
          </p:nvSpPr>
          <p:spPr>
            <a:xfrm>
              <a:off x="281940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3" descr="C:\Users\malware\AppData\Local\Temp\vmware-malware\VMwareDnD\6314aebf\Screen Shot 2014-10-27 at 9.47.44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885" y="2867025"/>
              <a:ext cx="59055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3581400" y="3048000"/>
            <a:ext cx="731520" cy="731520"/>
            <a:chOff x="4297680" y="2743200"/>
            <a:chExt cx="731520" cy="731520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297680" y="274320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C:\Users\malware\AppData\Local\Temp\vmware-malware\VMwareDnD\2ee1336f\Screen Shot 2014-10-27 at 9.47.53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215" y="2895600"/>
              <a:ext cx="55245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5745480" y="3048000"/>
            <a:ext cx="731520" cy="731520"/>
            <a:chOff x="5440680" y="1828800"/>
            <a:chExt cx="731520" cy="731520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>
            <a:spLocks noChangeAspect="1"/>
          </p:cNvSpPr>
          <p:nvPr/>
        </p:nvSpPr>
        <p:spPr>
          <a:xfrm>
            <a:off x="381000" y="1905000"/>
            <a:ext cx="1897375" cy="189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610105" y="1915174"/>
            <a:ext cx="1866895" cy="18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446025" y="1905000"/>
            <a:ext cx="1897375" cy="189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79080" y="3037826"/>
            <a:ext cx="731520" cy="731520"/>
            <a:chOff x="5440680" y="1828800"/>
            <a:chExt cx="731520" cy="731520"/>
          </a:xfrm>
        </p:grpSpPr>
        <p:sp>
          <p:nvSpPr>
            <p:cNvPr id="24" name="Rectangle 23"/>
            <p:cNvSpPr>
              <a:spLocks noChangeAspect="1"/>
            </p:cNvSpPr>
            <p:nvPr/>
          </p:nvSpPr>
          <p:spPr>
            <a:xfrm>
              <a:off x="5440680" y="182880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5" name="Picture 2" descr="C:\Users\malware\AppData\Local\Temp\vmware-malware\VMwareDnD\2eeb3bfc\Screen Shot 2014-10-27 at 10.19.2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609" y="1989772"/>
              <a:ext cx="3524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>
            <a:spLocks noChangeAspect="1"/>
          </p:cNvSpPr>
          <p:nvPr/>
        </p:nvSpPr>
        <p:spPr>
          <a:xfrm>
            <a:off x="6743705" y="1905000"/>
            <a:ext cx="1866895" cy="18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2" name="Picture 2" descr="C:\Users\malware\AppData\Local\Temp\vmware-malware\VMwareDnD\e19e2186\Screen Shot 2014-10-27 at 10.43.52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5" y="4343400"/>
            <a:ext cx="36576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C:\Users\malware\AppData\Local\Temp\vmware-malware\VMwareDnD\ae60ba42\Screen Shot 2014-10-27 at 10.44.29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1000050" cy="9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malware\AppData\Local\Temp\vmware-malware\VMwareDnD\ae60ba42\Screen Shot 2014-10-27 at 10.44.29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350" y="2057400"/>
            <a:ext cx="1000050" cy="9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malware\AppData\Local\Temp\vmware-malware\VMwareDnD\ae60ba42\Screen Shot 2014-10-27 at 10.44.29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150" y="2057400"/>
            <a:ext cx="1000050" cy="9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malware\AppData\Local\Temp\vmware-malware\VMwareDnD\ae60ba42\Screen Shot 2014-10-27 at 10.44.29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057400"/>
            <a:ext cx="1000050" cy="97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855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Matrix in Big Matrix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1524000" y="3078480"/>
            <a:ext cx="731520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3581400" y="3048000"/>
            <a:ext cx="731520" cy="731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5745480" y="3048000"/>
            <a:ext cx="731520" cy="7315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381000" y="1905000"/>
            <a:ext cx="1897375" cy="189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4610105" y="1915174"/>
            <a:ext cx="1866895" cy="18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2446025" y="1905000"/>
            <a:ext cx="1897375" cy="1897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7879080" y="3037826"/>
            <a:ext cx="731520" cy="7315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6743705" y="1905000"/>
            <a:ext cx="1866895" cy="18668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 descr="C:\Users\malware\AppData\Local\Temp\vmware-malware\VMwareDnD\e39f278c\Screen Shot 2014-10-27 at 10.43.25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692" y="2438400"/>
            <a:ext cx="676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malware\AppData\Local\Temp\vmware-malware\VMwareDnD\ace9bdf1\Screen Shot 2014-10-27 at 10.43.18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56" y="2438400"/>
            <a:ext cx="7239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C:\Users\malware\AppData\Local\Temp\vmware-malware\VMwareDnD\bee18ba0\Screen Shot 2014-10-27 at 10.43.13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37" y="2476499"/>
            <a:ext cx="7429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malware\AppData\Local\Temp\vmware-malware\VMwareDnD\bc628c2c\Screen Shot 2014-10-27 at 10.43.06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71" y="2447925"/>
            <a:ext cx="7334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287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3005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8) Sandwich Vectors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150245" y="2082940"/>
            <a:ext cx="1053814" cy="1053814"/>
            <a:chOff x="7150245" y="2311540"/>
            <a:chExt cx="1053814" cy="1053814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7150245" y="2311540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C:\Users\malware\AppData\Local\Temp\vmware-malware\VMwareDnD\e39f278c\Screen Shot 2014-10-27 at 10.43.25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014" y="2516504"/>
              <a:ext cx="67627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5016645" y="2093114"/>
            <a:ext cx="1053814" cy="1053814"/>
            <a:chOff x="5016645" y="2321714"/>
            <a:chExt cx="1053814" cy="1053814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5016645" y="2321714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" descr="C:\Users\malware\AppData\Local\Temp\vmware-malware\VMwareDnD\ace9bdf1\Screen Shot 2014-10-27 at 10.43.18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2" y="2497455"/>
              <a:ext cx="723900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2859203" y="2089578"/>
            <a:ext cx="1071018" cy="1071018"/>
            <a:chOff x="2859203" y="2318178"/>
            <a:chExt cx="1071018" cy="1071018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859203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3" descr="C:\Users\malware\AppData\Local\Temp\vmware-malware\VMwareDnD\bee18ba0\Screen Shot 2014-10-27 at 10.43.1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237" y="2577801"/>
              <a:ext cx="74295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94178" y="2089578"/>
            <a:ext cx="1071018" cy="1071018"/>
            <a:chOff x="794178" y="2318178"/>
            <a:chExt cx="1071018" cy="107101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7175786" y="3810000"/>
            <a:ext cx="1053814" cy="1053814"/>
            <a:chOff x="7150245" y="2311540"/>
            <a:chExt cx="1053814" cy="1053814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7150245" y="2311540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2" descr="C:\Users\malware\AppData\Local\Temp\vmware-malware\VMwareDnD\e39f278c\Screen Shot 2014-10-27 at 10.43.25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014" y="2516504"/>
              <a:ext cx="67627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5042186" y="3820174"/>
            <a:ext cx="1053814" cy="1053814"/>
            <a:chOff x="5016645" y="2321714"/>
            <a:chExt cx="1053814" cy="1053814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016645" y="2321714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2" descr="C:\Users\malware\AppData\Local\Temp\vmware-malware\VMwareDnD\ace9bdf1\Screen Shot 2014-10-27 at 10.43.18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2" y="2497455"/>
              <a:ext cx="723900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2884744" y="3816638"/>
            <a:ext cx="1071018" cy="1071018"/>
            <a:chOff x="2859203" y="2318178"/>
            <a:chExt cx="1071018" cy="1071018"/>
          </a:xfrm>
        </p:grpSpPr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859203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" descr="C:\Users\malware\AppData\Local\Temp\vmware-malware\VMwareDnD\bee18ba0\Screen Shot 2014-10-27 at 10.43.1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237" y="2577801"/>
              <a:ext cx="74295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819719" y="3816638"/>
            <a:ext cx="1071018" cy="1071018"/>
            <a:chOff x="794178" y="2318178"/>
            <a:chExt cx="1071018" cy="1071018"/>
          </a:xfrm>
        </p:grpSpPr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5033584" y="5737547"/>
            <a:ext cx="1071018" cy="1071018"/>
            <a:chOff x="1600200" y="5821680"/>
            <a:chExt cx="731520" cy="731520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7194806" y="5717767"/>
            <a:ext cx="1071018" cy="1071018"/>
            <a:chOff x="2819400" y="5821680"/>
            <a:chExt cx="731520" cy="731520"/>
          </a:xfrm>
          <a:solidFill>
            <a:schemeClr val="bg1"/>
          </a:solidFill>
        </p:grpSpPr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820851" y="5786982"/>
            <a:ext cx="1071018" cy="1071018"/>
            <a:chOff x="1600200" y="5821680"/>
            <a:chExt cx="731520" cy="731520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902673" y="5786982"/>
            <a:ext cx="1071018" cy="1071018"/>
            <a:chOff x="2819400" y="5821680"/>
            <a:chExt cx="731520" cy="731520"/>
          </a:xfrm>
        </p:grpSpPr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020124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14675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48275" y="2964359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81875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4178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3982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985178" y="14478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24982" y="51816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T’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91382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82382" y="14478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86600" y="51816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78780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Sandwich Vectors</a:t>
            </a:r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667870" y="2026024"/>
            <a:ext cx="373380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833981" y="5181600"/>
            <a:ext cx="356768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pic>
        <p:nvPicPr>
          <p:cNvPr id="56" name="Picture 2" descr="C:\Users\malware\AppData\Local\Temp\vmware-malware\VMwareDnD\e19e2186\Screen Shot 2014-10-27 at 10.43.52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500"/>
          <a:stretch/>
        </p:blipFill>
        <p:spPr bwMode="auto">
          <a:xfrm>
            <a:off x="1529511" y="1016232"/>
            <a:ext cx="173736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>
            <a:spLocks noChangeAspect="1"/>
          </p:cNvSpPr>
          <p:nvPr/>
        </p:nvSpPr>
        <p:spPr>
          <a:xfrm>
            <a:off x="4952999" y="2026024"/>
            <a:ext cx="37338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5119110" y="5181600"/>
            <a:ext cx="356768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3278007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Sandwich Vectors</a:t>
            </a:r>
          </a:p>
        </p:txBody>
      </p:sp>
      <p:pic>
        <p:nvPicPr>
          <p:cNvPr id="4" name="Picture 2" descr="C:\Users\malware\AppData\Local\Temp\vmware-malware\VMwareDnD\3ad65cf8\vector_equivalen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2895600"/>
            <a:ext cx="902017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8488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Sandwich Vectors</a:t>
            </a:r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667870" y="2026024"/>
            <a:ext cx="3733801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$...$ 0…0 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833981" y="5181600"/>
            <a:ext cx="3567689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0…0$$...$ T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T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T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T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 T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6" name="Picture 2" descr="C:\Users\malware\AppData\Local\Temp\vmware-malware\VMwareDnD\e19e2186\Screen Shot 2014-10-27 at 10.43.52 P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2500"/>
          <a:stretch/>
        </p:blipFill>
        <p:spPr bwMode="auto">
          <a:xfrm>
            <a:off x="1529511" y="1016232"/>
            <a:ext cx="173736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>
            <a:spLocks noChangeAspect="1"/>
          </p:cNvSpPr>
          <p:nvPr/>
        </p:nvSpPr>
        <p:spPr>
          <a:xfrm>
            <a:off x="4952999" y="2026024"/>
            <a:ext cx="3733801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$...$0…0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’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’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’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’ S</a:t>
            </a:r>
            <a:r>
              <a:rPr lang="en-US" sz="2800" baseline="30000" dirty="0">
                <a:solidFill>
                  <a:schemeClr val="tx1"/>
                </a:solidFill>
              </a:rPr>
              <a:t>*</a:t>
            </a:r>
            <a:r>
              <a:rPr lang="en-US" sz="2800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5119110" y="5181600"/>
            <a:ext cx="3567689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0…0$$...$T</a:t>
            </a:r>
            <a:r>
              <a:rPr lang="en-US" sz="2800" baseline="30000" dirty="0">
                <a:solidFill>
                  <a:schemeClr val="tx1"/>
                </a:solidFill>
              </a:rPr>
              <a:t>*’</a:t>
            </a: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baseline="30000" dirty="0">
                <a:solidFill>
                  <a:schemeClr val="tx1"/>
                </a:solidFill>
              </a:rPr>
              <a:t>*’</a:t>
            </a: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baseline="30000" dirty="0">
                <a:solidFill>
                  <a:schemeClr val="tx1"/>
                </a:solidFill>
              </a:rPr>
              <a:t>*’</a:t>
            </a: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baseline="30000" dirty="0">
                <a:solidFill>
                  <a:schemeClr val="tx1"/>
                </a:solidFill>
              </a:rPr>
              <a:t>*’</a:t>
            </a:r>
            <a:r>
              <a:rPr lang="en-US" sz="2800" dirty="0">
                <a:solidFill>
                  <a:schemeClr val="tx1"/>
                </a:solidFill>
              </a:rPr>
              <a:t>T</a:t>
            </a:r>
            <a:r>
              <a:rPr lang="en-US" sz="2800" baseline="30000" dirty="0">
                <a:solidFill>
                  <a:schemeClr val="tx1"/>
                </a:solidFill>
              </a:rPr>
              <a:t>*’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39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Sandwich Vectors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150245" y="2082940"/>
            <a:ext cx="1053814" cy="1053814"/>
            <a:chOff x="7150245" y="2311540"/>
            <a:chExt cx="1053814" cy="1053814"/>
          </a:xfrm>
        </p:grpSpPr>
        <p:sp>
          <p:nvSpPr>
            <p:cNvPr id="11" name="Rectangle 10"/>
            <p:cNvSpPr>
              <a:spLocks noChangeAspect="1"/>
            </p:cNvSpPr>
            <p:nvPr/>
          </p:nvSpPr>
          <p:spPr>
            <a:xfrm>
              <a:off x="7150245" y="2311540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2" descr="C:\Users\malware\AppData\Local\Temp\vmware-malware\VMwareDnD\e39f278c\Screen Shot 2014-10-27 at 10.43.25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014" y="2516504"/>
              <a:ext cx="67627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5016645" y="2093114"/>
            <a:ext cx="1053814" cy="1053814"/>
            <a:chOff x="5016645" y="2321714"/>
            <a:chExt cx="1053814" cy="1053814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5016645" y="2321714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" name="Picture 2" descr="C:\Users\malware\AppData\Local\Temp\vmware-malware\VMwareDnD\ace9bdf1\Screen Shot 2014-10-27 at 10.43.18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2" y="2497455"/>
              <a:ext cx="723900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2859203" y="2089578"/>
            <a:ext cx="1071018" cy="1071018"/>
            <a:chOff x="2859203" y="2318178"/>
            <a:chExt cx="1071018" cy="1071018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2859203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3" descr="C:\Users\malware\AppData\Local\Temp\vmware-malware\VMwareDnD\bee18ba0\Screen Shot 2014-10-27 at 10.43.1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237" y="2577801"/>
              <a:ext cx="74295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94178" y="2089578"/>
            <a:ext cx="1071018" cy="1071018"/>
            <a:chOff x="794178" y="2318178"/>
            <a:chExt cx="1071018" cy="107101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7175786" y="3810000"/>
            <a:ext cx="1053814" cy="1053814"/>
            <a:chOff x="7150245" y="2311540"/>
            <a:chExt cx="1053814" cy="1053814"/>
          </a:xfrm>
        </p:grpSpPr>
        <p:sp>
          <p:nvSpPr>
            <p:cNvPr id="33" name="Rectangle 32"/>
            <p:cNvSpPr>
              <a:spLocks noChangeAspect="1"/>
            </p:cNvSpPr>
            <p:nvPr/>
          </p:nvSpPr>
          <p:spPr>
            <a:xfrm>
              <a:off x="7150245" y="2311540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2" descr="C:\Users\malware\AppData\Local\Temp\vmware-malware\VMwareDnD\e39f278c\Screen Shot 2014-10-27 at 10.43.25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9014" y="2516504"/>
              <a:ext cx="676275" cy="54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5042186" y="3820174"/>
            <a:ext cx="1053814" cy="1053814"/>
            <a:chOff x="5016645" y="2321714"/>
            <a:chExt cx="1053814" cy="1053814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5016645" y="2321714"/>
              <a:ext cx="1053814" cy="10538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2" descr="C:\Users\malware\AppData\Local\Temp\vmware-malware\VMwareDnD\ace9bdf1\Screen Shot 2014-10-27 at 10.43.18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2" y="2497455"/>
              <a:ext cx="723900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/>
          <p:cNvGrpSpPr/>
          <p:nvPr/>
        </p:nvGrpSpPr>
        <p:grpSpPr>
          <a:xfrm>
            <a:off x="2884744" y="3816638"/>
            <a:ext cx="1071018" cy="1071018"/>
            <a:chOff x="2859203" y="2318178"/>
            <a:chExt cx="1071018" cy="1071018"/>
          </a:xfrm>
        </p:grpSpPr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2859203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" descr="C:\Users\malware\AppData\Local\Temp\vmware-malware\VMwareDnD\bee18ba0\Screen Shot 2014-10-27 at 10.43.13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3237" y="2577801"/>
              <a:ext cx="742950" cy="466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819719" y="3816638"/>
            <a:ext cx="1071018" cy="1071018"/>
            <a:chOff x="794178" y="2318178"/>
            <a:chExt cx="1071018" cy="1071018"/>
          </a:xfrm>
        </p:grpSpPr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5033584" y="5737547"/>
            <a:ext cx="1071018" cy="1071018"/>
            <a:chOff x="1600200" y="5821680"/>
            <a:chExt cx="731520" cy="731520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47" name="Group 46"/>
          <p:cNvGrpSpPr>
            <a:grpSpLocks noChangeAspect="1"/>
          </p:cNvGrpSpPr>
          <p:nvPr/>
        </p:nvGrpSpPr>
        <p:grpSpPr>
          <a:xfrm>
            <a:off x="7194806" y="5717767"/>
            <a:ext cx="1071018" cy="1071018"/>
            <a:chOff x="2819400" y="5821680"/>
            <a:chExt cx="731520" cy="731520"/>
          </a:xfrm>
          <a:solidFill>
            <a:schemeClr val="bg1"/>
          </a:solidFill>
        </p:grpSpPr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820851" y="5786982"/>
            <a:ext cx="1071018" cy="1071018"/>
            <a:chOff x="1600200" y="5821680"/>
            <a:chExt cx="731520" cy="731520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2902673" y="5786982"/>
            <a:ext cx="1071018" cy="1071018"/>
            <a:chOff x="2819400" y="5821680"/>
            <a:chExt cx="731520" cy="731520"/>
          </a:xfrm>
        </p:grpSpPr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28194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5868955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020124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114675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248275" y="2964359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381875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94178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33982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985178" y="14478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024982" y="51816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T’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891382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082382" y="14478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S’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895600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086600" y="5181600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T’</a:t>
            </a:r>
          </a:p>
        </p:txBody>
      </p:sp>
    </p:spTree>
    <p:extLst>
      <p:ext uri="{BB962C8B-B14F-4D97-AF65-F5344CB8AC3E}">
        <p14:creationId xmlns:p14="http://schemas.microsoft.com/office/powerpoint/2010/main" val="1855995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Encode all Matrix elements in multilinear map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805"/>
            <a:ext cx="8229600" cy="645195"/>
          </a:xfrm>
        </p:spPr>
        <p:txBody>
          <a:bodyPr>
            <a:noAutofit/>
          </a:bodyPr>
          <a:lstStyle/>
          <a:p>
            <a:r>
              <a:rPr lang="en-US" sz="2800" dirty="0"/>
              <a:t>9) Flanked by Random Matrices</a:t>
            </a:r>
            <a:br>
              <a:rPr lang="en-US" sz="2800" dirty="0"/>
            </a:br>
            <a:r>
              <a:rPr lang="en-US" sz="2800" dirty="0"/>
              <a:t>(Killian’s Protocol)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10000" y="2089578"/>
            <a:ext cx="1071018" cy="1071018"/>
            <a:chOff x="794178" y="2318178"/>
            <a:chExt cx="1071018" cy="107101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3835541" y="3816638"/>
            <a:ext cx="1071018" cy="1071018"/>
            <a:chOff x="794178" y="2318178"/>
            <a:chExt cx="1071018" cy="1071018"/>
          </a:xfrm>
        </p:grpSpPr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3836673" y="5786982"/>
            <a:ext cx="1071018" cy="1071018"/>
            <a:chOff x="1600200" y="5821680"/>
            <a:chExt cx="731520" cy="731520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0359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100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498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33600" y="2089578"/>
            <a:ext cx="1071018" cy="1071018"/>
            <a:chOff x="1828800" y="2057400"/>
            <a:chExt cx="1071018" cy="1071018"/>
          </a:xfrm>
        </p:grpSpPr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1828800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458" name="Picture 2" descr="C:\Users\malware\AppData\Local\Temp\vmware-malware\VMwareDnD\f6a0432f\Screen Shot 2014-10-28 at 8.50.51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5" y="2302396"/>
              <a:ext cx="82867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5464813" y="2089578"/>
            <a:ext cx="1071018" cy="1071018"/>
            <a:chOff x="5405982" y="2057400"/>
            <a:chExt cx="1071018" cy="1071018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5405982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459" name="Picture 3" descr="C:\Users\malware\AppData\Local\Temp\vmware-malware\VMwareDnD\bbd6df7a\Screen Shot 2014-10-28 at 8.51.1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278380"/>
              <a:ext cx="6953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2150969" y="3805782"/>
            <a:ext cx="1071018" cy="1071018"/>
            <a:chOff x="1828800" y="2057400"/>
            <a:chExt cx="1071018" cy="1071018"/>
          </a:xfrm>
        </p:grpSpPr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1828800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2" name="Picture 2" descr="C:\Users\malware\AppData\Local\Temp\vmware-malware\VMwareDnD\f6a0432f\Screen Shot 2014-10-28 at 8.50.51 PM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5" y="2302396"/>
              <a:ext cx="82867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5482182" y="3805782"/>
            <a:ext cx="1071018" cy="1071018"/>
            <a:chOff x="5405982" y="2057400"/>
            <a:chExt cx="1071018" cy="1071018"/>
          </a:xfrm>
        </p:grpSpPr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5405982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5" name="Picture 3" descr="C:\Users\malware\AppData\Local\Temp\vmware-malware\VMwareDnD\bbd6df7a\Screen Shot 2014-10-28 at 8.51.12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278380"/>
              <a:ext cx="6953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/>
          <p:cNvSpPr txBox="1"/>
          <p:nvPr/>
        </p:nvSpPr>
        <p:spPr>
          <a:xfrm>
            <a:off x="5715000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352675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5482182" y="838200"/>
            <a:ext cx="1071018" cy="1071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2133600" y="5101182"/>
            <a:ext cx="1071018" cy="1071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7996782" y="228600"/>
            <a:ext cx="1071018" cy="1071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460" name="Picture 4" descr="C:\Users\malware\AppData\Local\Temp\vmware-malware\VMwareDnD\ab5dee26\Screen Shot 2014-10-28 at 8.53.19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72" y="1073671"/>
            <a:ext cx="7239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C:\Users\malware\AppData\Local\Temp\vmware-malware\VMwareDnD\a95fe828\Screen Shot 2014-10-28 at 8.53.27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17" y="536522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9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Virtual Black-box Obfuscation</a:t>
            </a:r>
            <a:endParaRPr lang="en-US" dirty="0"/>
          </a:p>
        </p:txBody>
      </p:sp>
      <p:pic>
        <p:nvPicPr>
          <p:cNvPr id="1026" name="Picture 2" descr="C:\Users\malware\AppData\Local\Temp\vmware-malware\VMwareDnD\4e70de5f\Screen Shot 2014-02-10 at 6.39.13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308660" cy="508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29000" y="2514600"/>
            <a:ext cx="2057400" cy="2209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667000"/>
            <a:ext cx="1290638" cy="71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103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577" y="1378527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46" y="5181600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5195"/>
          </a:xfrm>
        </p:spPr>
        <p:txBody>
          <a:bodyPr>
            <a:normAutofit fontScale="90000"/>
          </a:bodyPr>
          <a:lstStyle/>
          <a:p>
            <a:r>
              <a:rPr lang="en-US" dirty="0"/>
              <a:t>Flanked by Random Matrices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47800" y="2089578"/>
            <a:ext cx="1071018" cy="1071018"/>
            <a:chOff x="794178" y="2318178"/>
            <a:chExt cx="1071018" cy="1071018"/>
          </a:xfrm>
        </p:grpSpPr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/>
          <p:cNvGrpSpPr/>
          <p:nvPr/>
        </p:nvGrpSpPr>
        <p:grpSpPr>
          <a:xfrm>
            <a:off x="1473341" y="3816638"/>
            <a:ext cx="1071018" cy="1071018"/>
            <a:chOff x="794178" y="2318178"/>
            <a:chExt cx="1071018" cy="1071018"/>
          </a:xfrm>
        </p:grpSpPr>
        <p:sp>
          <p:nvSpPr>
            <p:cNvPr id="42" name="Rectangle 41"/>
            <p:cNvSpPr>
              <a:spLocks noChangeAspect="1"/>
            </p:cNvSpPr>
            <p:nvPr/>
          </p:nvSpPr>
          <p:spPr>
            <a:xfrm>
              <a:off x="794178" y="2318178"/>
              <a:ext cx="1071018" cy="10710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" descr="C:\Users\malware\AppData\Local\Temp\vmware-malware\VMwareDnD\bc628c2c\Screen Shot 2014-10-27 at 10.43.06 PM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974" y="2545080"/>
              <a:ext cx="733425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1474473" y="5786982"/>
            <a:ext cx="1071018" cy="1071018"/>
            <a:chOff x="1600200" y="5821680"/>
            <a:chExt cx="731520" cy="731520"/>
          </a:xfrm>
        </p:grpSpPr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6737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4478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4876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2089578"/>
            <a:ext cx="1071018" cy="1071018"/>
            <a:chOff x="1828800" y="2057400"/>
            <a:chExt cx="1071018" cy="1071018"/>
          </a:xfrm>
        </p:grpSpPr>
        <p:sp>
          <p:nvSpPr>
            <p:cNvPr id="57" name="Rectangle 56"/>
            <p:cNvSpPr>
              <a:spLocks noChangeAspect="1"/>
            </p:cNvSpPr>
            <p:nvPr/>
          </p:nvSpPr>
          <p:spPr>
            <a:xfrm>
              <a:off x="1828800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458" name="Picture 2" descr="C:\Users\malware\AppData\Local\Temp\vmware-malware\VMwareDnD\f6a0432f\Screen Shot 2014-10-28 at 8.50.51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5" y="2302396"/>
              <a:ext cx="82867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2743200" y="2089578"/>
            <a:ext cx="1071018" cy="1071018"/>
            <a:chOff x="5405982" y="2057400"/>
            <a:chExt cx="1071018" cy="1071018"/>
          </a:xfrm>
        </p:grpSpPr>
        <p:sp>
          <p:nvSpPr>
            <p:cNvPr id="59" name="Rectangle 58"/>
            <p:cNvSpPr>
              <a:spLocks noChangeAspect="1"/>
            </p:cNvSpPr>
            <p:nvPr/>
          </p:nvSpPr>
          <p:spPr>
            <a:xfrm>
              <a:off x="5405982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9459" name="Picture 3" descr="C:\Users\malware\AppData\Local\Temp\vmware-malware\VMwareDnD\bbd6df7a\Screen Shot 2014-10-28 at 8.51.12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278380"/>
              <a:ext cx="6953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/>
          <p:cNvGrpSpPr/>
          <p:nvPr/>
        </p:nvGrpSpPr>
        <p:grpSpPr>
          <a:xfrm>
            <a:off x="169769" y="3805782"/>
            <a:ext cx="1071018" cy="1071018"/>
            <a:chOff x="1828800" y="2057400"/>
            <a:chExt cx="1071018" cy="1071018"/>
          </a:xfrm>
        </p:grpSpPr>
        <p:sp>
          <p:nvSpPr>
            <p:cNvPr id="61" name="Rectangle 60"/>
            <p:cNvSpPr>
              <a:spLocks noChangeAspect="1"/>
            </p:cNvSpPr>
            <p:nvPr/>
          </p:nvSpPr>
          <p:spPr>
            <a:xfrm>
              <a:off x="1828800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2" name="Picture 2" descr="C:\Users\malware\AppData\Local\Temp\vmware-malware\VMwareDnD\f6a0432f\Screen Shot 2014-10-28 at 8.50.51 PM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0725" y="2302396"/>
              <a:ext cx="82867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/>
          <p:cNvGrpSpPr/>
          <p:nvPr/>
        </p:nvGrpSpPr>
        <p:grpSpPr>
          <a:xfrm>
            <a:off x="2760569" y="3805782"/>
            <a:ext cx="1071018" cy="1071018"/>
            <a:chOff x="5405982" y="2057400"/>
            <a:chExt cx="1071018" cy="1071018"/>
          </a:xfrm>
        </p:grpSpPr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5405982" y="2057400"/>
              <a:ext cx="1071018" cy="107101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5" name="Picture 3" descr="C:\Users\malware\AppData\Local\Temp\vmware-malware\VMwareDnD\bbd6df7a\Screen Shot 2014-10-28 at 8.51.12 PM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2278380"/>
              <a:ext cx="695325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Box 65"/>
          <p:cNvSpPr txBox="1"/>
          <p:nvPr/>
        </p:nvSpPr>
        <p:spPr>
          <a:xfrm>
            <a:off x="2993387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71475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2760569" y="838200"/>
            <a:ext cx="1071018" cy="1071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152400" y="5101182"/>
            <a:ext cx="1071018" cy="10710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460" name="Picture 4" descr="C:\Users\malware\AppData\Local\Temp\vmware-malware\VMwareDnD\ab5dee26\Screen Shot 2014-10-28 at 8.53.19 P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59" y="1073671"/>
            <a:ext cx="7239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1" name="Picture 5" descr="C:\Users\malware\AppData\Local\Temp\vmware-malware\VMwareDnD\a95fe828\Screen Shot 2014-10-28 at 8.53.27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17" y="5365228"/>
            <a:ext cx="5429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907787" y="3060279"/>
            <a:ext cx="990600" cy="889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5975778" y="208957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6001319" y="381663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>
            <a:grpSpLocks noChangeAspect="1"/>
          </p:cNvGrpSpPr>
          <p:nvPr/>
        </p:nvGrpSpPr>
        <p:grpSpPr>
          <a:xfrm>
            <a:off x="6002451" y="5786982"/>
            <a:ext cx="1071018" cy="1071018"/>
            <a:chOff x="1600200" y="5821680"/>
            <a:chExt cx="731520" cy="731520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201724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975778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015582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48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189" y="2285104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38600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430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Branching Program</a:t>
            </a:r>
          </a:p>
        </p:txBody>
      </p:sp>
      <p:pic>
        <p:nvPicPr>
          <p:cNvPr id="21506" name="Picture 2" descr="C:\Users\malware\AppData\Local\Temp\vmware-malware\VMwareDnD\abddef26\Screen Shot 2014-10-28 at 8.58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9" y="2133600"/>
            <a:ext cx="789622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malware\AppData\Local\Temp\vmware-malware\VMwareDnD\a95ce8ad\Screen Shot 2014-10-28 at 8.58.1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7905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1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Indistinguishability Obfuscation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4056"/>
            <a:ext cx="8763000" cy="480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Functionality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Boolean Formula/Circuit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Binary Decision Diagram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Branching Program (BP)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/>
              <a:t>Oblivious Linear Branching Program through Barrington’s Theorem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000" dirty="0">
                <a:sym typeface="Wingdings" pitchFamily="2" charset="2"/>
              </a:rPr>
              <a:t>Branching Program represented with permutation matrices</a:t>
            </a:r>
          </a:p>
          <a:p>
            <a:pPr marL="0" indent="0">
              <a:buNone/>
            </a:pPr>
            <a:endParaRPr lang="en-US" sz="20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Security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Dummy Program and Random Scalar multiplication of </a:t>
            </a:r>
            <a:r>
              <a:rPr lang="en-US" sz="2000" dirty="0" err="1">
                <a:sym typeface="Wingdings" pitchFamily="2" charset="2"/>
              </a:rPr>
              <a:t>A</a:t>
            </a:r>
            <a:r>
              <a:rPr lang="en-US" sz="2000" baseline="-25000" dirty="0" err="1">
                <a:sym typeface="Wingdings" pitchFamily="2" charset="2"/>
              </a:rPr>
              <a:t>i,b</a:t>
            </a:r>
            <a:endParaRPr lang="en-US" sz="2000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Small Matrix in Big Matrix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Sandwich Vectors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dirty="0">
                <a:sym typeface="Wingdings" pitchFamily="2" charset="2"/>
              </a:rPr>
              <a:t>Flank by Random Matrices</a:t>
            </a:r>
          </a:p>
          <a:p>
            <a:pPr marL="514350" indent="-514350">
              <a:buFont typeface="+mj-lt"/>
              <a:buAutoNum type="arabicParenR" startAt="6"/>
            </a:pPr>
            <a:r>
              <a:rPr lang="en-US" sz="2000" b="1" dirty="0">
                <a:solidFill>
                  <a:srgbClr val="FF0000"/>
                </a:solidFill>
                <a:sym typeface="Wingdings" pitchFamily="2" charset="2"/>
              </a:rPr>
              <a:t>Encode all Matrix elements in multilinear map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62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Encode in Multilinear Map</a:t>
            </a:r>
          </a:p>
        </p:txBody>
      </p:sp>
      <p:pic>
        <p:nvPicPr>
          <p:cNvPr id="4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99" y="1378527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68" y="5181600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2590800" y="208957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616341" y="381663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667000" y="5786982"/>
            <a:ext cx="1071018" cy="1071018"/>
            <a:chOff x="1600200" y="5821680"/>
            <a:chExt cx="731520" cy="731520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167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06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11" y="2285104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22" y="4038600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19200" y="1447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286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b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4048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50393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z</a:t>
            </a:r>
            <a:endParaRPr lang="en-US" sz="2800" dirty="0"/>
          </a:p>
        </p:txBody>
      </p:sp>
      <p:pic>
        <p:nvPicPr>
          <p:cNvPr id="21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 noChangeAspect="1"/>
          </p:cNvSpPr>
          <p:nvPr/>
        </p:nvSpPr>
        <p:spPr>
          <a:xfrm>
            <a:off x="5899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925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926251" y="5780055"/>
            <a:ext cx="1071018" cy="1071018"/>
            <a:chOff x="1600200" y="5821680"/>
            <a:chExt cx="731520" cy="7315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25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99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9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77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7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37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7423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449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9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23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63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001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63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77" y="1371600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46" y="5174673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>
            <a:spLocks noChangeAspect="1"/>
          </p:cNvSpPr>
          <p:nvPr/>
        </p:nvSpPr>
        <p:spPr>
          <a:xfrm>
            <a:off x="4070778" y="208265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4096319" y="380971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96724" y="2964873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070778" y="14408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0582" y="51746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0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278177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1673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4110582" y="5791200"/>
            <a:ext cx="1071018" cy="1071018"/>
            <a:chOff x="1600200" y="5821680"/>
            <a:chExt cx="731520" cy="73152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7463382" y="5791200"/>
            <a:ext cx="1071018" cy="1071018"/>
            <a:chOff x="1600200" y="5821680"/>
            <a:chExt cx="731520" cy="731520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0697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 in Multilinear Map</a:t>
            </a:r>
          </a:p>
        </p:txBody>
      </p:sp>
      <p:pic>
        <p:nvPicPr>
          <p:cNvPr id="4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99" y="1378527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68" y="5181600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spect="1"/>
          </p:cNvSpPr>
          <p:nvPr/>
        </p:nvSpPr>
        <p:spPr>
          <a:xfrm>
            <a:off x="2590800" y="208957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616341" y="381663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2667000" y="5786982"/>
            <a:ext cx="1071018" cy="1071018"/>
            <a:chOff x="1600200" y="5821680"/>
            <a:chExt cx="731520" cy="731520"/>
          </a:xfrm>
        </p:grpSpPr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8167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306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11" y="2285104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22" y="4038600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19200" y="14478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a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22860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b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40487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y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50393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z</a:t>
            </a:r>
            <a:endParaRPr lang="en-US" sz="2800" dirty="0"/>
          </a:p>
        </p:txBody>
      </p:sp>
      <p:pic>
        <p:nvPicPr>
          <p:cNvPr id="21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 noChangeAspect="1"/>
          </p:cNvSpPr>
          <p:nvPr/>
        </p:nvSpPr>
        <p:spPr>
          <a:xfrm>
            <a:off x="5899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925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926251" y="5780055"/>
            <a:ext cx="1071018" cy="1071018"/>
            <a:chOff x="1600200" y="5821680"/>
            <a:chExt cx="731520" cy="7315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25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99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9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77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7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37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7423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449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9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23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63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001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63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77" y="1371600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46" y="5174673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>
            <a:spLocks noChangeAspect="1"/>
          </p:cNvSpPr>
          <p:nvPr/>
        </p:nvSpPr>
        <p:spPr>
          <a:xfrm>
            <a:off x="4070778" y="208265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4096319" y="380971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296724" y="2964873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070778" y="14408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110582" y="51746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0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278177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1673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>
            <a:grpSpLocks noChangeAspect="1"/>
          </p:cNvGrpSpPr>
          <p:nvPr/>
        </p:nvGrpSpPr>
        <p:grpSpPr>
          <a:xfrm>
            <a:off x="4110582" y="5791200"/>
            <a:ext cx="1071018" cy="1071018"/>
            <a:chOff x="1600200" y="5821680"/>
            <a:chExt cx="731520" cy="731520"/>
          </a:xfrm>
        </p:grpSpPr>
        <p:sp>
          <p:nvSpPr>
            <p:cNvPr id="73" name="Rectangle 72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7463382" y="5791200"/>
            <a:ext cx="1071018" cy="1071018"/>
            <a:chOff x="1600200" y="5821680"/>
            <a:chExt cx="731520" cy="731520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219200" y="602998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g</a:t>
            </a:r>
            <a:r>
              <a:rPr lang="en-US" sz="2800" baseline="30000" dirty="0" err="1"/>
              <a:t>abc</a:t>
            </a:r>
            <a:r>
              <a:rPr lang="en-US" sz="2800" baseline="30000" dirty="0"/>
              <a:t>…z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1081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in Multilinear Map</a:t>
            </a:r>
          </a:p>
        </p:txBody>
      </p:sp>
      <p:pic>
        <p:nvPicPr>
          <p:cNvPr id="25603" name="Picture 3" descr="C:\Users\malware\AppData\Local\Temp\vmware-malware\VMwareDnD\709ec2b5\Screen Shot 2014-10-29 at 4.09.51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2015"/>
            <a:ext cx="9144000" cy="189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55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Garbled Branching Program</a:t>
            </a:r>
          </a:p>
        </p:txBody>
      </p:sp>
      <p:pic>
        <p:nvPicPr>
          <p:cNvPr id="22530" name="Picture 2" descr="C:\Users\malware\AppData\Local\Temp\vmware-malware\VMwareDnD\b954d8d9\Screen Shot 2014-10-28 at 8.59.2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828800"/>
            <a:ext cx="87439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1" name="Picture 3" descr="C:\Users\malware\AppData\Local\Temp\vmware-malware\VMwareDnD\f6a14300\Screen Shot 2014-10-28 at 8.59.31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18" y="4343400"/>
            <a:ext cx="84963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7010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Evaluation</a:t>
            </a:r>
          </a:p>
        </p:txBody>
      </p:sp>
      <p:pic>
        <p:nvPicPr>
          <p:cNvPr id="27650" name="Picture 2" descr="C:\Users\malware\AppData\Local\Temp\vmware-malware\VMwareDnD\bcebdde7\Screen Shot 2014-10-29 at 4.19.16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" y="3060681"/>
            <a:ext cx="8953960" cy="7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98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Evaluation</a:t>
            </a:r>
          </a:p>
        </p:txBody>
      </p:sp>
      <p:pic>
        <p:nvPicPr>
          <p:cNvPr id="27650" name="Picture 2" descr="C:\Users\malware\AppData\Local\Temp\vmware-malware\VMwareDnD\bcebdde7\Screen Shot 2014-10-29 at 4.19.16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0" y="3060681"/>
            <a:ext cx="8953960" cy="7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0753" y="4265474"/>
            <a:ext cx="6749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-Publish 0 encoded at </a:t>
            </a:r>
            <a:r>
              <a:rPr lang="en-US" sz="3600" dirty="0" err="1"/>
              <a:t>g</a:t>
            </a:r>
            <a:r>
              <a:rPr lang="en-US" sz="3600" baseline="30000" dirty="0" err="1"/>
              <a:t>abc</a:t>
            </a:r>
            <a:r>
              <a:rPr lang="en-US" sz="3600" baseline="30000" dirty="0"/>
              <a:t>…z</a:t>
            </a:r>
          </a:p>
          <a:p>
            <a:r>
              <a:rPr lang="en-US" sz="3600" dirty="0"/>
              <a:t>-Compare result of program to 0</a:t>
            </a:r>
          </a:p>
        </p:txBody>
      </p:sp>
    </p:spTree>
    <p:extLst>
      <p:ext uri="{BB962C8B-B14F-4D97-AF65-F5344CB8AC3E}">
        <p14:creationId xmlns:p14="http://schemas.microsoft.com/office/powerpoint/2010/main" val="3042849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Inputs in Program</a:t>
            </a:r>
          </a:p>
        </p:txBody>
      </p:sp>
      <p:pic>
        <p:nvPicPr>
          <p:cNvPr id="5" name="Picture 4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431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1530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29037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pic>
        <p:nvPicPr>
          <p:cNvPr id="8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144326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99" y="1378527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68" y="5181600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2590800" y="208957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616341" y="381663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667000" y="5786982"/>
            <a:ext cx="1071018" cy="1071018"/>
            <a:chOff x="1600200" y="5821680"/>
            <a:chExt cx="731520" cy="73152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67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06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11" y="2285104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22" y="4038600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 noChangeAspect="1"/>
          </p:cNvSpPr>
          <p:nvPr/>
        </p:nvSpPr>
        <p:spPr>
          <a:xfrm>
            <a:off x="5899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925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926251" y="5780055"/>
            <a:ext cx="1071018" cy="1071018"/>
            <a:chOff x="1600200" y="5821680"/>
            <a:chExt cx="731520" cy="7315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25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99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9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77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7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37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7423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449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9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23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63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001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50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77" y="1371600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46" y="5174673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>
            <a:spLocks noChangeAspect="1"/>
          </p:cNvSpPr>
          <p:nvPr/>
        </p:nvSpPr>
        <p:spPr>
          <a:xfrm>
            <a:off x="4070778" y="208265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096319" y="380971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96724" y="2964873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70778" y="14408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582" y="51746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7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278177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1673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110582" y="5791200"/>
            <a:ext cx="1071018" cy="1071018"/>
            <a:chOff x="1600200" y="5821680"/>
            <a:chExt cx="731520" cy="731520"/>
          </a:xfrm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7463382" y="5791200"/>
            <a:ext cx="1071018" cy="1071018"/>
            <a:chOff x="1600200" y="5821680"/>
            <a:chExt cx="731520" cy="731520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2140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VBB Definition</a:t>
            </a:r>
          </a:p>
        </p:txBody>
      </p:sp>
      <p:pic>
        <p:nvPicPr>
          <p:cNvPr id="30722" name="Picture 2" descr="C:\Users\malware\AppData\Local\Temp\vmware-malware\VMwareDnD\3f6259db\Screen Shot 2014-10-29 at 4.31.01 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4645"/>
            <a:ext cx="9144000" cy="372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75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Inputs in Program</a:t>
            </a:r>
          </a:p>
        </p:txBody>
      </p:sp>
      <p:pic>
        <p:nvPicPr>
          <p:cNvPr id="5" name="Picture 4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431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1530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29037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pic>
        <p:nvPicPr>
          <p:cNvPr id="8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144326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99" y="1378527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68" y="5181600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2590800" y="208957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616341" y="381663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667000" y="5786982"/>
            <a:ext cx="1071018" cy="1071018"/>
            <a:chOff x="1600200" y="5821680"/>
            <a:chExt cx="731520" cy="73152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67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06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11" y="2285104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22" y="4038600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 noChangeAspect="1"/>
          </p:cNvSpPr>
          <p:nvPr/>
        </p:nvSpPr>
        <p:spPr>
          <a:xfrm>
            <a:off x="5899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925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926251" y="5780055"/>
            <a:ext cx="1071018" cy="1071018"/>
            <a:chOff x="1600200" y="5821680"/>
            <a:chExt cx="731520" cy="7315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25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99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9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77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7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37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>
            <a:spLocks noChangeAspect="1"/>
          </p:cNvSpPr>
          <p:nvPr/>
        </p:nvSpPr>
        <p:spPr>
          <a:xfrm>
            <a:off x="7423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7449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49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23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63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4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001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24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50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77" y="1371600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46" y="5174673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/>
          <p:cNvSpPr>
            <a:spLocks noChangeAspect="1"/>
          </p:cNvSpPr>
          <p:nvPr/>
        </p:nvSpPr>
        <p:spPr>
          <a:xfrm>
            <a:off x="4070778" y="208265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096319" y="3809711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96724" y="2964873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70778" y="14408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582" y="51746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7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89" y="2278177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1673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110582" y="5791200"/>
            <a:ext cx="1071018" cy="1071018"/>
            <a:chOff x="1600200" y="5821680"/>
            <a:chExt cx="731520" cy="731520"/>
          </a:xfrm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7463382" y="5791200"/>
            <a:ext cx="1071018" cy="1071018"/>
            <a:chOff x="1600200" y="5821680"/>
            <a:chExt cx="731520" cy="731520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4800" y="137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x1 = 0</a:t>
            </a:r>
          </a:p>
        </p:txBody>
      </p:sp>
    </p:spTree>
    <p:extLst>
      <p:ext uri="{BB962C8B-B14F-4D97-AF65-F5344CB8AC3E}">
        <p14:creationId xmlns:p14="http://schemas.microsoft.com/office/powerpoint/2010/main" val="3386131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Inputs in Program</a:t>
            </a:r>
          </a:p>
        </p:txBody>
      </p:sp>
      <p:pic>
        <p:nvPicPr>
          <p:cNvPr id="5" name="Picture 4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143125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C:\Users\malware\AppData\Local\Temp\vmware-malware\VMwareDnD\e01d2b0f\Screen Shot 2014-10-27 at 9.52.16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153025"/>
            <a:ext cx="4857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2903747"/>
            <a:ext cx="619125" cy="296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pic>
        <p:nvPicPr>
          <p:cNvPr id="8" name="Picture 5" descr="C:\Users\malware\AppData\Local\Temp\vmware-malware\VMwareDnD\ade2b6c1\Screen Shot 2014-10-27 at 9.52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144326"/>
            <a:ext cx="47625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99" y="1378527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68" y="5181600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2590800" y="208957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2616341" y="3816638"/>
            <a:ext cx="1071018" cy="10710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2667000" y="5786982"/>
            <a:ext cx="1071018" cy="1071018"/>
            <a:chOff x="1600200" y="5821680"/>
            <a:chExt cx="731520" cy="731520"/>
          </a:xfrm>
        </p:grpSpPr>
        <p:sp>
          <p:nvSpPr>
            <p:cNvPr id="14" name="Rectangle 13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6746" y="2971800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590800" y="14478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0604" y="5181600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11" y="2285104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22" y="4038600"/>
            <a:ext cx="695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>
            <a:spLocks noChangeAspect="1"/>
          </p:cNvSpPr>
          <p:nvPr/>
        </p:nvSpPr>
        <p:spPr>
          <a:xfrm>
            <a:off x="5899578" y="208265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5925119" y="3809711"/>
            <a:ext cx="1071018" cy="1071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926251" y="5780055"/>
            <a:ext cx="1071018" cy="1071018"/>
            <a:chOff x="1600200" y="5821680"/>
            <a:chExt cx="731520" cy="731520"/>
          </a:xfrm>
        </p:grpSpPr>
        <p:sp>
          <p:nvSpPr>
            <p:cNvPr id="26" name="Rectangle 25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75460" y="5867400"/>
              <a:ext cx="381000" cy="5318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125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99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939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1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989" y="2278177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malware\AppData\Local\Temp\vmware-malware\VMwareDnD\a9dfe909\Screen Shot 2014-10-28 at 8.57.18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031673"/>
            <a:ext cx="6953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477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00800" y="3962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77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37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77" y="1371600"/>
            <a:ext cx="355023" cy="45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546" y="5174673"/>
            <a:ext cx="214688" cy="37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7649524" y="2964873"/>
            <a:ext cx="61912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23578" y="14408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463382" y="5174673"/>
            <a:ext cx="107101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01000" y="1371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0" y="2209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5105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50" name="Picture 2" descr="C:\Users\malware\AppData\Local\Temp\vmware-malware\VMwareDnD\f6284236\Screen Shot 2014-10-28 at 8.56.16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577" y="1371600"/>
            <a:ext cx="355023" cy="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C:\Users\malware\AppData\Local\Temp\vmware-malware\VMwareDnD\f6a943b4\Screen Shot 2014-10-28 at 8.56.21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746" y="5174673"/>
            <a:ext cx="214688" cy="37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296724" y="2964873"/>
            <a:ext cx="6191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070778" y="14408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10582" y="5174673"/>
            <a:ext cx="107101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4110582" y="5791200"/>
            <a:ext cx="1071018" cy="1071018"/>
            <a:chOff x="1600200" y="5821680"/>
            <a:chExt cx="731520" cy="731520"/>
          </a:xfrm>
        </p:grpSpPr>
        <p:sp>
          <p:nvSpPr>
            <p:cNvPr id="60" name="Rectangle 59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grpSp>
        <p:nvGrpSpPr>
          <p:cNvPr id="62" name="Group 61"/>
          <p:cNvGrpSpPr>
            <a:grpSpLocks noChangeAspect="1"/>
          </p:cNvGrpSpPr>
          <p:nvPr/>
        </p:nvGrpSpPr>
        <p:grpSpPr>
          <a:xfrm>
            <a:off x="7463382" y="5791200"/>
            <a:ext cx="1071018" cy="1071018"/>
            <a:chOff x="1600200" y="5821680"/>
            <a:chExt cx="731520" cy="731520"/>
          </a:xfrm>
        </p:grpSpPr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1600200" y="5821680"/>
              <a:ext cx="731520" cy="731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75460" y="5867400"/>
              <a:ext cx="381000" cy="4834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dirty="0"/>
                <a:t>1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4800" y="1371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x1 = 0</a:t>
            </a:r>
          </a:p>
        </p:txBody>
      </p:sp>
    </p:spTree>
    <p:extLst>
      <p:ext uri="{BB962C8B-B14F-4D97-AF65-F5344CB8AC3E}">
        <p14:creationId xmlns:p14="http://schemas.microsoft.com/office/powerpoint/2010/main" val="707083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Fixed Program</a:t>
            </a:r>
          </a:p>
        </p:txBody>
      </p:sp>
      <p:pic>
        <p:nvPicPr>
          <p:cNvPr id="32770" name="Picture 2" descr="C:\Users\malware\AppData\Local\Temp\vmware-malware\VMwareDnD\6016fb41\Screen Shot 2014-10-29 at 4.46.41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8490"/>
            <a:ext cx="9144000" cy="200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0576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Indistinguishability</a:t>
            </a:r>
          </a:p>
        </p:txBody>
      </p:sp>
      <p:pic>
        <p:nvPicPr>
          <p:cNvPr id="29698" name="Picture 2" descr="C:\Users\malware\AppData\Local\Temp\vmware-malware\VMwareDnD\bee0dbfe\Screen Shot 2014-10-29 at 4.28.2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5" y="2997178"/>
            <a:ext cx="9119069" cy="86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48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5240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Multilinear Maps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5240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Barrington’s Theorem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15240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Killian’s Protocol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36576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Indistinguishability Obfuscation in NC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1905000" y="2667000"/>
            <a:ext cx="243840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4343400" y="2667000"/>
            <a:ext cx="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343400" y="2667000"/>
            <a:ext cx="243840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172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Results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15240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Multilinear Maps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15240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Barrington’s Theorem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38800" y="15240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Killian’s Protocol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36576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Indistinguishability Obfuscation in NC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Perfectly Sound Non-interactive Witness Indistinguishable Proofs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791200" y="36576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Fully Homomorphic Encryption</a:t>
            </a:r>
          </a:p>
        </p:txBody>
      </p:sp>
      <p:cxnSp>
        <p:nvCxnSpPr>
          <p:cNvPr id="16" name="Straight Arrow Connector 15"/>
          <p:cNvCxnSpPr>
            <a:stCxn id="8" idx="2"/>
            <a:endCxn id="12" idx="0"/>
          </p:cNvCxnSpPr>
          <p:nvPr/>
        </p:nvCxnSpPr>
        <p:spPr>
          <a:xfrm>
            <a:off x="1905000" y="2667000"/>
            <a:ext cx="243840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2" idx="0"/>
          </p:cNvCxnSpPr>
          <p:nvPr/>
        </p:nvCxnSpPr>
        <p:spPr>
          <a:xfrm>
            <a:off x="4343400" y="2667000"/>
            <a:ext cx="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2" idx="0"/>
          </p:cNvCxnSpPr>
          <p:nvPr/>
        </p:nvCxnSpPr>
        <p:spPr>
          <a:xfrm flipH="1">
            <a:off x="4343400" y="2667000"/>
            <a:ext cx="2438400" cy="990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00400" y="5638800"/>
            <a:ext cx="2286000" cy="1143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Indistinguishability Obfuscation in P</a:t>
            </a:r>
          </a:p>
        </p:txBody>
      </p:sp>
      <p:cxnSp>
        <p:nvCxnSpPr>
          <p:cNvPr id="24" name="Straight Arrow Connector 23"/>
          <p:cNvCxnSpPr>
            <a:stCxn id="13" idx="2"/>
            <a:endCxn id="23" idx="0"/>
          </p:cNvCxnSpPr>
          <p:nvPr/>
        </p:nvCxnSpPr>
        <p:spPr>
          <a:xfrm>
            <a:off x="1828800" y="4800600"/>
            <a:ext cx="25146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2"/>
            <a:endCxn id="23" idx="0"/>
          </p:cNvCxnSpPr>
          <p:nvPr/>
        </p:nvCxnSpPr>
        <p:spPr>
          <a:xfrm>
            <a:off x="4343400" y="4800600"/>
            <a:ext cx="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23" idx="0"/>
          </p:cNvCxnSpPr>
          <p:nvPr/>
        </p:nvCxnSpPr>
        <p:spPr>
          <a:xfrm flipH="1">
            <a:off x="4343400" y="4800600"/>
            <a:ext cx="2590800" cy="8382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751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 the (</a:t>
            </a:r>
            <a:r>
              <a:rPr lang="en-US" dirty="0" err="1"/>
              <a:t>Im</a:t>
            </a:r>
            <a:r>
              <a:rPr lang="en-US" dirty="0"/>
              <a:t>)possibility of Obfuscating Programs [</a:t>
            </a:r>
            <a:r>
              <a:rPr lang="en-US" dirty="0">
                <a:hlinkClick r:id="rId2"/>
              </a:rPr>
              <a:t>http://eprint.iacr.org/2001/069</a:t>
            </a:r>
            <a:r>
              <a:rPr lang="en-US" dirty="0"/>
              <a:t>]</a:t>
            </a:r>
          </a:p>
          <a:p>
            <a:r>
              <a:rPr lang="en-US" dirty="0"/>
              <a:t>Candidate Multilinear Maps from Ideal Lattices [</a:t>
            </a:r>
            <a:r>
              <a:rPr lang="en-US" dirty="0">
                <a:hlinkClick r:id="rId3"/>
              </a:rPr>
              <a:t>http://eprint.iacr.org/2012/610</a:t>
            </a:r>
            <a:r>
              <a:rPr lang="en-US" dirty="0"/>
              <a:t>]</a:t>
            </a:r>
          </a:p>
          <a:p>
            <a:r>
              <a:rPr lang="en-US" dirty="0"/>
              <a:t>Candidate Indistinguishability Obfuscation and Functional Encryption for all circuits [</a:t>
            </a:r>
            <a:r>
              <a:rPr lang="en-US" dirty="0">
                <a:hlinkClick r:id="rId4"/>
              </a:rPr>
              <a:t>http://eprint.iacr.org/2013/451</a:t>
            </a:r>
            <a:r>
              <a:rPr lang="en-US" dirty="0"/>
              <a:t>]</a:t>
            </a:r>
          </a:p>
          <a:p>
            <a:r>
              <a:rPr lang="en-US" dirty="0"/>
              <a:t>Virtual Black-Box Obfuscation for All Circuits via Generic Graded Encoding [</a:t>
            </a:r>
            <a:r>
              <a:rPr lang="en-US" dirty="0">
                <a:hlinkClick r:id="rId5"/>
              </a:rPr>
              <a:t>http://eprint.iacr.org/2013/563</a:t>
            </a:r>
            <a:r>
              <a:rPr lang="en-US" dirty="0"/>
              <a:t>]</a:t>
            </a:r>
          </a:p>
          <a:p>
            <a:r>
              <a:rPr lang="en-US" dirty="0"/>
              <a:t>Protecting Obfuscation Against Algebraic Attacks [</a:t>
            </a:r>
            <a:r>
              <a:rPr lang="en-US" dirty="0">
                <a:hlinkClick r:id="rId6"/>
              </a:rPr>
              <a:t>http://eprint.iacr.org/2013/631</a:t>
            </a:r>
            <a:r>
              <a:rPr lang="en-US" dirty="0"/>
              <a:t>]</a:t>
            </a:r>
          </a:p>
          <a:p>
            <a:r>
              <a:rPr lang="en-US" dirty="0"/>
              <a:t>Implementing Cryptographic Program Obfuscation [</a:t>
            </a:r>
            <a:r>
              <a:rPr lang="en-US" dirty="0">
                <a:hlinkClick r:id="rId7"/>
              </a:rPr>
              <a:t>http://eprint.iacr.org/2014/779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675322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SafeWare</a:t>
            </a:r>
            <a:r>
              <a:rPr lang="en-US" dirty="0"/>
              <a:t> Broad Agency </a:t>
            </a:r>
            <a:r>
              <a:rPr lang="en-US" dirty="0" err="1"/>
              <a:t>Annoucement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DARPA is spending millions $$$</a:t>
            </a:r>
          </a:p>
          <a:p>
            <a:pPr marL="0" indent="0">
              <a:buNone/>
            </a:pPr>
            <a:r>
              <a:rPr lang="en-US" dirty="0"/>
              <a:t>“The goal of the </a:t>
            </a:r>
            <a:r>
              <a:rPr lang="en-US" dirty="0" err="1"/>
              <a:t>SafeWare</a:t>
            </a:r>
            <a:r>
              <a:rPr lang="en-US" dirty="0"/>
              <a:t> research effort is to drive fundamental advances in the theory of program obfuscation and to develop highly efficient and widely applicable program obfuscation methods with mathematically proven security properties”</a:t>
            </a:r>
          </a:p>
        </p:txBody>
      </p:sp>
    </p:spTree>
    <p:extLst>
      <p:ext uri="{BB962C8B-B14F-4D97-AF65-F5344CB8AC3E}">
        <p14:creationId xmlns:p14="http://schemas.microsoft.com/office/powerpoint/2010/main" val="3650722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</a:t>
            </a:r>
            <a:r>
              <a:rPr lang="en-US" dirty="0" err="1"/>
              <a:t>Crackme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Implementing Cryptographic Program Obfuscation [</a:t>
            </a:r>
            <a:r>
              <a:rPr lang="en-US" dirty="0">
                <a:hlinkClick r:id="rId2"/>
              </a:rPr>
              <a:t>http://eprint.iacr.org/2014/779</a:t>
            </a:r>
            <a:r>
              <a:rPr lang="en-US" dirty="0"/>
              <a:t>]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https://www.dropbox.com/s/85d03o0ny3b1c0c/point-14.circ.obf.60.zip</a:t>
            </a:r>
            <a:endParaRPr lang="en-US" dirty="0"/>
          </a:p>
          <a:p>
            <a:r>
              <a:rPr lang="en-US" dirty="0"/>
              <a:t>23.96 GB</a:t>
            </a:r>
          </a:p>
        </p:txBody>
      </p:sp>
    </p:spTree>
    <p:extLst>
      <p:ext uri="{BB962C8B-B14F-4D97-AF65-F5344CB8AC3E}">
        <p14:creationId xmlns:p14="http://schemas.microsoft.com/office/powerpoint/2010/main" val="162367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Obfuscation Results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7468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268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Hardness Assumptions</a:t>
            </a:r>
          </a:p>
        </p:txBody>
      </p:sp>
      <p:pic>
        <p:nvPicPr>
          <p:cNvPr id="23554" name="Picture 2" descr="C:\Users\malware\AppData\Local\Temp\vmware-malware\VMwareDnD\f18e494a\Screen Shot 2014-10-28 at 9.12.2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9625"/>
            <a:ext cx="76009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malware\AppData\Local\Temp\vmware-malware\VMwareDnD\bef8d337\Screen Shot 2014-10-28 at 9.12.0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1400"/>
            <a:ext cx="9144000" cy="10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C:\Users\malware\AppData\Local\Temp\vmware-malware\VMwareDnD\2f7261ea\Screen Shot 2014-10-29 at 3.24.29 A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2823"/>
            <a:ext cx="9144000" cy="90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1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Bilinear Hardness Assumption</a:t>
            </a:r>
          </a:p>
        </p:txBody>
      </p:sp>
      <p:pic>
        <p:nvPicPr>
          <p:cNvPr id="23554" name="Picture 2" descr="C:\Users\malware\AppData\Local\Temp\vmware-malware\VMwareDnD\f18e494a\Screen Shot 2014-10-28 at 9.12.29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3225"/>
            <a:ext cx="760095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 descr="C:\Users\malware\AppData\Local\Temp\vmware-malware\VMwareDnD\bef8d337\Screen Shot 2014-10-28 at 9.12.0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10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3434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DBDH: Decision Bilinear </a:t>
            </a:r>
            <a:r>
              <a:rPr lang="en-US" sz="2400" b="1" dirty="0" err="1"/>
              <a:t>Diffie</a:t>
            </a:r>
            <a:r>
              <a:rPr lang="en-US" sz="2400" b="1" dirty="0"/>
              <a:t>-Hellman problem</a:t>
            </a:r>
          </a:p>
          <a:p>
            <a:r>
              <a:rPr lang="en-US" sz="2400" dirty="0"/>
              <a:t>Definition: Given </a:t>
            </a:r>
            <a:r>
              <a:rPr lang="en-US" sz="2400" dirty="0" err="1"/>
              <a:t>g</a:t>
            </a:r>
            <a:r>
              <a:rPr lang="en-US" sz="2400" baseline="30000" dirty="0" err="1"/>
              <a:t>a</a:t>
            </a:r>
            <a:r>
              <a:rPr lang="en-US" sz="2400" dirty="0" err="1"/>
              <a:t>,g</a:t>
            </a:r>
            <a:r>
              <a:rPr lang="en-US" sz="2400" baseline="30000" dirty="0" err="1"/>
              <a:t>b</a:t>
            </a:r>
            <a:r>
              <a:rPr lang="en-US" sz="2400" dirty="0" err="1"/>
              <a:t>,g</a:t>
            </a:r>
            <a:r>
              <a:rPr lang="en-US" sz="2400" baseline="30000" dirty="0" err="1"/>
              <a:t>c</a:t>
            </a:r>
            <a:r>
              <a:rPr lang="en-US" sz="2400" dirty="0" err="1"/>
              <a:t>,g</a:t>
            </a:r>
            <a:r>
              <a:rPr lang="en-US" sz="2400" baseline="30000" dirty="0" err="1"/>
              <a:t>ab</a:t>
            </a:r>
            <a:r>
              <a:rPr lang="en-US" sz="2400" dirty="0" err="1"/>
              <a:t>,g</a:t>
            </a:r>
            <a:r>
              <a:rPr lang="en-US" sz="2400" baseline="30000" dirty="0" err="1"/>
              <a:t>ac</a:t>
            </a:r>
            <a:r>
              <a:rPr lang="en-US" sz="2400" dirty="0" err="1"/>
              <a:t>,g</a:t>
            </a:r>
            <a:r>
              <a:rPr lang="en-US" sz="2400" baseline="30000" dirty="0" err="1"/>
              <a:t>bc</a:t>
            </a:r>
            <a:r>
              <a:rPr lang="en-US" sz="2400" dirty="0"/>
              <a:t>, h in G to determine whether or not h = </a:t>
            </a:r>
            <a:r>
              <a:rPr lang="en-US" sz="2400" dirty="0" err="1"/>
              <a:t>g</a:t>
            </a:r>
            <a:r>
              <a:rPr lang="en-US" sz="2400" baseline="30000" dirty="0" err="1"/>
              <a:t>abc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37491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</TotalTime>
  <Words>1716</Words>
  <Application>Microsoft Macintosh PowerPoint</Application>
  <PresentationFormat>On-screen Show (4:3)</PresentationFormat>
  <Paragraphs>467</Paragraphs>
  <Slides>68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Arial</vt:lpstr>
      <vt:lpstr>Calibri</vt:lpstr>
      <vt:lpstr>Office Theme</vt:lpstr>
      <vt:lpstr>Obfuscation </vt:lpstr>
      <vt:lpstr>Obfuscation</vt:lpstr>
      <vt:lpstr>Spectrum of Abstraction</vt:lpstr>
      <vt:lpstr>Simplified Program Model</vt:lpstr>
      <vt:lpstr>Virtual Black-box Obfuscation</vt:lpstr>
      <vt:lpstr>VBB Definition</vt:lpstr>
      <vt:lpstr>Obfuscation Results</vt:lpstr>
      <vt:lpstr>Hardness Assumptions</vt:lpstr>
      <vt:lpstr>Bilinear Hardness Assumption</vt:lpstr>
      <vt:lpstr>Multilinear Hardness Assumptions</vt:lpstr>
      <vt:lpstr>Algebraic Structures</vt:lpstr>
      <vt:lpstr>iO Definition</vt:lpstr>
      <vt:lpstr>Indistinguishability Obfuscation Process</vt:lpstr>
      <vt:lpstr>Indistinguishability Obfuscation Process</vt:lpstr>
      <vt:lpstr>1) Boolean Circuit/Formula</vt:lpstr>
      <vt:lpstr>Circuit and Formula</vt:lpstr>
      <vt:lpstr>Complexity Class</vt:lpstr>
      <vt:lpstr>Complexity Class</vt:lpstr>
      <vt:lpstr>Indistinguishability Obfuscation Process</vt:lpstr>
      <vt:lpstr>2) Binary Decision Diagram</vt:lpstr>
      <vt:lpstr>Binary Decision Diagram</vt:lpstr>
      <vt:lpstr>Indistinguishability Obfuscation Process</vt:lpstr>
      <vt:lpstr>3) Branching Program</vt:lpstr>
      <vt:lpstr>Branching Program</vt:lpstr>
      <vt:lpstr>Indistinguishability Obfuscation Process</vt:lpstr>
      <vt:lpstr>4) Barrinton’s Theorem</vt:lpstr>
      <vt:lpstr>Not-Gate</vt:lpstr>
      <vt:lpstr>Barrington’s Commutator</vt:lpstr>
      <vt:lpstr>Oblivious Linear Branching Program</vt:lpstr>
      <vt:lpstr>Indistinguishability Obfuscation Process</vt:lpstr>
      <vt:lpstr>5) Oblivious Linear Branching Program with Matrices</vt:lpstr>
      <vt:lpstr>Oblivious Linear Branching Program</vt:lpstr>
      <vt:lpstr>Oblivious Linear Branching Program</vt:lpstr>
      <vt:lpstr>Indistinguishability Obfuscation Process</vt:lpstr>
      <vt:lpstr>6) Dummy Branching Program</vt:lpstr>
      <vt:lpstr>Dummy Program with Scalar Multiplication</vt:lpstr>
      <vt:lpstr>Small Matrix in Big Matrix</vt:lpstr>
      <vt:lpstr>Indistinguishability Obfuscation Process</vt:lpstr>
      <vt:lpstr>7) Small Matrix in Big Matrix</vt:lpstr>
      <vt:lpstr>Small Matrix in Big Matrix</vt:lpstr>
      <vt:lpstr>Small Matrix in Big Matrix</vt:lpstr>
      <vt:lpstr>Indistinguishability Obfuscation Process</vt:lpstr>
      <vt:lpstr>8) Sandwich Vectors</vt:lpstr>
      <vt:lpstr>Sandwich Vectors</vt:lpstr>
      <vt:lpstr>Sandwich Vectors</vt:lpstr>
      <vt:lpstr>Sandwich Vectors</vt:lpstr>
      <vt:lpstr>Sandwich Vectors</vt:lpstr>
      <vt:lpstr>Indistinguishability Obfuscation Process</vt:lpstr>
      <vt:lpstr>9) Flanked by Random Matrices (Killian’s Protocol)</vt:lpstr>
      <vt:lpstr>Flanked by Random Matrices</vt:lpstr>
      <vt:lpstr>Randomized Branching Program</vt:lpstr>
      <vt:lpstr>Indistinguishability Obfuscation Process</vt:lpstr>
      <vt:lpstr>10) Encode in Multilinear Map</vt:lpstr>
      <vt:lpstr>Encode in Multilinear Map</vt:lpstr>
      <vt:lpstr>Encoding in Multilinear Map</vt:lpstr>
      <vt:lpstr>Garbled Branching Program</vt:lpstr>
      <vt:lpstr>Program Evaluation</vt:lpstr>
      <vt:lpstr>Program Evaluation</vt:lpstr>
      <vt:lpstr>Fix Inputs in Program</vt:lpstr>
      <vt:lpstr>Fix Inputs in Program</vt:lpstr>
      <vt:lpstr>Fix Inputs in Program</vt:lpstr>
      <vt:lpstr>Input Fixed Program</vt:lpstr>
      <vt:lpstr>Indistinguishability</vt:lpstr>
      <vt:lpstr>Obfuscation Results</vt:lpstr>
      <vt:lpstr>Obfuscation Results</vt:lpstr>
      <vt:lpstr>Papers</vt:lpstr>
      <vt:lpstr>SafeWare Broad Agency Annoucement</vt:lpstr>
      <vt:lpstr>Obfuscation Crackme</vt:lpstr>
    </vt:vector>
  </TitlesOfParts>
  <Company>MIT Lincoln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Black-Box Obfuscation</dc:title>
  <dc:creator>Windows User</dc:creator>
  <cp:lastModifiedBy>Jeremy Blackthorne</cp:lastModifiedBy>
  <cp:revision>48</cp:revision>
  <dcterms:created xsi:type="dcterms:W3CDTF">2014-10-27T22:56:44Z</dcterms:created>
  <dcterms:modified xsi:type="dcterms:W3CDTF">2019-05-13T21:07:49Z</dcterms:modified>
</cp:coreProperties>
</file>