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4" r:id="rId5"/>
    <p:sldId id="260" r:id="rId6"/>
    <p:sldId id="261" r:id="rId7"/>
    <p:sldId id="263" r:id="rId8"/>
    <p:sldId id="262" r:id="rId9"/>
    <p:sldId id="265" r:id="rId10"/>
    <p:sldId id="269" r:id="rId11"/>
    <p:sldId id="270" r:id="rId12"/>
    <p:sldId id="272" r:id="rId13"/>
    <p:sldId id="271" r:id="rId14"/>
    <p:sldId id="273" r:id="rId15"/>
    <p:sldId id="274" r:id="rId16"/>
    <p:sldId id="266" r:id="rId17"/>
    <p:sldId id="267" r:id="rId18"/>
    <p:sldId id="268"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55" d="100"/>
          <a:sy n="55" d="100"/>
        </p:scale>
        <p:origin x="3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D822A-B288-4CD1-9EBA-086CB5E54ACC}"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AB542-2094-4BD1-83DD-56A1E603ED6C}" type="slidenum">
              <a:rPr lang="en-US" smtClean="0"/>
              <a:t>‹#›</a:t>
            </a:fld>
            <a:endParaRPr lang="en-US"/>
          </a:p>
        </p:txBody>
      </p:sp>
    </p:spTree>
    <p:extLst>
      <p:ext uri="{BB962C8B-B14F-4D97-AF65-F5344CB8AC3E}">
        <p14:creationId xmlns:p14="http://schemas.microsoft.com/office/powerpoint/2010/main" val="383214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AB542-2094-4BD1-83DD-56A1E603ED6C}" type="slidenum">
              <a:rPr lang="en-US" smtClean="0"/>
              <a:t>13</a:t>
            </a:fld>
            <a:endParaRPr lang="en-US"/>
          </a:p>
        </p:txBody>
      </p:sp>
    </p:spTree>
    <p:extLst>
      <p:ext uri="{BB962C8B-B14F-4D97-AF65-F5344CB8AC3E}">
        <p14:creationId xmlns:p14="http://schemas.microsoft.com/office/powerpoint/2010/main" val="194863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BBD63A-1A5C-41E8-9CDD-091C15260107}"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A1CD3-7D2B-4C1C-B12F-54D2559DA39A}"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2F9E56-AEC1-49D0-A559-26C266A0CE80}"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5D81C-38C4-45AB-B1C8-CC9A2AD5EA64}"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FAEC6-B309-46D0-990C-28B1DFD3C3FC}"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C0329-A5A5-4FFB-9B88-401457783695}"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AA1757-F055-46B9-9A67-9963509C775A}"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59DD89-CB45-4A1F-B1F6-BF1FFA8285A4}"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F9610-EDA3-4D6E-8159-1EEB8B4FBD07}"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13425-F5C9-41FC-9F00-607AE2DA4B3F}" type="datetime1">
              <a:rPr lang="en-US" smtClean="0"/>
              <a:t>1/17/2019</a:t>
            </a:fld>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620A94-0426-45C6-9773-5D68F2DBAF43}"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©2019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85F581-F330-4445-B72A-F6BF9E1215AF}" type="datetime1">
              <a:rPr lang="en-US" smtClean="0"/>
              <a:t>1/17/2019</a:t>
            </a:fld>
            <a:endParaRPr lang="en-US" dirty="0"/>
          </a:p>
        </p:txBody>
      </p:sp>
      <p:sp>
        <p:nvSpPr>
          <p:cNvPr id="8" name="Footer Placeholder 7"/>
          <p:cNvSpPr>
            <a:spLocks noGrp="1"/>
          </p:cNvSpPr>
          <p:nvPr>
            <p:ph type="ftr" sz="quarter" idx="11"/>
          </p:nvPr>
        </p:nvSpPr>
        <p:spPr/>
        <p:txBody>
          <a:bodyPr/>
          <a:lstStyle/>
          <a:p>
            <a:r>
              <a:rPr lang="en-US" smtClean="0"/>
              <a:t>©2019 Jeremy A. Bloom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F63215-4DAB-4254-8320-E47BAEEBDC31}" type="datetime1">
              <a:rPr lang="en-US" smtClean="0"/>
              <a:t>1/17/2019</a:t>
            </a:fld>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F7B15-92A9-41D9-A894-B30365C55537}" type="datetime1">
              <a:rPr lang="en-US" smtClean="0"/>
              <a:t>1/17/2019</a:t>
            </a:fld>
            <a:endParaRPr lang="en-US" dirty="0"/>
          </a:p>
        </p:txBody>
      </p:sp>
      <p:sp>
        <p:nvSpPr>
          <p:cNvPr id="3" name="Footer Placeholder 2"/>
          <p:cNvSpPr>
            <a:spLocks noGrp="1"/>
          </p:cNvSpPr>
          <p:nvPr>
            <p:ph type="ftr" sz="quarter" idx="11"/>
          </p:nvPr>
        </p:nvSpPr>
        <p:spPr/>
        <p:txBody>
          <a:bodyPr/>
          <a:lstStyle/>
          <a:p>
            <a:r>
              <a:rPr lang="en-US" smtClean="0"/>
              <a:t>©2019 Jeremy A. Bloom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E71F1-51CF-46B9-AA51-6A28D2F442C3}" type="datetime1">
              <a:rPr lang="en-US" smtClean="0"/>
              <a:t>1/17/2019</a:t>
            </a:fld>
            <a:endParaRPr lang="en-US" dirty="0"/>
          </a:p>
        </p:txBody>
      </p:sp>
      <p:sp>
        <p:nvSpPr>
          <p:cNvPr id="6" name="Footer Placeholder 5"/>
          <p:cNvSpPr>
            <a:spLocks noGrp="1"/>
          </p:cNvSpPr>
          <p:nvPr>
            <p:ph type="ftr" sz="quarter" idx="11"/>
          </p:nvPr>
        </p:nvSpPr>
        <p:spPr/>
        <p:txBody>
          <a:bodyPr/>
          <a:lstStyle/>
          <a:p>
            <a:r>
              <a:rPr lang="en-US" smtClean="0"/>
              <a:t>©2019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smtClean="0"/>
              <a:t>©2019 Jeremy A. Bloom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6F7A0D40-FA24-4BF8-96EF-22503200E8AF}" type="datetime1">
              <a:rPr lang="en-US" smtClean="0"/>
              <a:t>1/17/2019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A1B5C-DF77-49A6-AE97-3F4596231B64}" type="datetime1">
              <a:rPr lang="en-US" smtClean="0"/>
              <a:t>1/17/2019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©2019 Jeremy A. Bloom</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eremyBloom/Optimization---Sample-Notebooks/blob/master/Optimization%2BModeling%2Band%2BRelational%2BData%2Bpub.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dow.github.io/MathOptFormat.jl/latest/index.html#The-Format-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1322614"/>
            <a:ext cx="7766936" cy="2728222"/>
          </a:xfrm>
        </p:spPr>
        <p:txBody>
          <a:bodyPr/>
          <a:lstStyle/>
          <a:p>
            <a:r>
              <a:rPr lang="en-US" sz="4400" dirty="0"/>
              <a:t>Proposal for MOSDEX</a:t>
            </a:r>
            <a:r>
              <a:rPr lang="en-US" sz="4400" dirty="0" smtClean="0"/>
              <a:t>,</a:t>
            </a:r>
            <a:br>
              <a:rPr lang="en-US" sz="4400" dirty="0" smtClean="0"/>
            </a:br>
            <a:r>
              <a:rPr lang="en-US" sz="2800" dirty="0" smtClean="0"/>
              <a:t>an </a:t>
            </a:r>
            <a:r>
              <a:rPr lang="en-US" sz="2800" dirty="0"/>
              <a:t>Alternative to </a:t>
            </a:r>
            <a:r>
              <a:rPr lang="en-US" sz="2800" dirty="0" smtClean="0"/>
              <a:t>MPS</a:t>
            </a:r>
            <a:br>
              <a:rPr lang="en-US" sz="2800" dirty="0" smtClean="0"/>
            </a:br>
            <a:r>
              <a:rPr lang="en-US" sz="2800" dirty="0" smtClean="0"/>
              <a:t>for </a:t>
            </a:r>
            <a:r>
              <a:rPr lang="en-US" sz="2800" dirty="0"/>
              <a:t>Data </a:t>
            </a:r>
            <a:r>
              <a:rPr lang="en-US" sz="2800" dirty="0" smtClean="0"/>
              <a:t>Exchange with </a:t>
            </a:r>
            <a:r>
              <a:rPr lang="en-US" sz="2800" dirty="0"/>
              <a:t>Optimization Solvers</a:t>
            </a:r>
            <a:endParaRPr lang="en-US" sz="4400" dirty="0"/>
          </a:p>
        </p:txBody>
      </p:sp>
      <p:sp>
        <p:nvSpPr>
          <p:cNvPr id="3" name="Subtitle 2"/>
          <p:cNvSpPr>
            <a:spLocks noGrp="1"/>
          </p:cNvSpPr>
          <p:nvPr>
            <p:ph type="subTitle" idx="1"/>
          </p:nvPr>
        </p:nvSpPr>
        <p:spPr/>
        <p:txBody>
          <a:bodyPr>
            <a:normAutofit lnSpcReduction="10000"/>
          </a:bodyPr>
          <a:lstStyle/>
          <a:p>
            <a:r>
              <a:rPr lang="en-US" dirty="0"/>
              <a:t>Dr. Jeremy A. Bloom</a:t>
            </a:r>
          </a:p>
          <a:p>
            <a:r>
              <a:rPr lang="en-US" dirty="0"/>
              <a:t>jeremyblmca@gmail.com</a:t>
            </a:r>
          </a:p>
          <a:p>
            <a:r>
              <a:rPr lang="en-US" dirty="0" smtClean="0"/>
              <a:t>January 11, 2019</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595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416235" cy="1320800"/>
          </a:xfrm>
        </p:spPr>
        <p:txBody>
          <a:bodyPr/>
          <a:lstStyle/>
          <a:p>
            <a:r>
              <a:rPr lang="en-US" dirty="0" smtClean="0"/>
              <a:t>Approaches to Specifying Modeling Objects</a:t>
            </a:r>
            <a:endParaRPr lang="en-US" dirty="0"/>
          </a:p>
        </p:txBody>
      </p:sp>
      <p:sp>
        <p:nvSpPr>
          <p:cNvPr id="3" name="Content Placeholder 2"/>
          <p:cNvSpPr>
            <a:spLocks noGrp="1"/>
          </p:cNvSpPr>
          <p:nvPr>
            <p:ph idx="1"/>
          </p:nvPr>
        </p:nvSpPr>
        <p:spPr>
          <a:xfrm>
            <a:off x="677334" y="1527530"/>
            <a:ext cx="8596668" cy="3958870"/>
          </a:xfrm>
        </p:spPr>
        <p:txBody>
          <a:bodyPr>
            <a:normAutofit fontScale="92500" lnSpcReduction="10000"/>
          </a:bodyPr>
          <a:lstStyle/>
          <a:p>
            <a:r>
              <a:rPr lang="en-US" dirty="0" smtClean="0"/>
              <a:t>Modeling objects:</a:t>
            </a:r>
          </a:p>
          <a:p>
            <a:pPr lvl="1"/>
            <a:r>
              <a:rPr lang="en-US" dirty="0" smtClean="0"/>
              <a:t>Variables: continuous, integer, binary</a:t>
            </a:r>
          </a:p>
          <a:p>
            <a:pPr lvl="1"/>
            <a:r>
              <a:rPr lang="en-US" dirty="0" smtClean="0"/>
              <a:t>Constraints: linear/affine, quadratic, special structures (e.g. SOS, indicator, piece-wise linear, etc.), general non-linear</a:t>
            </a:r>
          </a:p>
          <a:p>
            <a:pPr lvl="1"/>
            <a:r>
              <a:rPr lang="en-US" dirty="0" smtClean="0"/>
              <a:t>Coefficients</a:t>
            </a:r>
          </a:p>
          <a:p>
            <a:pPr lvl="1"/>
            <a:r>
              <a:rPr lang="en-US" dirty="0" smtClean="0"/>
              <a:t>Objectives</a:t>
            </a:r>
            <a:endParaRPr lang="en-US" dirty="0"/>
          </a:p>
          <a:p>
            <a:r>
              <a:rPr lang="en-US" dirty="0" smtClean="0"/>
              <a:t>Goal: Use the object specification to construct the native modeling objects for the solver and/or modeling language</a:t>
            </a:r>
          </a:p>
          <a:p>
            <a:pPr lvl="1"/>
            <a:r>
              <a:rPr lang="en-US" dirty="0" smtClean="0"/>
              <a:t>There is great diversity among the solvers and modeling languages, so we need to find a common basis</a:t>
            </a:r>
          </a:p>
          <a:p>
            <a:r>
              <a:rPr lang="en-US" dirty="0" smtClean="0"/>
              <a:t>Means: Reshape the data to conform with the solver’s native objects</a:t>
            </a:r>
          </a:p>
          <a:p>
            <a:r>
              <a:rPr lang="en-US" dirty="0" smtClean="0"/>
              <a:t>Two approaches:</a:t>
            </a:r>
          </a:p>
          <a:p>
            <a:endParaRPr lang="en-US" dirty="0" smtClean="0"/>
          </a:p>
        </p:txBody>
      </p:sp>
      <p:sp>
        <p:nvSpPr>
          <p:cNvPr id="4" name="TextBox 3"/>
          <p:cNvSpPr txBox="1"/>
          <p:nvPr/>
        </p:nvSpPr>
        <p:spPr>
          <a:xfrm>
            <a:off x="677333" y="5644662"/>
            <a:ext cx="4527713" cy="369332"/>
          </a:xfrm>
          <a:prstGeom prst="rect">
            <a:avLst/>
          </a:prstGeom>
          <a:noFill/>
        </p:spPr>
        <p:txBody>
          <a:bodyPr wrap="square" rtlCol="0">
            <a:spAutoFit/>
          </a:bodyPr>
          <a:lstStyle/>
          <a:p>
            <a:pPr algn="ctr"/>
            <a:r>
              <a:rPr lang="en-US" b="1" dirty="0" smtClean="0"/>
              <a:t>Specify with SQL</a:t>
            </a:r>
            <a:endParaRPr lang="en-US" b="1" dirty="0"/>
          </a:p>
        </p:txBody>
      </p:sp>
      <p:sp>
        <p:nvSpPr>
          <p:cNvPr id="5" name="TextBox 4"/>
          <p:cNvSpPr txBox="1"/>
          <p:nvPr/>
        </p:nvSpPr>
        <p:spPr>
          <a:xfrm>
            <a:off x="5398481" y="5644662"/>
            <a:ext cx="4527713" cy="369332"/>
          </a:xfrm>
          <a:prstGeom prst="rect">
            <a:avLst/>
          </a:prstGeom>
          <a:noFill/>
        </p:spPr>
        <p:txBody>
          <a:bodyPr wrap="square" rtlCol="0">
            <a:spAutoFit/>
          </a:bodyPr>
          <a:lstStyle/>
          <a:p>
            <a:pPr algn="ctr"/>
            <a:r>
              <a:rPr lang="en-US" b="1" dirty="0" smtClean="0"/>
              <a:t>Specify with Generic Constraints</a:t>
            </a:r>
            <a:endParaRPr lang="en-US" b="1" dirty="0"/>
          </a:p>
        </p:txBody>
      </p:sp>
      <p:sp>
        <p:nvSpPr>
          <p:cNvPr id="6" name="Footer Placeholder 5"/>
          <p:cNvSpPr>
            <a:spLocks noGrp="1"/>
          </p:cNvSpPr>
          <p:nvPr>
            <p:ph type="ftr" sz="quarter" idx="11"/>
          </p:nvPr>
        </p:nvSpPr>
        <p:spPr/>
        <p:txBody>
          <a:bodyPr/>
          <a:lstStyle/>
          <a:p>
            <a:r>
              <a:rPr lang="en-US" smtClean="0"/>
              <a:t>©2019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178865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Modeling </a:t>
            </a:r>
            <a:r>
              <a:rPr lang="en-US" dirty="0" smtClean="0"/>
              <a:t>Objects with SQL (1)</a:t>
            </a:r>
            <a:endParaRPr lang="en-US" dirty="0"/>
          </a:p>
        </p:txBody>
      </p:sp>
      <p:sp>
        <p:nvSpPr>
          <p:cNvPr id="3" name="Content Placeholder 2"/>
          <p:cNvSpPr>
            <a:spLocks noGrp="1"/>
          </p:cNvSpPr>
          <p:nvPr>
            <p:ph idx="1"/>
          </p:nvPr>
        </p:nvSpPr>
        <p:spPr>
          <a:xfrm>
            <a:off x="677334" y="1439609"/>
            <a:ext cx="6514774" cy="1708026"/>
          </a:xfrm>
        </p:spPr>
        <p:txBody>
          <a:bodyPr/>
          <a:lstStyle/>
          <a:p>
            <a:r>
              <a:rPr lang="en-US" dirty="0" smtClean="0"/>
              <a:t>My paper</a:t>
            </a:r>
            <a:r>
              <a:rPr lang="en-US" baseline="30000" dirty="0" smtClean="0"/>
              <a:t>1</a:t>
            </a:r>
            <a:r>
              <a:rPr lang="en-US" dirty="0" smtClean="0"/>
              <a:t> demonstrates </a:t>
            </a:r>
            <a:r>
              <a:rPr lang="en-US" dirty="0"/>
              <a:t>how the coefficients of an optimization model can be constructed using SQL queries on the application data </a:t>
            </a:r>
            <a:r>
              <a:rPr lang="en-US" dirty="0" smtClean="0"/>
              <a:t>tables</a:t>
            </a:r>
          </a:p>
          <a:p>
            <a:r>
              <a:rPr lang="en-US" dirty="0" smtClean="0"/>
              <a:t>Here is an example of how a variable object could be defined in MOSDEX:</a:t>
            </a:r>
            <a:endParaRPr lang="en-US" dirty="0"/>
          </a:p>
        </p:txBody>
      </p:sp>
      <p:sp>
        <p:nvSpPr>
          <p:cNvPr id="5" name="TextBox 4"/>
          <p:cNvSpPr txBox="1"/>
          <p:nvPr/>
        </p:nvSpPr>
        <p:spPr>
          <a:xfrm>
            <a:off x="7860323" y="1439608"/>
            <a:ext cx="3130061" cy="3416320"/>
          </a:xfrm>
          <a:prstGeom prst="rect">
            <a:avLst/>
          </a:prstGeom>
          <a:noFill/>
        </p:spPr>
        <p:txBody>
          <a:bodyPr wrap="square" rtlCol="0">
            <a:spAutoFit/>
          </a:bodyPr>
          <a:lstStyle/>
          <a:p>
            <a:r>
              <a:rPr lang="en-US" baseline="30000" dirty="0" smtClean="0"/>
              <a:t>1</a:t>
            </a:r>
            <a:r>
              <a:rPr lang="en-US" dirty="0" smtClean="0"/>
              <a:t>Bloom</a:t>
            </a:r>
            <a:r>
              <a:rPr lang="en-US" dirty="0"/>
              <a:t>, J. A. (2017). Optimization Modeling and Relational Data. Retrieved from </a:t>
            </a:r>
            <a:r>
              <a:rPr lang="en-US" dirty="0">
                <a:hlinkClick r:id="rId2"/>
              </a:rPr>
              <a:t>https://github.com/JeremyBloom/Optimization---</a:t>
            </a:r>
            <a:r>
              <a:rPr lang="en-US" dirty="0" smtClean="0">
                <a:hlinkClick r:id="rId2"/>
              </a:rPr>
              <a:t>Sample-Notebooks/blob/master/Optimization%2BModeling%2Band%2BRelational%2BData%2Bpub.ipynb</a:t>
            </a:r>
            <a:endParaRPr lang="en-US" dirty="0" smtClean="0"/>
          </a:p>
          <a:p>
            <a:endParaRPr lang="en-US" dirty="0"/>
          </a:p>
        </p:txBody>
      </p:sp>
      <p:sp>
        <p:nvSpPr>
          <p:cNvPr id="6" name="Content Placeholder 2"/>
          <p:cNvSpPr txBox="1">
            <a:spLocks/>
          </p:cNvSpPr>
          <p:nvPr/>
        </p:nvSpPr>
        <p:spPr>
          <a:xfrm>
            <a:off x="677334" y="4468243"/>
            <a:ext cx="6514774" cy="1967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7" name="Rectangle 6"/>
          <p:cNvSpPr/>
          <p:nvPr/>
        </p:nvSpPr>
        <p:spPr>
          <a:xfrm>
            <a:off x="677334" y="3096479"/>
            <a:ext cx="6514774" cy="3532890"/>
          </a:xfrm>
          <a:prstGeom prst="rect">
            <a:avLst/>
          </a:prstGeom>
        </p:spPr>
        <p:txBody>
          <a:bodyPr wrap="square">
            <a:spAutoFit/>
          </a:bodyPr>
          <a:lstStyle/>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variables: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{“name” : </a:t>
            </a:r>
            <a:r>
              <a:rPr lang="en-US" sz="1200" dirty="0" smtClean="0">
                <a:latin typeface="Consolas" panose="020B0609020204030204" pitchFamily="49" charset="0"/>
                <a:ea typeface="Calibri" panose="020F0502020204030204" pitchFamily="34" charset="0"/>
                <a:cs typeface="Times New Roman" panose="02020603050405020304" pitchFamily="18" charset="0"/>
              </a:rPr>
              <a:t>“capacity”,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smtClean="0">
                <a:latin typeface="Consolas" panose="020B0609020204030204" pitchFamily="49" charset="0"/>
                <a:ea typeface="Calibri" panose="020F0502020204030204" pitchFamily="34" charset="0"/>
                <a:cs typeface="Times New Roman" panose="02020603050405020304" pitchFamily="18" charset="0"/>
              </a:rPr>
              <a:t>index_set</a:t>
            </a:r>
            <a:r>
              <a:rPr lang="en-US" sz="1200" dirty="0" smtClean="0">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smtClean="0">
                <a:latin typeface="Consolas" panose="020B0609020204030204" pitchFamily="49" charset="0"/>
                <a:ea typeface="Calibri" panose="020F0502020204030204" pitchFamily="34" charset="0"/>
                <a:cs typeface="Times New Roman" panose="02020603050405020304" pitchFamily="18" charset="0"/>
              </a:rPr>
              <a:t>“warehouses”,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“type” : </a:t>
            </a:r>
            <a:r>
              <a:rPr lang="en-US" sz="1200" dirty="0" smtClean="0">
                <a:latin typeface="Consolas" panose="020B0609020204030204" pitchFamily="49" charset="0"/>
                <a:ea typeface="Calibri" panose="020F0502020204030204" pitchFamily="34" charset="0"/>
                <a:cs typeface="Times New Roman" panose="02020603050405020304" pitchFamily="18" charset="0"/>
              </a:rPr>
              <a:t>“continuous”,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nsolas" panose="020B0609020204030204" pitchFamily="49" charset="0"/>
                <a:ea typeface="Calibri" panose="020F0502020204030204" pitchFamily="34" charset="0"/>
                <a:cs typeface="Times New Roman" panose="02020603050405020304" pitchFamily="18" charset="0"/>
              </a:rPr>
              <a:t>lower_bound</a:t>
            </a:r>
            <a:r>
              <a:rPr lang="en-US" sz="1200" dirty="0">
                <a:latin typeface="Consolas" panose="020B0609020204030204" pitchFamily="49" charset="0"/>
                <a:ea typeface="Calibri" panose="020F0502020204030204" pitchFamily="34" charset="0"/>
                <a:cs typeface="Times New Roman" panose="02020603050405020304" pitchFamily="18" charset="0"/>
              </a:rPr>
              <a:t>” : </a:t>
            </a:r>
            <a:r>
              <a:rPr lang="en-US" sz="1200" dirty="0" smtClean="0">
                <a:latin typeface="Consolas" panose="020B0609020204030204" pitchFamily="49" charset="0"/>
                <a:ea typeface="Calibri" panose="020F0502020204030204" pitchFamily="34" charset="0"/>
                <a:cs typeface="Times New Roman" panose="02020603050405020304" pitchFamily="18" charset="0"/>
              </a:rPr>
              <a:t>0”,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nsolas" panose="020B0609020204030204" pitchFamily="49" charset="0"/>
                <a:ea typeface="Calibri" panose="020F0502020204030204" pitchFamily="34" charset="0"/>
                <a:cs typeface="Times New Roman" panose="02020603050405020304" pitchFamily="18" charset="0"/>
              </a:rPr>
              <a:t>upper_bound</a:t>
            </a:r>
            <a:r>
              <a:rPr lang="en-US" sz="1200" dirty="0">
                <a:latin typeface="Consolas" panose="020B0609020204030204" pitchFamily="49" charset="0"/>
                <a:ea typeface="Calibri" panose="020F0502020204030204" pitchFamily="34" charset="0"/>
                <a:cs typeface="Times New Roman" panose="02020603050405020304" pitchFamily="18" charset="0"/>
              </a:rPr>
              <a:t>” : </a:t>
            </a:r>
            <a:r>
              <a:rPr lang="en-US" sz="1200" dirty="0" smtClean="0">
                <a:latin typeface="Consolas" panose="020B0609020204030204" pitchFamily="49" charset="0"/>
                <a:ea typeface="Calibri" panose="020F0502020204030204" pitchFamily="34" charset="0"/>
                <a:cs typeface="Times New Roman" panose="02020603050405020304" pitchFamily="18" charset="0"/>
              </a:rPr>
              <a:t>“+infinity”,</a:t>
            </a:r>
          </a:p>
          <a:p>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smtClean="0">
                <a:latin typeface="Consolas" panose="020B0609020204030204" pitchFamily="49" charset="0"/>
                <a:ea typeface="Calibri" panose="020F0502020204030204" pitchFamily="34" charset="0"/>
                <a:cs typeface="Times New Roman" panose="02020603050405020304" pitchFamily="18" charset="0"/>
              </a:rPr>
              <a:t>  “mapping” : “</a:t>
            </a:r>
            <a:r>
              <a:rPr lang="en-US" sz="1200" dirty="0" err="1"/>
              <a:t>indices_capacity</a:t>
            </a:r>
            <a:r>
              <a:rPr lang="en-US" sz="1200" dirty="0"/>
              <a:t> = </a:t>
            </a:r>
            <a:r>
              <a:rPr lang="en-US" sz="1200" dirty="0" smtClean="0"/>
              <a:t>SELECT </a:t>
            </a:r>
            <a:r>
              <a:rPr lang="en-US" sz="1200" dirty="0"/>
              <a:t>location, </a:t>
            </a:r>
            <a:endParaRPr lang="en-US" sz="1200" dirty="0" smtClean="0"/>
          </a:p>
          <a:p>
            <a:r>
              <a:rPr lang="en-US" sz="1200" dirty="0"/>
              <a:t>	</a:t>
            </a:r>
            <a:r>
              <a:rPr lang="en-US" sz="1200" dirty="0" smtClean="0"/>
              <a:t>				CONCAT </a:t>
            </a:r>
            <a:r>
              <a:rPr lang="en-US" sz="1200" dirty="0"/>
              <a:t>(‘capacity_’, location)  </a:t>
            </a:r>
            <a:r>
              <a:rPr lang="en-US" sz="1200" dirty="0" smtClean="0"/>
              <a:t>AS </a:t>
            </a:r>
            <a:r>
              <a:rPr lang="en-US" sz="1200" dirty="0"/>
              <a:t>column </a:t>
            </a:r>
          </a:p>
          <a:p>
            <a:r>
              <a:rPr lang="en-US" sz="1200" dirty="0"/>
              <a:t>					</a:t>
            </a:r>
            <a:r>
              <a:rPr lang="en-US" sz="1200" dirty="0" smtClean="0"/>
              <a:t>FROM warehouses</a:t>
            </a:r>
            <a:r>
              <a:rPr lang="en-US" sz="1200" dirty="0" smtClean="0">
                <a:latin typeface="Consolas" panose="020B0609020204030204" pitchFamily="49" charset="0"/>
                <a:ea typeface="Calibri" panose="020F0502020204030204" pitchFamily="34" charset="0"/>
                <a:cs typeface="Times New Roman" panose="02020603050405020304" pitchFamily="18" charset="0"/>
              </a:rPr>
              <a:t>”,</a:t>
            </a:r>
          </a:p>
          <a:p>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smtClean="0">
                <a:latin typeface="Consolas" panose="020B0609020204030204" pitchFamily="49" charset="0"/>
                <a:ea typeface="Calibri" panose="020F0502020204030204" pitchFamily="34" charset="0"/>
                <a:cs typeface="Times New Roman" panose="02020603050405020304" pitchFamily="18" charset="0"/>
              </a:rPr>
              <a:t>   “encoding” : “</a:t>
            </a:r>
            <a:r>
              <a:rPr lang="en-US" sz="1200" dirty="0" err="1" smtClean="0"/>
              <a:t>columns_capacity</a:t>
            </a:r>
            <a:r>
              <a:rPr lang="en-US" sz="1200" dirty="0" smtClean="0"/>
              <a:t> = SELECT </a:t>
            </a:r>
          </a:p>
          <a:p>
            <a:r>
              <a:rPr lang="en-US" sz="1200" dirty="0"/>
              <a:t>	</a:t>
            </a:r>
            <a:r>
              <a:rPr lang="en-US" sz="1200" dirty="0" smtClean="0"/>
              <a:t>					</a:t>
            </a:r>
            <a:r>
              <a:rPr lang="en-US" sz="1200" dirty="0" err="1" smtClean="0"/>
              <a:t>indices_capacity.column</a:t>
            </a:r>
            <a:r>
              <a:rPr lang="en-US" sz="1200" dirty="0" smtClean="0"/>
              <a:t> </a:t>
            </a:r>
            <a:r>
              <a:rPr lang="en-US" sz="1200" dirty="0"/>
              <a:t>AS column, </a:t>
            </a:r>
          </a:p>
          <a:p>
            <a:r>
              <a:rPr lang="en-US" sz="1200" dirty="0"/>
              <a:t>						</a:t>
            </a:r>
            <a:r>
              <a:rPr lang="en-US" sz="1200" dirty="0" smtClean="0"/>
              <a:t>‘capacity' </a:t>
            </a:r>
            <a:r>
              <a:rPr lang="en-US" sz="1200" dirty="0"/>
              <a:t>AS variable, </a:t>
            </a:r>
          </a:p>
          <a:p>
            <a:r>
              <a:rPr lang="en-US" sz="1200" dirty="0"/>
              <a:t>						</a:t>
            </a:r>
            <a:r>
              <a:rPr lang="en-US" sz="1200" dirty="0" err="1" smtClean="0"/>
              <a:t>warehouses.variableCost</a:t>
            </a:r>
            <a:r>
              <a:rPr lang="en-US" sz="1200" dirty="0" smtClean="0"/>
              <a:t> </a:t>
            </a:r>
            <a:r>
              <a:rPr lang="en-US" sz="1200" dirty="0"/>
              <a:t>AS c</a:t>
            </a:r>
          </a:p>
          <a:p>
            <a:r>
              <a:rPr lang="en-US" sz="1200" dirty="0"/>
              <a:t>   					FROM warehouses, </a:t>
            </a:r>
            <a:r>
              <a:rPr lang="en-US" sz="1200" dirty="0" err="1" smtClean="0"/>
              <a:t>indices_capacity</a:t>
            </a:r>
            <a:endParaRPr lang="en-US" sz="1200" dirty="0"/>
          </a:p>
          <a:p>
            <a:r>
              <a:rPr lang="en-US" sz="1200" dirty="0"/>
              <a:t>					WHERE warehouses .location = </a:t>
            </a:r>
            <a:r>
              <a:rPr lang="en-US" sz="1200" dirty="0" err="1" smtClean="0"/>
              <a:t>indices_capacity.location</a:t>
            </a:r>
            <a:r>
              <a:rPr lang="en-US" sz="1200" dirty="0" smtClean="0">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smtClean="0">
                <a:latin typeface="Consolas" panose="020B0609020204030204" pitchFamily="49" charset="0"/>
                <a:ea typeface="Calibri" panose="020F0502020204030204" pitchFamily="34" charset="0"/>
                <a:cs typeface="Times New Roman" panose="02020603050405020304" pitchFamily="18" charset="0"/>
              </a:rPr>
              <a:t>… more variable objects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685800" algn="l"/>
              </a:tabLst>
            </a:pPr>
            <a:r>
              <a:rPr lang="en-US" sz="1200" dirty="0">
                <a:latin typeface="Consolas" panose="020B0609020204030204" pitchFamily="49"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©2019 Jeremy A. Bloom</a:t>
            </a:r>
            <a:endParaRPr lang="en-US" dirty="0"/>
          </a:p>
        </p:txBody>
      </p:sp>
      <p:sp>
        <p:nvSpPr>
          <p:cNvPr id="9" name="Slide Number Placeholder 8"/>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2084747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Modeling Objects with </a:t>
            </a:r>
            <a:r>
              <a:rPr lang="en-US" dirty="0" smtClean="0"/>
              <a:t>SQL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Constraints, Objectives, and Coefficients are specified similarly (see the referenced paper)</a:t>
            </a:r>
          </a:p>
          <a:p>
            <a:r>
              <a:rPr lang="en-US" dirty="0"/>
              <a:t>Transformation of an optimization problem instance into a form acceptable to a solver’s native </a:t>
            </a:r>
            <a:r>
              <a:rPr lang="en-US" dirty="0" smtClean="0"/>
              <a:t>API has three steps, </a:t>
            </a:r>
            <a:r>
              <a:rPr lang="en-US" dirty="0"/>
              <a:t>each of which corresponds to a type of SQL query: </a:t>
            </a:r>
          </a:p>
          <a:p>
            <a:pPr lvl="1">
              <a:buFont typeface="+mj-lt"/>
              <a:buAutoNum type="arabicPeriod"/>
            </a:pPr>
            <a:r>
              <a:rPr lang="en-US" dirty="0"/>
              <a:t>mapping the indices of the decision variables and constraints to columns and rows</a:t>
            </a:r>
          </a:p>
          <a:p>
            <a:pPr lvl="1">
              <a:buFont typeface="+mj-lt"/>
              <a:buAutoNum type="arabicPeriod"/>
            </a:pPr>
            <a:r>
              <a:rPr lang="en-US" dirty="0"/>
              <a:t>encoding the data associated with the decision variables and constraints</a:t>
            </a:r>
          </a:p>
          <a:p>
            <a:pPr lvl="1">
              <a:buFont typeface="+mj-lt"/>
              <a:buAutoNum type="arabicPeriod"/>
            </a:pPr>
            <a:r>
              <a:rPr lang="en-US" dirty="0"/>
              <a:t>encoding the coefficient data of the variables in the constraints as matrix entries</a:t>
            </a:r>
          </a:p>
          <a:p>
            <a:r>
              <a:rPr lang="en-US" dirty="0" smtClean="0"/>
              <a:t>SQL provides the most general way achieve these transformations and often the most efficient, given the high degree of sophistication of modern Relational Database Systems</a:t>
            </a:r>
          </a:p>
          <a:p>
            <a:r>
              <a:rPr lang="en-US" dirty="0" smtClean="0"/>
              <a:t>While optimization </a:t>
            </a:r>
            <a:r>
              <a:rPr lang="en-US" dirty="0"/>
              <a:t>solvers generally do not execute </a:t>
            </a:r>
            <a:r>
              <a:rPr lang="en-US" dirty="0" smtClean="0"/>
              <a:t>SQL, </a:t>
            </a:r>
            <a:r>
              <a:rPr lang="en-US" dirty="0"/>
              <a:t>in an optimization-based application, there is often a relational database component of the architecture that can be used for this </a:t>
            </a:r>
            <a:r>
              <a:rPr lang="en-US" dirty="0" smtClean="0"/>
              <a:t>purpose</a:t>
            </a:r>
          </a:p>
          <a:p>
            <a:endParaRPr lang="en-US" dirty="0" smtClean="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1259492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Modeling Objects with Generic </a:t>
            </a:r>
            <a:r>
              <a:rPr lang="en-US" dirty="0" smtClean="0"/>
              <a:t>Constraints (1)</a:t>
            </a:r>
            <a:endParaRPr lang="en-US" dirty="0"/>
          </a:p>
        </p:txBody>
      </p:sp>
      <p:sp>
        <p:nvSpPr>
          <p:cNvPr id="3" name="Content Placeholder 2"/>
          <p:cNvSpPr>
            <a:spLocks noGrp="1"/>
          </p:cNvSpPr>
          <p:nvPr>
            <p:ph idx="1"/>
          </p:nvPr>
        </p:nvSpPr>
        <p:spPr>
          <a:xfrm>
            <a:off x="677333" y="1879229"/>
            <a:ext cx="10313051" cy="4328142"/>
          </a:xfrm>
        </p:spPr>
        <p:txBody>
          <a:bodyPr>
            <a:normAutofit fontScale="92500" lnSpcReduction="20000"/>
          </a:bodyPr>
          <a:lstStyle/>
          <a:p>
            <a:r>
              <a:rPr lang="en-US" dirty="0" smtClean="0"/>
              <a:t>While using SQL is </a:t>
            </a:r>
            <a:r>
              <a:rPr lang="en-US" dirty="0"/>
              <a:t>completely general, </a:t>
            </a:r>
            <a:r>
              <a:rPr lang="en-US" dirty="0" smtClean="0"/>
              <a:t>it leaves </a:t>
            </a:r>
            <a:r>
              <a:rPr lang="en-US" dirty="0"/>
              <a:t>a gap in the optimization application development process when it comes to generating the relevant </a:t>
            </a:r>
            <a:r>
              <a:rPr lang="en-US" dirty="0" smtClean="0"/>
              <a:t>SQL</a:t>
            </a:r>
          </a:p>
          <a:p>
            <a:r>
              <a:rPr lang="en-US" dirty="0" smtClean="0"/>
              <a:t>Alternatively, </a:t>
            </a:r>
            <a:r>
              <a:rPr lang="en-US" dirty="0"/>
              <a:t>one could specify a type of generic constraint that </a:t>
            </a:r>
            <a:r>
              <a:rPr lang="en-US" dirty="0" smtClean="0"/>
              <a:t>could be directly implemented through the solvers’ APIs</a:t>
            </a:r>
          </a:p>
          <a:p>
            <a:pPr lvl="1"/>
            <a:r>
              <a:rPr lang="en-US" dirty="0" smtClean="0"/>
              <a:t>The generic </a:t>
            </a:r>
            <a:r>
              <a:rPr lang="en-US" dirty="0"/>
              <a:t>constraint covers a significant majority of the cases seen in actual </a:t>
            </a:r>
            <a:r>
              <a:rPr lang="en-US" dirty="0" smtClean="0"/>
              <a:t>practice</a:t>
            </a:r>
          </a:p>
          <a:p>
            <a:r>
              <a:rPr lang="en-US" dirty="0" smtClean="0"/>
              <a:t>The general form </a:t>
            </a:r>
            <a:r>
              <a:rPr lang="en-US" dirty="0"/>
              <a:t>of </a:t>
            </a:r>
            <a:r>
              <a:rPr lang="en-US" dirty="0" smtClean="0"/>
              <a:t>linear </a:t>
            </a:r>
            <a:r>
              <a:rPr lang="en-US" dirty="0"/>
              <a:t>constraints </a:t>
            </a:r>
            <a:r>
              <a:rPr lang="en-US" dirty="0" smtClean="0"/>
              <a:t>is</a:t>
            </a:r>
          </a:p>
          <a:p>
            <a:pPr marL="400050" lvl="1" indent="0">
              <a:lnSpc>
                <a:spcPct val="107000"/>
              </a:lnSpc>
              <a:spcBef>
                <a:spcPts val="0"/>
              </a:spcBef>
              <a:buNone/>
              <a:tabLst>
                <a:tab pos="2495550" algn="l"/>
              </a:tabLst>
            </a:pPr>
            <a:endParaRPr lang="en-US" i="1" dirty="0" smtClean="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2495550" algn="l"/>
              </a:tabLst>
            </a:pPr>
            <a:r>
              <a:rPr lang="en-US" i="1" dirty="0" smtClean="0">
                <a:latin typeface="Calibri" panose="020F0502020204030204" pitchFamily="34" charset="0"/>
                <a:ea typeface="Calibri" panose="020F0502020204030204" pitchFamily="34" charset="0"/>
                <a:cs typeface="Times New Roman" panose="02020603050405020304" pitchFamily="18" charset="0"/>
              </a:rPr>
              <a:t>for </a:t>
            </a:r>
            <a:r>
              <a:rPr lang="en-US" i="1" dirty="0">
                <a:latin typeface="Calibri" panose="020F0502020204030204" pitchFamily="34" charset="0"/>
                <a:ea typeface="Calibri" panose="020F0502020204030204" pitchFamily="34" charset="0"/>
                <a:cs typeface="Times New Roman" panose="02020603050405020304" pitchFamily="18" charset="0"/>
              </a:rPr>
              <a:t>all (c in </a:t>
            </a:r>
            <a:r>
              <a:rPr lang="en-US" i="1" dirty="0" err="1">
                <a:latin typeface="Calibri" panose="020F0502020204030204" pitchFamily="34" charset="0"/>
                <a:ea typeface="Calibri" panose="020F0502020204030204" pitchFamily="34" charset="0"/>
                <a:cs typeface="Times New Roman" panose="02020603050405020304" pitchFamily="18" charset="0"/>
              </a:rPr>
              <a:t>Constraint_Index_Set</a:t>
            </a:r>
            <a:r>
              <a:rPr lang="en-US" i="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spcAft>
                <a:spcPts val="800"/>
              </a:spcAft>
              <a:buNone/>
              <a:tabLst>
                <a:tab pos="2495550" algn="l"/>
              </a:tabLst>
            </a:pPr>
            <a:r>
              <a:rPr lang="en-US" i="1" dirty="0" smtClean="0">
                <a:latin typeface="Calibri" panose="020F0502020204030204" pitchFamily="34" charset="0"/>
                <a:ea typeface="Calibri" panose="020F0502020204030204" pitchFamily="34" charset="0"/>
                <a:cs typeface="Times New Roman" panose="02020603050405020304" pitchFamily="18" charset="0"/>
              </a:rPr>
              <a:t>  sum(v </a:t>
            </a:r>
            <a:r>
              <a:rPr lang="en-US" i="1" dirty="0">
                <a:latin typeface="Calibri" panose="020F0502020204030204" pitchFamily="34" charset="0"/>
                <a:ea typeface="Calibri" panose="020F0502020204030204" pitchFamily="34" charset="0"/>
                <a:cs typeface="Times New Roman" panose="02020603050405020304" pitchFamily="18" charset="0"/>
              </a:rPr>
              <a:t>in </a:t>
            </a:r>
            <a:r>
              <a:rPr lang="en-US" i="1" dirty="0" err="1">
                <a:latin typeface="Calibri" panose="020F0502020204030204" pitchFamily="34" charset="0"/>
                <a:ea typeface="Calibri" panose="020F0502020204030204" pitchFamily="34" charset="0"/>
                <a:cs typeface="Times New Roman" panose="02020603050405020304" pitchFamily="18" charset="0"/>
              </a:rPr>
              <a:t>Variable_Index_Set</a:t>
            </a:r>
            <a:r>
              <a:rPr lang="en-US" i="1" dirty="0">
                <a:latin typeface="Calibri" panose="020F0502020204030204" pitchFamily="34" charset="0"/>
                <a:ea typeface="Calibri" panose="020F0502020204030204" pitchFamily="34" charset="0"/>
                <a:cs typeface="Times New Roman" panose="02020603050405020304" pitchFamily="18" charset="0"/>
              </a:rPr>
              <a:t>, d in </a:t>
            </a:r>
            <a:r>
              <a:rPr lang="en-US" i="1" dirty="0" err="1">
                <a:latin typeface="Calibri" panose="020F0502020204030204" pitchFamily="34" charset="0"/>
                <a:ea typeface="Calibri" panose="020F0502020204030204" pitchFamily="34" charset="0"/>
                <a:cs typeface="Times New Roman" panose="02020603050405020304" pitchFamily="18" charset="0"/>
              </a:rPr>
              <a:t>Data_Set</a:t>
            </a:r>
            <a:r>
              <a:rPr lang="en-US" i="1" dirty="0">
                <a:latin typeface="Calibri" panose="020F0502020204030204" pitchFamily="34" charset="0"/>
                <a:ea typeface="Calibri" panose="020F0502020204030204" pitchFamily="34" charset="0"/>
                <a:cs typeface="Times New Roman" panose="02020603050405020304" pitchFamily="18" charset="0"/>
              </a:rPr>
              <a:t> where condition(c, v, d) is true) </a:t>
            </a:r>
            <a:r>
              <a:rPr lang="en-US" i="1" dirty="0" err="1">
                <a:latin typeface="Calibri" panose="020F0502020204030204" pitchFamily="34" charset="0"/>
                <a:ea typeface="Calibri" panose="020F0502020204030204" pitchFamily="34" charset="0"/>
                <a:cs typeface="Times New Roman" panose="02020603050405020304" pitchFamily="18" charset="0"/>
              </a:rPr>
              <a:t>d.value</a:t>
            </a:r>
            <a:r>
              <a:rPr lang="en-US" i="1" dirty="0">
                <a:latin typeface="Calibri" panose="020F0502020204030204" pitchFamily="34" charset="0"/>
                <a:ea typeface="Calibri" panose="020F0502020204030204" pitchFamily="34" charset="0"/>
                <a:cs typeface="Times New Roman" panose="02020603050405020304" pitchFamily="18" charset="0"/>
              </a:rPr>
              <a:t> * x[v</a:t>
            </a:r>
            <a:r>
              <a:rPr lang="en-US" i="1" dirty="0" smtClean="0">
                <a:latin typeface="Calibri" panose="020F0502020204030204" pitchFamily="34" charset="0"/>
                <a:ea typeface="Calibri" panose="020F0502020204030204" pitchFamily="34" charset="0"/>
                <a:cs typeface="Times New Roman" panose="02020603050405020304" pitchFamily="18" charset="0"/>
              </a:rPr>
              <a:t>] &lt;=</a:t>
            </a:r>
            <a:r>
              <a:rPr lang="en-US" i="1" dirty="0" err="1" smtClean="0">
                <a:latin typeface="Calibri" panose="020F0502020204030204" pitchFamily="34" charset="0"/>
                <a:ea typeface="Calibri" panose="020F0502020204030204" pitchFamily="34" charset="0"/>
                <a:cs typeface="Times New Roman" panose="02020603050405020304" pitchFamily="18" charset="0"/>
              </a:rPr>
              <a:t>c.right-hand_side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i="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condition(c, v, d</a:t>
            </a:r>
            <a:r>
              <a:rPr lang="en-US" i="1"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 </a:t>
            </a:r>
            <a:r>
              <a:rPr lang="en-US" dirty="0"/>
              <a:t>forms the WHERE clause of </a:t>
            </a:r>
            <a:r>
              <a:rPr lang="en-US" dirty="0" smtClean="0"/>
              <a:t>a SQL </a:t>
            </a:r>
            <a:r>
              <a:rPr lang="en-US" dirty="0"/>
              <a:t>SELECT query </a:t>
            </a:r>
            <a:r>
              <a:rPr lang="en-US" dirty="0"/>
              <a:t>and could be almost any syntactically correct expression</a:t>
            </a:r>
            <a:endParaRPr lang="en-US" dirty="0" smtClean="0"/>
          </a:p>
          <a:p>
            <a:pPr marR="0">
              <a:lnSpc>
                <a:spcPct val="107000"/>
              </a:lnSpc>
              <a:tabLst>
                <a:tab pos="2495550" algn="l"/>
              </a:tabLst>
            </a:pPr>
            <a:r>
              <a:rPr lang="en-US" dirty="0" smtClean="0"/>
              <a:t>In </a:t>
            </a:r>
            <a:r>
              <a:rPr lang="en-US" dirty="0"/>
              <a:t>an optimization model, the condition function is most often a set of key matchings, e.g</a:t>
            </a:r>
            <a:r>
              <a:rPr lang="en-US" dirty="0" smtClean="0"/>
              <a:t>.</a:t>
            </a:r>
          </a:p>
          <a:p>
            <a:pPr marL="400050" lvl="1" indent="0">
              <a:lnSpc>
                <a:spcPct val="107000"/>
              </a:lnSpc>
              <a:spcBef>
                <a:spcPts val="0"/>
              </a:spcBef>
              <a:spcAft>
                <a:spcPts val="800"/>
              </a:spcAft>
              <a:buClr>
                <a:srgbClr val="5FCBEF"/>
              </a:buClr>
              <a:buNone/>
              <a:tabLst>
                <a:tab pos="2495550" algn="l"/>
              </a:tabLst>
            </a:pPr>
            <a:r>
              <a:rPr lang="en-US" sz="1500" i="1"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d.key1</a:t>
            </a:r>
            <a:r>
              <a:rPr lang="en-US" sz="1500" i="1"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==v.key1 &amp; d.key2==c.key2 </a:t>
            </a:r>
            <a:r>
              <a:rPr lang="en-US" sz="1500" i="1" dirty="0" smtClean="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rPr>
              <a:t>&amp;…</a:t>
            </a:r>
            <a:endParaRPr lang="en-US" dirty="0"/>
          </a:p>
          <a:p>
            <a:pPr>
              <a:lnSpc>
                <a:spcPct val="107000"/>
              </a:lnSpc>
              <a:spcBef>
                <a:spcPts val="0"/>
              </a:spcBef>
              <a:spcAft>
                <a:spcPts val="800"/>
              </a:spcAft>
              <a:tabLst>
                <a:tab pos="2495550" algn="l"/>
              </a:tabLst>
            </a:pPr>
            <a:r>
              <a:rPr lang="en-US" dirty="0" smtClean="0"/>
              <a:t>Thus</a:t>
            </a:r>
            <a:r>
              <a:rPr lang="en-US" dirty="0"/>
              <a:t>, a generic constraint in an optimization model would take the form</a:t>
            </a:r>
          </a:p>
          <a:p>
            <a:pPr marL="400050" lvl="1" indent="0">
              <a:lnSpc>
                <a:spcPct val="107000"/>
              </a:lnSpc>
              <a:spcBef>
                <a:spcPts val="0"/>
              </a:spcBef>
              <a:buNone/>
              <a:tabLst>
                <a:tab pos="2495550" algn="l"/>
              </a:tabLst>
            </a:pPr>
            <a:r>
              <a:rPr lang="en-US" sz="1500" i="1" dirty="0">
                <a:latin typeface="Calibri" panose="020F0502020204030204" pitchFamily="34" charset="0"/>
                <a:ea typeface="Calibri" panose="020F0502020204030204" pitchFamily="34" charset="0"/>
                <a:cs typeface="Times New Roman" panose="02020603050405020304" pitchFamily="18" charset="0"/>
              </a:rPr>
              <a:t>for </a:t>
            </a:r>
            <a:r>
              <a:rPr lang="en-US" sz="1500" i="1" dirty="0">
                <a:latin typeface="Calibri" panose="020F0502020204030204" pitchFamily="34" charset="0"/>
                <a:ea typeface="Calibri" panose="020F0502020204030204" pitchFamily="34" charset="0"/>
                <a:cs typeface="Times New Roman" panose="02020603050405020304" pitchFamily="18" charset="0"/>
              </a:rPr>
              <a:t>all (c in </a:t>
            </a:r>
            <a:r>
              <a:rPr lang="en-US" sz="1500" i="1" dirty="0" err="1">
                <a:latin typeface="Calibri" panose="020F0502020204030204" pitchFamily="34" charset="0"/>
                <a:ea typeface="Calibri" panose="020F0502020204030204" pitchFamily="34" charset="0"/>
                <a:cs typeface="Times New Roman" panose="02020603050405020304" pitchFamily="18" charset="0"/>
              </a:rPr>
              <a:t>Constraint_Index_Set</a:t>
            </a:r>
            <a:r>
              <a:rPr lang="en-US" sz="1500" i="1" dirty="0">
                <a:latin typeface="Calibri" panose="020F0502020204030204" pitchFamily="34" charset="0"/>
                <a:ea typeface="Calibri" panose="020F0502020204030204" pitchFamily="34" charset="0"/>
                <a:cs typeface="Times New Roman" panose="02020603050405020304" pitchFamily="18" charset="0"/>
              </a:rPr>
              <a:t>) </a:t>
            </a:r>
          </a:p>
          <a:p>
            <a:pPr marL="400050" marR="0" lvl="1" indent="0">
              <a:lnSpc>
                <a:spcPct val="107000"/>
              </a:lnSpc>
              <a:spcBef>
                <a:spcPts val="0"/>
              </a:spcBef>
              <a:spcAft>
                <a:spcPts val="800"/>
              </a:spcAft>
              <a:buNone/>
              <a:tabLst>
                <a:tab pos="2495550" algn="l"/>
              </a:tabLst>
            </a:pPr>
            <a:r>
              <a:rPr lang="en-US" sz="1500" i="1" dirty="0">
                <a:latin typeface="Calibri" panose="020F0502020204030204" pitchFamily="34" charset="0"/>
                <a:ea typeface="Calibri" panose="020F0502020204030204" pitchFamily="34" charset="0"/>
                <a:cs typeface="Times New Roman" panose="02020603050405020304" pitchFamily="18" charset="0"/>
              </a:rPr>
              <a:t> </a:t>
            </a:r>
            <a:r>
              <a:rPr lang="en-US" sz="1500" i="1" dirty="0" smtClean="0">
                <a:latin typeface="Calibri" panose="020F0502020204030204" pitchFamily="34" charset="0"/>
                <a:ea typeface="Calibri" panose="020F0502020204030204" pitchFamily="34" charset="0"/>
                <a:cs typeface="Times New Roman" panose="02020603050405020304" pitchFamily="18" charset="0"/>
              </a:rPr>
              <a:t> sum(v </a:t>
            </a:r>
            <a:r>
              <a:rPr lang="en-US" sz="1500" i="1" dirty="0">
                <a:latin typeface="Calibri" panose="020F0502020204030204" pitchFamily="34" charset="0"/>
                <a:ea typeface="Calibri" panose="020F0502020204030204" pitchFamily="34" charset="0"/>
                <a:cs typeface="Times New Roman" panose="02020603050405020304" pitchFamily="18" charset="0"/>
              </a:rPr>
              <a:t>in </a:t>
            </a:r>
            <a:r>
              <a:rPr lang="en-US" sz="1500" i="1" dirty="0" err="1">
                <a:latin typeface="Calibri" panose="020F0502020204030204" pitchFamily="34" charset="0"/>
                <a:ea typeface="Calibri" panose="020F0502020204030204" pitchFamily="34" charset="0"/>
                <a:cs typeface="Times New Roman" panose="02020603050405020304" pitchFamily="18" charset="0"/>
              </a:rPr>
              <a:t>Variable_Index_Set</a:t>
            </a:r>
            <a:r>
              <a:rPr lang="en-US" sz="1500" i="1" dirty="0">
                <a:latin typeface="Calibri" panose="020F0502020204030204" pitchFamily="34" charset="0"/>
                <a:ea typeface="Calibri" panose="020F0502020204030204" pitchFamily="34" charset="0"/>
                <a:cs typeface="Times New Roman" panose="02020603050405020304" pitchFamily="18" charset="0"/>
              </a:rPr>
              <a:t>, d in </a:t>
            </a:r>
            <a:r>
              <a:rPr lang="en-US" sz="1500" i="1" dirty="0" err="1">
                <a:latin typeface="Calibri" panose="020F0502020204030204" pitchFamily="34" charset="0"/>
                <a:ea typeface="Calibri" panose="020F0502020204030204" pitchFamily="34" charset="0"/>
                <a:cs typeface="Times New Roman" panose="02020603050405020304" pitchFamily="18" charset="0"/>
              </a:rPr>
              <a:t>Data_Set</a:t>
            </a:r>
            <a:r>
              <a:rPr lang="en-US" sz="1500" i="1" dirty="0">
                <a:latin typeface="Calibri" panose="020F0502020204030204" pitchFamily="34" charset="0"/>
                <a:ea typeface="Calibri" panose="020F0502020204030204" pitchFamily="34" charset="0"/>
                <a:cs typeface="Times New Roman" panose="02020603050405020304" pitchFamily="18" charset="0"/>
              </a:rPr>
              <a:t> where d matches c &amp; d matches v) </a:t>
            </a:r>
            <a:r>
              <a:rPr lang="en-US" sz="1500" i="1" dirty="0" err="1">
                <a:latin typeface="Calibri" panose="020F0502020204030204" pitchFamily="34" charset="0"/>
                <a:ea typeface="Calibri" panose="020F0502020204030204" pitchFamily="34" charset="0"/>
                <a:cs typeface="Times New Roman" panose="02020603050405020304" pitchFamily="18" charset="0"/>
              </a:rPr>
              <a:t>d.value</a:t>
            </a:r>
            <a:r>
              <a:rPr lang="en-US" sz="1500" i="1" dirty="0">
                <a:latin typeface="Calibri" panose="020F0502020204030204" pitchFamily="34" charset="0"/>
                <a:ea typeface="Calibri" panose="020F0502020204030204" pitchFamily="34" charset="0"/>
                <a:cs typeface="Times New Roman" panose="02020603050405020304" pitchFamily="18" charset="0"/>
              </a:rPr>
              <a:t> * x[v] &lt;= </a:t>
            </a:r>
            <a:r>
              <a:rPr lang="en-US" sz="1500" i="1" dirty="0" err="1" smtClean="0">
                <a:latin typeface="Calibri" panose="020F0502020204030204" pitchFamily="34" charset="0"/>
                <a:ea typeface="Calibri" panose="020F0502020204030204" pitchFamily="34" charset="0"/>
                <a:cs typeface="Times New Roman" panose="02020603050405020304" pitchFamily="18" charset="0"/>
              </a:rPr>
              <a:t>c.right-hand_side</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10932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Modeling Objects with Generic Constraints </a:t>
            </a:r>
            <a:r>
              <a:rPr lang="en-US" dirty="0" smtClean="0"/>
              <a:t>(2)</a:t>
            </a:r>
            <a:endParaRPr lang="en-US" dirty="0"/>
          </a:p>
        </p:txBody>
      </p:sp>
      <p:sp>
        <p:nvSpPr>
          <p:cNvPr id="3" name="Content Placeholder 2"/>
          <p:cNvSpPr>
            <a:spLocks noGrp="1"/>
          </p:cNvSpPr>
          <p:nvPr>
            <p:ph idx="1"/>
          </p:nvPr>
        </p:nvSpPr>
        <p:spPr>
          <a:xfrm>
            <a:off x="677334" y="1826474"/>
            <a:ext cx="8596668" cy="4503988"/>
          </a:xfrm>
        </p:spPr>
        <p:txBody>
          <a:bodyPr>
            <a:normAutofit lnSpcReduction="10000"/>
          </a:bodyPr>
          <a:lstStyle/>
          <a:p>
            <a:r>
              <a:rPr lang="en-US" dirty="0"/>
              <a:t>Representation of generic </a:t>
            </a:r>
            <a:r>
              <a:rPr lang="en-US" dirty="0" smtClean="0"/>
              <a:t>constraint coefficients </a:t>
            </a:r>
            <a:r>
              <a:rPr lang="en-US" dirty="0"/>
              <a:t>in MOSDEX would then look something like this</a:t>
            </a:r>
            <a:r>
              <a:rPr lang="en-US" dirty="0" smtClean="0"/>
              <a:t>:</a:t>
            </a:r>
          </a:p>
          <a:p>
            <a:pPr marL="457200" lvl="1" indent="0">
              <a:buNone/>
            </a:pPr>
            <a:endParaRPr lang="en-US" dirty="0" smtClean="0"/>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coefficients: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{“name” : “</a:t>
            </a:r>
            <a:r>
              <a:rPr lang="en-US" dirty="0" err="1">
                <a:latin typeface="Consolas" panose="020B0609020204030204" pitchFamily="49" charset="0"/>
                <a:ea typeface="Calibri" panose="020F0502020204030204" pitchFamily="34" charset="0"/>
                <a:cs typeface="Times New Roman" panose="02020603050405020304" pitchFamily="18" charset="0"/>
              </a:rPr>
              <a:t>ctCapacity_ship</a:t>
            </a:r>
            <a:r>
              <a:rPr lang="en-US" dirty="0">
                <a:latin typeface="Consolas" panose="020B0609020204030204" pitchFamily="49"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“constraint” : “</a:t>
            </a:r>
            <a:r>
              <a:rPr lang="en-US" dirty="0" err="1">
                <a:latin typeface="Consolas" panose="020B0609020204030204" pitchFamily="49" charset="0"/>
                <a:ea typeface="Calibri" panose="020F0502020204030204" pitchFamily="34" charset="0"/>
                <a:cs typeface="Times New Roman" panose="02020603050405020304" pitchFamily="18" charset="0"/>
              </a:rPr>
              <a:t>ctCapacity</a:t>
            </a:r>
            <a:r>
              <a:rPr lang="en-US" dirty="0">
                <a:latin typeface="Consolas" panose="020B0609020204030204" pitchFamily="49"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“variable” : </a:t>
            </a:r>
            <a:r>
              <a:rPr lang="en-US" dirty="0" smtClean="0">
                <a:latin typeface="Consolas" panose="020B0609020204030204" pitchFamily="49" charset="0"/>
                <a:ea typeface="Calibri" panose="020F0502020204030204" pitchFamily="34" charset="0"/>
                <a:cs typeface="Times New Roman" panose="02020603050405020304" pitchFamily="18" charset="0"/>
              </a:rPr>
              <a:t>“ship”,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“data” : “</a:t>
            </a:r>
            <a:r>
              <a:rPr lang="en-US" dirty="0" err="1">
                <a:latin typeface="Consolas" panose="020B0609020204030204" pitchFamily="49" charset="0"/>
                <a:ea typeface="Calibri" panose="020F0502020204030204" pitchFamily="34" charset="0"/>
                <a:cs typeface="Times New Roman" panose="02020603050405020304" pitchFamily="18" charset="0"/>
              </a:rPr>
              <a:t>demands.amount</a:t>
            </a:r>
            <a:r>
              <a:rPr lang="en-US" dirty="0">
                <a:latin typeface="Consolas" panose="020B0609020204030204" pitchFamily="49"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	</a:t>
            </a:r>
            <a:r>
              <a:rPr lang="en-US" dirty="0" smtClean="0">
                <a:latin typeface="Consolas" panose="020B0609020204030204" pitchFamily="49" charset="0"/>
                <a:ea typeface="Calibri" panose="020F0502020204030204" pitchFamily="34" charset="0"/>
                <a:cs typeface="Times New Roman" panose="02020603050405020304" pitchFamily="18" charset="0"/>
              </a:rPr>
              <a:t>… more coefficient objects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00050" lvl="1" indent="0">
              <a:lnSpc>
                <a:spcPct val="107000"/>
              </a:lnSpc>
              <a:spcBef>
                <a:spcPts val="0"/>
              </a:spcBef>
              <a:spcAft>
                <a:spcPts val="800"/>
              </a:spcAft>
              <a:buNone/>
              <a:tabLst>
                <a:tab pos="685800" algn="l"/>
              </a:tabLst>
            </a:pPr>
            <a:r>
              <a:rPr lang="en-US" dirty="0">
                <a:latin typeface="Consolas" panose="020B0609020204030204" pitchFamily="49"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dirty="0"/>
              <a:t>The matching </a:t>
            </a:r>
            <a:r>
              <a:rPr lang="en-US" dirty="0"/>
              <a:t>condition is implicit in index </a:t>
            </a:r>
            <a:r>
              <a:rPr lang="en-US" dirty="0"/>
              <a:t>sets of the constraint and variable </a:t>
            </a:r>
            <a:r>
              <a:rPr lang="en-US" dirty="0" smtClean="0"/>
              <a:t>objects</a:t>
            </a:r>
          </a:p>
          <a:p>
            <a:r>
              <a:rPr lang="en-US" dirty="0" smtClean="0"/>
              <a:t>Open question: does use of SQL actually provide additional functionality over the matching condition function?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462776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MOSDEX and </a:t>
            </a:r>
            <a:r>
              <a:rPr lang="en-US" dirty="0" err="1"/>
              <a:t>MathOptFormat</a:t>
            </a:r>
            <a:endParaRPr lang="en-US" dirty="0"/>
          </a:p>
        </p:txBody>
      </p:sp>
      <p:sp>
        <p:nvSpPr>
          <p:cNvPr id="3" name="Content Placeholder 2"/>
          <p:cNvSpPr>
            <a:spLocks noGrp="1"/>
          </p:cNvSpPr>
          <p:nvPr>
            <p:ph idx="1"/>
          </p:nvPr>
        </p:nvSpPr>
        <p:spPr>
          <a:xfrm>
            <a:off x="677334" y="2160589"/>
            <a:ext cx="9099712" cy="3880773"/>
          </a:xfrm>
        </p:spPr>
        <p:txBody>
          <a:bodyPr/>
          <a:lstStyle/>
          <a:p>
            <a:r>
              <a:rPr lang="en-US" dirty="0" err="1" smtClean="0"/>
              <a:t>MathOptFormat</a:t>
            </a:r>
            <a:r>
              <a:rPr lang="en-US" dirty="0"/>
              <a:t> is a text representation of </a:t>
            </a:r>
            <a:r>
              <a:rPr lang="en-US" dirty="0" smtClean="0"/>
              <a:t>an optimization model </a:t>
            </a:r>
            <a:r>
              <a:rPr lang="en-US" dirty="0"/>
              <a:t>as a JSON object </a:t>
            </a:r>
            <a:r>
              <a:rPr lang="en-US" dirty="0" smtClean="0"/>
              <a:t/>
            </a:r>
            <a:br>
              <a:rPr lang="en-US" dirty="0" smtClean="0"/>
            </a:br>
            <a:r>
              <a:rPr lang="en-US" dirty="0" smtClean="0"/>
              <a:t>(</a:t>
            </a:r>
            <a:r>
              <a:rPr lang="en-US" dirty="0"/>
              <a:t>see </a:t>
            </a:r>
            <a:r>
              <a:rPr lang="en-US" dirty="0">
                <a:hlinkClick r:id="rId2"/>
              </a:rPr>
              <a:t>https://odow.github.io/MathOptFormat.jl/latest/index.html#The-Format-1</a:t>
            </a:r>
            <a:r>
              <a:rPr lang="en-US" dirty="0" smtClean="0"/>
              <a:t>)</a:t>
            </a:r>
          </a:p>
          <a:p>
            <a:pPr lvl="1"/>
            <a:r>
              <a:rPr lang="en-US" dirty="0" smtClean="0"/>
              <a:t>Part of the </a:t>
            </a:r>
            <a:r>
              <a:rPr lang="en-US" dirty="0" err="1" smtClean="0"/>
              <a:t>JuMP</a:t>
            </a:r>
            <a:r>
              <a:rPr lang="en-US" dirty="0" smtClean="0"/>
              <a:t> modeling interface in Julia</a:t>
            </a:r>
          </a:p>
          <a:p>
            <a:r>
              <a:rPr lang="en-US" dirty="0" err="1"/>
              <a:t>MathOptFormat</a:t>
            </a:r>
            <a:r>
              <a:rPr lang="en-US" dirty="0"/>
              <a:t> </a:t>
            </a:r>
            <a:r>
              <a:rPr lang="en-US" dirty="0" smtClean="0"/>
              <a:t>is possibly compatible </a:t>
            </a:r>
            <a:r>
              <a:rPr lang="en-US" dirty="0"/>
              <a:t>with </a:t>
            </a:r>
            <a:r>
              <a:rPr lang="en-US" dirty="0" smtClean="0"/>
              <a:t>MOSDEX </a:t>
            </a:r>
            <a:r>
              <a:rPr lang="en-US" dirty="0"/>
              <a:t>but </a:t>
            </a:r>
            <a:r>
              <a:rPr lang="en-US" dirty="0" smtClean="0"/>
              <a:t>would need modifications to:</a:t>
            </a:r>
          </a:p>
          <a:p>
            <a:pPr lvl="1"/>
            <a:r>
              <a:rPr lang="en-US" dirty="0" smtClean="0"/>
              <a:t>separate </a:t>
            </a:r>
            <a:r>
              <a:rPr lang="en-US" dirty="0"/>
              <a:t>the data from the modeling </a:t>
            </a:r>
            <a:r>
              <a:rPr lang="en-US" dirty="0" smtClean="0"/>
              <a:t>objects</a:t>
            </a:r>
            <a:endParaRPr lang="en-US" dirty="0"/>
          </a:p>
          <a:p>
            <a:pPr lvl="1"/>
            <a:r>
              <a:rPr lang="en-US" dirty="0" smtClean="0"/>
              <a:t>incorporate </a:t>
            </a:r>
            <a:r>
              <a:rPr lang="en-US" dirty="0"/>
              <a:t>schema objects for the </a:t>
            </a:r>
            <a:r>
              <a:rPr lang="en-US" dirty="0" smtClean="0"/>
              <a:t>data </a:t>
            </a:r>
            <a:endParaRPr lang="en-US" dirty="0"/>
          </a:p>
          <a:p>
            <a:pPr lvl="1"/>
            <a:r>
              <a:rPr lang="en-US" dirty="0" smtClean="0"/>
              <a:t>enable </a:t>
            </a:r>
            <a:r>
              <a:rPr lang="en-US" dirty="0"/>
              <a:t>indexing for variables and </a:t>
            </a:r>
            <a:r>
              <a:rPr lang="en-US" dirty="0" smtClean="0"/>
              <a:t>constraints</a:t>
            </a:r>
            <a:endParaRPr lang="en-US" dirty="0"/>
          </a:p>
          <a:p>
            <a:r>
              <a:rPr lang="en-US" dirty="0" smtClean="0"/>
              <a:t>Because of the need to support multiple solver APIs in multiple programming languages and multiple modeling languages, thought must be given to </a:t>
            </a:r>
            <a:r>
              <a:rPr lang="en-US" dirty="0"/>
              <a:t>how </a:t>
            </a:r>
            <a:r>
              <a:rPr lang="en-US" dirty="0" err="1"/>
              <a:t>MathOptFormat</a:t>
            </a:r>
            <a:r>
              <a:rPr lang="en-US" dirty="0"/>
              <a:t> </a:t>
            </a:r>
            <a:r>
              <a:rPr lang="en-US" dirty="0" smtClean="0"/>
              <a:t>could be applicable beyond Julia and </a:t>
            </a:r>
            <a:r>
              <a:rPr lang="en-US" dirty="0" err="1" smtClean="0"/>
              <a:t>JuMP</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3177265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Big Data and Streams</a:t>
            </a:r>
            <a:endParaRPr lang="en-US" dirty="0"/>
          </a:p>
        </p:txBody>
      </p:sp>
      <p:sp>
        <p:nvSpPr>
          <p:cNvPr id="3" name="Content Placeholder 2"/>
          <p:cNvSpPr>
            <a:spLocks noGrp="1"/>
          </p:cNvSpPr>
          <p:nvPr>
            <p:ph idx="1"/>
          </p:nvPr>
        </p:nvSpPr>
        <p:spPr/>
        <p:txBody>
          <a:bodyPr/>
          <a:lstStyle/>
          <a:p>
            <a:r>
              <a:rPr lang="en-US" dirty="0" smtClean="0"/>
              <a:t>Analytics in general is moving strongly and rapidly to applications on big data sets</a:t>
            </a:r>
          </a:p>
          <a:p>
            <a:r>
              <a:rPr lang="en-US" dirty="0" smtClean="0"/>
              <a:t>Optimization applications already support large data sets (O(1M) variables and O(100K) constraints and solvers on the horizon could increase instance sizes by another order of magnitude or more</a:t>
            </a:r>
          </a:p>
          <a:p>
            <a:pPr lvl="1"/>
            <a:r>
              <a:rPr lang="en-US" dirty="0" smtClean="0"/>
              <a:t>Examples: control of millions of energy storage batteries in hybrid vehicles, stochastic electricity unit commitment, individualized marketing offers to millions of customers</a:t>
            </a:r>
          </a:p>
          <a:p>
            <a:r>
              <a:rPr lang="en-US" dirty="0" smtClean="0"/>
              <a:t>Data handling tools such as Hadoop and Apache Spark can now process enormous data sets, using distributed, parallel processing</a:t>
            </a:r>
          </a:p>
          <a:p>
            <a:r>
              <a:rPr lang="en-US" dirty="0" smtClean="0"/>
              <a:t>Data exchange format for optimization needs to be able to adapt to big data as well</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433853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Conundrum:</a:t>
            </a:r>
            <a:br>
              <a:rPr lang="en-US" dirty="0" smtClean="0"/>
            </a:br>
            <a:r>
              <a:rPr lang="en-US" dirty="0" smtClean="0"/>
              <a:t>What’s wrong with this transportation model?</a:t>
            </a:r>
            <a:endParaRPr lang="en-US" dirty="0"/>
          </a:p>
        </p:txBody>
      </p:sp>
      <p:sp>
        <p:nvSpPr>
          <p:cNvPr id="4" name="Content Placeholder 3"/>
          <p:cNvSpPr>
            <a:spLocks noGrp="1"/>
          </p:cNvSpPr>
          <p:nvPr>
            <p:ph sz="half" idx="1"/>
          </p:nvPr>
        </p:nvSpPr>
        <p:spPr>
          <a:xfrm>
            <a:off x="8557592" y="2160590"/>
            <a:ext cx="2663743" cy="3880772"/>
          </a:xfrm>
        </p:spPr>
        <p:txBody>
          <a:bodyPr/>
          <a:lstStyle/>
          <a:p>
            <a:r>
              <a:rPr lang="en-US" dirty="0" smtClean="0"/>
              <a:t>How do you compute </a:t>
            </a:r>
            <a:r>
              <a:rPr lang="en-US" dirty="0" smtClean="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length(ORIG)?</a:t>
            </a:r>
          </a:p>
          <a:p>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How do you iterate </a:t>
            </a:r>
            <a:r>
              <a:rPr lang="en-US" dirty="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supply[</a:t>
            </a:r>
            <a:r>
              <a:rPr lang="en-US" dirty="0" err="1">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smtClean="0">
                <a:solidFill>
                  <a:prstClr val="black">
                    <a:lumMod val="75000"/>
                    <a:lumOff val="25000"/>
                  </a:prstClr>
                </a:solidFill>
                <a:latin typeface="Times New Roman" panose="02020603050405020304" pitchFamily="18" charset="0"/>
                <a:ea typeface="Times New Roman" panose="02020603050405020304" pitchFamily="18" charset="0"/>
                <a:cs typeface="Times New Roman" panose="02020603050405020304" pitchFamily="18" charset="0"/>
              </a:rPr>
              <a:t>] and demand[j]?</a:t>
            </a:r>
          </a:p>
          <a:p>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In big data, counting the length of a data set is a costly operation</a:t>
            </a:r>
          </a:p>
          <a:p>
            <a:r>
              <a:rPr lang="en-US" dirty="0" smtClean="0">
                <a:solidFill>
                  <a:prstClr val="black">
                    <a:lumMod val="75000"/>
                    <a:lumOff val="25000"/>
                  </a:prstClr>
                </a:solidFill>
                <a:latin typeface="Times New Roman" panose="02020603050405020304" pitchFamily="18" charset="0"/>
                <a:cs typeface="Times New Roman" panose="02020603050405020304" pitchFamily="18" charset="0"/>
              </a:rPr>
              <a:t>In big data, iterating over a data set is a costly operation</a:t>
            </a:r>
            <a:endParaRPr lang="en-US" dirty="0"/>
          </a:p>
        </p:txBody>
      </p:sp>
      <p:sp>
        <p:nvSpPr>
          <p:cNvPr id="5" name="Content Placeholder 4"/>
          <p:cNvSpPr>
            <a:spLocks noGrp="1"/>
          </p:cNvSpPr>
          <p:nvPr>
            <p:ph sz="half" idx="2"/>
          </p:nvPr>
        </p:nvSpPr>
        <p:spPr>
          <a:xfrm>
            <a:off x="677334" y="2160590"/>
            <a:ext cx="7578969" cy="3880773"/>
          </a:xfrm>
        </p:spPr>
        <p:txBody>
          <a:bodyPr/>
          <a:lstStyle/>
          <a:p>
            <a:pPr marL="0" indent="0">
              <a:lnSpc>
                <a:spcPct val="107000"/>
              </a:lnSpc>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m = Model(solver=solver);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@variable(m, Trans[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=1:length(ORIG), j=1:length(DEST)] &gt;= 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@objective(m, Min, sum(cost[</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i,j</a:t>
            </a:r>
            <a:r>
              <a:rPr lang="en-US" dirty="0">
                <a:latin typeface="Times New Roman" panose="02020603050405020304" pitchFamily="18" charset="0"/>
                <a:ea typeface="Times New Roman" panose="02020603050405020304" pitchFamily="18" charset="0"/>
                <a:cs typeface="Times New Roman" panose="02020603050405020304" pitchFamily="18" charset="0"/>
              </a:rPr>
              <a:t>] * Trans[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i,j</a:t>
            </a:r>
            <a:r>
              <a:rPr lang="en-US" dirty="0">
                <a:latin typeface="Times New Roman" panose="02020603050405020304" pitchFamily="18" charset="0"/>
                <a:ea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=1:length(ORIG), j=1:length(DEST)));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@constraint(m,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=1:1:length(ORIG)], sum(Trans[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i,j</a:t>
            </a:r>
            <a:r>
              <a:rPr lang="en-US" dirty="0">
                <a:latin typeface="Times New Roman" panose="02020603050405020304" pitchFamily="18" charset="0"/>
                <a:ea typeface="Times New Roman" panose="02020603050405020304" pitchFamily="18" charset="0"/>
                <a:cs typeface="Times New Roman" panose="02020603050405020304" pitchFamily="18" charset="0"/>
              </a:rPr>
              <a:t>] for j=1:length(DEST)) == supply[</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@constraint(m, [j = 1:length(DEST)], sum(Trans[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i,j</a:t>
            </a:r>
            <a:r>
              <a:rPr lang="en-US" dirty="0">
                <a:latin typeface="Times New Roman" panose="02020603050405020304" pitchFamily="18" charset="0"/>
                <a:ea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=1:length(ORIG)) == demand[j</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©2019 Jeremy A. Bloom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4124008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Operations</a:t>
            </a:r>
            <a:endParaRPr lang="en-US" dirty="0"/>
          </a:p>
        </p:txBody>
      </p:sp>
      <p:sp>
        <p:nvSpPr>
          <p:cNvPr id="3" name="Content Placeholder 2"/>
          <p:cNvSpPr>
            <a:spLocks noGrp="1"/>
          </p:cNvSpPr>
          <p:nvPr>
            <p:ph idx="1"/>
          </p:nvPr>
        </p:nvSpPr>
        <p:spPr>
          <a:xfrm>
            <a:off x="677334" y="1879229"/>
            <a:ext cx="8596668" cy="4240211"/>
          </a:xfrm>
        </p:spPr>
        <p:txBody>
          <a:bodyPr>
            <a:normAutofit fontScale="92500" lnSpcReduction="10000"/>
          </a:bodyPr>
          <a:lstStyle/>
          <a:p>
            <a:r>
              <a:rPr lang="en-US" b="1" dirty="0" smtClean="0"/>
              <a:t>Streaming</a:t>
            </a:r>
            <a:r>
              <a:rPr lang="en-US" dirty="0" smtClean="0"/>
              <a:t>: Data flows from a source (e.g. file, twitter feed, etc.) to a destination (e.g. an optimization solver) without an intermediate resting place</a:t>
            </a:r>
          </a:p>
          <a:p>
            <a:pPr lvl="1"/>
            <a:r>
              <a:rPr lang="en-US" dirty="0"/>
              <a:t>Creating intermediate objects can overwhelm the stack space of the </a:t>
            </a:r>
            <a:r>
              <a:rPr lang="en-US" dirty="0" smtClean="0"/>
              <a:t>processor</a:t>
            </a:r>
          </a:p>
          <a:p>
            <a:pPr lvl="1"/>
            <a:r>
              <a:rPr lang="en-US" dirty="0" smtClean="0"/>
              <a:t>Operators work directly on a stream rather than on the individual items in the stream (unlike an iterator)</a:t>
            </a:r>
          </a:p>
          <a:p>
            <a:pPr lvl="1"/>
            <a:r>
              <a:rPr lang="en-US" dirty="0" smtClean="0"/>
              <a:t>Many languages now support some form of stream processing</a:t>
            </a:r>
          </a:p>
          <a:p>
            <a:r>
              <a:rPr lang="en-US" b="1" dirty="0" smtClean="0"/>
              <a:t>Transformation</a:t>
            </a:r>
            <a:r>
              <a:rPr lang="en-US" dirty="0" smtClean="0"/>
              <a:t>: transform each row of a data set to a new row in another data set (e.g. a map operation)</a:t>
            </a:r>
          </a:p>
          <a:p>
            <a:r>
              <a:rPr lang="en-US" b="1" dirty="0" smtClean="0"/>
              <a:t>Action</a:t>
            </a:r>
            <a:r>
              <a:rPr lang="en-US" dirty="0" smtClean="0"/>
              <a:t>: produce a result, </a:t>
            </a:r>
            <a:r>
              <a:rPr lang="en-US" dirty="0"/>
              <a:t>e.g. a </a:t>
            </a:r>
            <a:r>
              <a:rPr lang="en-US" dirty="0" smtClean="0"/>
              <a:t>scalar, that is not a data set (e.g. a reduce action)</a:t>
            </a:r>
          </a:p>
          <a:p>
            <a:r>
              <a:rPr lang="en-US" dirty="0" smtClean="0"/>
              <a:t>Big data handlers are optimized to perform these operations efficiently.</a:t>
            </a:r>
          </a:p>
          <a:p>
            <a:pPr lvl="1"/>
            <a:r>
              <a:rPr lang="en-US" dirty="0" smtClean="0"/>
              <a:t>Transformations are evaluated in </a:t>
            </a:r>
            <a:r>
              <a:rPr lang="en-US" i="1" dirty="0" smtClean="0"/>
              <a:t>lazy</a:t>
            </a:r>
            <a:r>
              <a:rPr lang="en-US" dirty="0" smtClean="0"/>
              <a:t> fashion; that is they are performed only when a action is initialed and they may be reformulated for efficient execution </a:t>
            </a:r>
          </a:p>
          <a:p>
            <a:r>
              <a:rPr lang="en-US" dirty="0" smtClean="0"/>
              <a:t>Thus, to the extent possible, data handling operations should be performed inside a big data handler</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18</a:t>
            </a:fld>
            <a:endParaRPr lang="en-US" dirty="0"/>
          </a:p>
        </p:txBody>
      </p:sp>
    </p:spTree>
    <p:extLst>
      <p:ext uri="{BB962C8B-B14F-4D97-AF65-F5344CB8AC3E}">
        <p14:creationId xmlns:p14="http://schemas.microsoft.com/office/powerpoint/2010/main" val="553699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a:t>
            </a:r>
            <a:r>
              <a:rPr lang="en-US" dirty="0" smtClean="0"/>
              <a:t>for MOSDEX</a:t>
            </a:r>
            <a:endParaRPr lang="en-US" dirty="0"/>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US" dirty="0" smtClean="0"/>
              <a:t>Agree on the basic structure of MOSDEX.</a:t>
            </a:r>
          </a:p>
          <a:p>
            <a:pPr>
              <a:buFont typeface="+mj-lt"/>
              <a:buAutoNum type="arabicPeriod"/>
            </a:pPr>
            <a:r>
              <a:rPr lang="en-US" dirty="0" smtClean="0"/>
              <a:t>Draft </a:t>
            </a:r>
            <a:r>
              <a:rPr lang="en-US" dirty="0"/>
              <a:t>rigorous syntax specifications for the new standard.</a:t>
            </a:r>
          </a:p>
          <a:p>
            <a:pPr>
              <a:buFont typeface="+mj-lt"/>
              <a:buAutoNum type="arabicPeriod"/>
            </a:pPr>
            <a:r>
              <a:rPr lang="en-US" dirty="0" smtClean="0"/>
              <a:t>Write </a:t>
            </a:r>
            <a:r>
              <a:rPr lang="en-US" dirty="0"/>
              <a:t>examples of the new standard using widely understood optimization problems (of which there are many published examples) with a view towards testing and extending the new standard where necessary. Examples should include (but not be limited to) network models, time-staged models involving lagged variables (e.g. production/inventory problems), and stochastic programs.</a:t>
            </a:r>
          </a:p>
          <a:p>
            <a:pPr>
              <a:buFont typeface="+mj-lt"/>
              <a:buAutoNum type="arabicPeriod"/>
            </a:pPr>
            <a:r>
              <a:rPr lang="en-US" dirty="0" smtClean="0"/>
              <a:t>Code </a:t>
            </a:r>
            <a:r>
              <a:rPr lang="en-US" dirty="0"/>
              <a:t>samples demonstrating how the new standard utilizes different solvers’ APIs and different modeling languages.</a:t>
            </a:r>
          </a:p>
          <a:p>
            <a:pPr>
              <a:buFont typeface="+mj-lt"/>
              <a:buAutoNum type="arabicPeriod"/>
            </a:pPr>
            <a:r>
              <a:rPr lang="en-US" dirty="0" smtClean="0"/>
              <a:t>Code </a:t>
            </a:r>
            <a:r>
              <a:rPr lang="en-US" dirty="0"/>
              <a:t>parsers for the new standard for reading and writing files in the various target languages. In this step, adapt existing JSON parsers in the target languages to accept the syntax of the new standard.</a:t>
            </a:r>
          </a:p>
          <a:p>
            <a:pPr>
              <a:buFont typeface="+mj-lt"/>
              <a:buAutoNum type="arabicPeriod"/>
            </a:pPr>
            <a:r>
              <a:rPr lang="en-US" dirty="0" smtClean="0"/>
              <a:t>Publish </a:t>
            </a:r>
            <a:r>
              <a:rPr lang="en-US" dirty="0"/>
              <a:t>the documentation and code developed in the previous steps on the COIN-OR </a:t>
            </a:r>
            <a:r>
              <a:rPr lang="en-US" dirty="0" err="1"/>
              <a:t>Github</a:t>
            </a:r>
            <a:r>
              <a:rPr lang="en-US" dirty="0"/>
              <a:t> site and solicit comments from users. </a:t>
            </a:r>
          </a:p>
          <a:p>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313731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a:xfrm>
            <a:off x="677334" y="1453243"/>
            <a:ext cx="8596668" cy="4588119"/>
          </a:xfrm>
        </p:spPr>
        <p:txBody>
          <a:bodyPr>
            <a:normAutofit lnSpcReduction="10000"/>
          </a:bodyPr>
          <a:lstStyle/>
          <a:p>
            <a:r>
              <a:rPr lang="en-US" dirty="0"/>
              <a:t>MPS format </a:t>
            </a:r>
            <a:r>
              <a:rPr lang="en-US" dirty="0" smtClean="0"/>
              <a:t>is the de </a:t>
            </a:r>
            <a:r>
              <a:rPr lang="en-US" dirty="0"/>
              <a:t>facto standard </a:t>
            </a:r>
            <a:r>
              <a:rPr lang="en-US" dirty="0" smtClean="0"/>
              <a:t>for data exchange and model specification for many optimization solvers</a:t>
            </a:r>
          </a:p>
          <a:p>
            <a:r>
              <a:rPr lang="en-US" dirty="0" smtClean="0"/>
              <a:t>It has several advantages:</a:t>
            </a:r>
            <a:endParaRPr lang="en-US" dirty="0"/>
          </a:p>
          <a:p>
            <a:pPr lvl="1"/>
            <a:r>
              <a:rPr lang="en-US" dirty="0" smtClean="0"/>
              <a:t>Sparsity</a:t>
            </a:r>
          </a:p>
          <a:p>
            <a:pPr lvl="1"/>
            <a:r>
              <a:rPr lang="en-US" dirty="0" smtClean="0"/>
              <a:t>Text-based</a:t>
            </a:r>
            <a:endParaRPr lang="en-US" dirty="0"/>
          </a:p>
          <a:p>
            <a:pPr lvl="1"/>
            <a:r>
              <a:rPr lang="en-US" dirty="0" smtClean="0"/>
              <a:t>Non-proprietary</a:t>
            </a:r>
          </a:p>
          <a:p>
            <a:r>
              <a:rPr lang="en-US" dirty="0" smtClean="0"/>
              <a:t>However, it also has many deficiencies:</a:t>
            </a:r>
            <a:endParaRPr lang="en-US" dirty="0"/>
          </a:p>
          <a:p>
            <a:pPr lvl="1"/>
            <a:r>
              <a:rPr lang="en-US" dirty="0" smtClean="0"/>
              <a:t>Lack </a:t>
            </a:r>
            <a:r>
              <a:rPr lang="en-US" dirty="0"/>
              <a:t>of an output </a:t>
            </a:r>
            <a:r>
              <a:rPr lang="en-US" dirty="0" smtClean="0"/>
              <a:t>standard</a:t>
            </a:r>
            <a:endParaRPr lang="en-US" dirty="0"/>
          </a:p>
          <a:p>
            <a:pPr lvl="1"/>
            <a:r>
              <a:rPr lang="en-US" dirty="0" smtClean="0"/>
              <a:t>Lack </a:t>
            </a:r>
            <a:r>
              <a:rPr lang="en-US" dirty="0"/>
              <a:t>of model-data </a:t>
            </a:r>
            <a:r>
              <a:rPr lang="en-US" dirty="0" smtClean="0"/>
              <a:t>separation</a:t>
            </a:r>
          </a:p>
          <a:p>
            <a:pPr lvl="1"/>
            <a:r>
              <a:rPr lang="en-US" dirty="0" smtClean="0"/>
              <a:t>Difficulty </a:t>
            </a:r>
            <a:r>
              <a:rPr lang="en-US" dirty="0"/>
              <a:t>in </a:t>
            </a:r>
            <a:r>
              <a:rPr lang="en-US" dirty="0" smtClean="0"/>
              <a:t>scaling</a:t>
            </a:r>
          </a:p>
          <a:p>
            <a:pPr lvl="1"/>
            <a:r>
              <a:rPr lang="en-US" dirty="0" smtClean="0"/>
              <a:t>Lack </a:t>
            </a:r>
            <a:r>
              <a:rPr lang="en-US" dirty="0"/>
              <a:t>of </a:t>
            </a:r>
            <a:r>
              <a:rPr lang="en-US" dirty="0" smtClean="0"/>
              <a:t>indexing</a:t>
            </a:r>
            <a:endParaRPr lang="en-US" dirty="0"/>
          </a:p>
          <a:p>
            <a:pPr lvl="1"/>
            <a:r>
              <a:rPr lang="en-US" dirty="0" smtClean="0"/>
              <a:t>Column orientation</a:t>
            </a:r>
          </a:p>
          <a:p>
            <a:pPr lvl="1"/>
            <a:r>
              <a:rPr lang="en-US" dirty="0" smtClean="0"/>
              <a:t>Extensions </a:t>
            </a:r>
            <a:r>
              <a:rPr lang="en-US" dirty="0"/>
              <a:t>beyond linear </a:t>
            </a:r>
            <a:r>
              <a:rPr lang="en-US" dirty="0" smtClean="0"/>
              <a:t>models</a:t>
            </a:r>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298889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MOSDEX is intended as a data </a:t>
            </a:r>
            <a:r>
              <a:rPr lang="en-US" dirty="0"/>
              <a:t>and model </a:t>
            </a:r>
            <a:r>
              <a:rPr lang="en-US" dirty="0" smtClean="0"/>
              <a:t>exchange format that supports multiple solver APIs in multiple programming languages and multiple modeling languages</a:t>
            </a:r>
          </a:p>
          <a:p>
            <a:r>
              <a:rPr lang="en-US" dirty="0" smtClean="0"/>
              <a:t>The MOSDEX includes the following aspects</a:t>
            </a:r>
          </a:p>
          <a:p>
            <a:r>
              <a:rPr lang="en-US" dirty="0" smtClean="0"/>
              <a:t>It represents </a:t>
            </a:r>
            <a:r>
              <a:rPr lang="en-US" dirty="0"/>
              <a:t>the data in relational form</a:t>
            </a:r>
          </a:p>
          <a:p>
            <a:r>
              <a:rPr lang="en-US" dirty="0" smtClean="0"/>
              <a:t>It uses </a:t>
            </a:r>
            <a:r>
              <a:rPr lang="en-US" dirty="0"/>
              <a:t>the JSON standard</a:t>
            </a:r>
          </a:p>
          <a:p>
            <a:r>
              <a:rPr lang="en-US" dirty="0" smtClean="0"/>
              <a:t>It augments the </a:t>
            </a:r>
            <a:r>
              <a:rPr lang="en-US" dirty="0"/>
              <a:t>data representation with mathematical modeling </a:t>
            </a:r>
            <a:r>
              <a:rPr lang="en-US" dirty="0" smtClean="0"/>
              <a:t>objects</a:t>
            </a:r>
          </a:p>
          <a:p>
            <a:r>
              <a:rPr lang="en-US" dirty="0" smtClean="0"/>
              <a:t>There is a defined development path for MOSDEX</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©2019 Jeremy A. Bloom</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20</a:t>
            </a:fld>
            <a:endParaRPr lang="en-US" dirty="0"/>
          </a:p>
        </p:txBody>
      </p:sp>
    </p:spTree>
    <p:extLst>
      <p:ext uri="{BB962C8B-B14F-4D97-AF65-F5344CB8AC3E}">
        <p14:creationId xmlns:p14="http://schemas.microsoft.com/office/powerpoint/2010/main" val="1806401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MOSDEX Standard</a:t>
            </a:r>
            <a:br>
              <a:rPr lang="en-US" dirty="0"/>
            </a:br>
            <a:r>
              <a:rPr lang="en-US" sz="2700" b="1" u="sng" dirty="0"/>
              <a:t>M</a:t>
            </a:r>
            <a:r>
              <a:rPr lang="en-US" sz="2700" dirty="0"/>
              <a:t>athematical </a:t>
            </a:r>
            <a:r>
              <a:rPr lang="en-US" sz="2700" b="1" u="sng" dirty="0"/>
              <a:t>O</a:t>
            </a:r>
            <a:r>
              <a:rPr lang="en-US" sz="2700" dirty="0"/>
              <a:t>ptimization </a:t>
            </a:r>
            <a:r>
              <a:rPr lang="en-US" sz="2700" b="1" u="sng" dirty="0"/>
              <a:t>S</a:t>
            </a:r>
            <a:r>
              <a:rPr lang="en-US" sz="2700" dirty="0"/>
              <a:t>olver </a:t>
            </a:r>
            <a:r>
              <a:rPr lang="en-US" sz="2700" b="1" u="sng" dirty="0"/>
              <a:t>D</a:t>
            </a:r>
            <a:r>
              <a:rPr lang="en-US" sz="2700" dirty="0"/>
              <a:t>ata </a:t>
            </a:r>
            <a:r>
              <a:rPr lang="en-US" sz="2700" b="1" u="sng" dirty="0"/>
              <a:t>Ex</a:t>
            </a:r>
            <a:r>
              <a:rPr lang="en-US" sz="2700" dirty="0"/>
              <a:t>change</a:t>
            </a:r>
          </a:p>
        </p:txBody>
      </p:sp>
      <p:sp>
        <p:nvSpPr>
          <p:cNvPr id="3" name="Content Placeholder 2"/>
          <p:cNvSpPr>
            <a:spLocks noGrp="1"/>
          </p:cNvSpPr>
          <p:nvPr>
            <p:ph sz="half" idx="1"/>
          </p:nvPr>
        </p:nvSpPr>
        <p:spPr>
          <a:xfrm>
            <a:off x="677334" y="1931984"/>
            <a:ext cx="4184035" cy="3880772"/>
          </a:xfrm>
        </p:spPr>
        <p:txBody>
          <a:bodyPr>
            <a:normAutofit fontScale="92500" lnSpcReduction="10000"/>
          </a:bodyPr>
          <a:lstStyle/>
          <a:p>
            <a:pPr marL="0" indent="0" algn="ctr">
              <a:buNone/>
            </a:pPr>
            <a:r>
              <a:rPr lang="en-US" b="1" dirty="0" smtClean="0"/>
              <a:t>Overview</a:t>
            </a:r>
          </a:p>
          <a:p>
            <a:r>
              <a:rPr lang="en-US" dirty="0" smtClean="0"/>
              <a:t>Represent </a:t>
            </a:r>
            <a:r>
              <a:rPr lang="en-US" dirty="0"/>
              <a:t>the data in relational </a:t>
            </a:r>
            <a:r>
              <a:rPr lang="en-US" dirty="0" smtClean="0"/>
              <a:t>form</a:t>
            </a:r>
            <a:endParaRPr lang="en-US" dirty="0"/>
          </a:p>
          <a:p>
            <a:r>
              <a:rPr lang="en-US" dirty="0" smtClean="0"/>
              <a:t>Use </a:t>
            </a:r>
            <a:r>
              <a:rPr lang="en-US" dirty="0"/>
              <a:t>the JSON </a:t>
            </a:r>
            <a:r>
              <a:rPr lang="en-US" dirty="0" smtClean="0"/>
              <a:t>standard</a:t>
            </a:r>
            <a:endParaRPr lang="en-US" dirty="0"/>
          </a:p>
          <a:p>
            <a:r>
              <a:rPr lang="en-US" dirty="0" smtClean="0"/>
              <a:t>Augment the </a:t>
            </a:r>
            <a:r>
              <a:rPr lang="en-US" dirty="0"/>
              <a:t>data representation with mathematical modeling </a:t>
            </a:r>
            <a:r>
              <a:rPr lang="en-US" dirty="0" smtClean="0"/>
              <a:t>objects</a:t>
            </a:r>
          </a:p>
          <a:p>
            <a:r>
              <a:rPr lang="en-US" dirty="0" smtClean="0"/>
              <a:t>Two input files:</a:t>
            </a:r>
          </a:p>
          <a:p>
            <a:pPr lvl="1"/>
            <a:r>
              <a:rPr lang="en-US" dirty="0" smtClean="0"/>
              <a:t>Application data (required)</a:t>
            </a:r>
          </a:p>
          <a:p>
            <a:pPr lvl="1"/>
            <a:r>
              <a:rPr lang="en-US" dirty="0" smtClean="0"/>
              <a:t>Modeling objects (optional)</a:t>
            </a:r>
          </a:p>
          <a:p>
            <a:r>
              <a:rPr lang="en-US" dirty="0" smtClean="0"/>
              <a:t>One output file</a:t>
            </a:r>
          </a:p>
          <a:p>
            <a:pPr lvl="1"/>
            <a:r>
              <a:rPr lang="en-US" dirty="0" smtClean="0"/>
              <a:t>Same format as application data input</a:t>
            </a:r>
            <a:endParaRPr lang="en-US" dirty="0"/>
          </a:p>
        </p:txBody>
      </p:sp>
      <p:sp>
        <p:nvSpPr>
          <p:cNvPr id="4" name="Content Placeholder 3"/>
          <p:cNvSpPr>
            <a:spLocks noGrp="1"/>
          </p:cNvSpPr>
          <p:nvPr>
            <p:ph sz="half" idx="2"/>
          </p:nvPr>
        </p:nvSpPr>
        <p:spPr>
          <a:xfrm>
            <a:off x="5089970" y="1931984"/>
            <a:ext cx="4184034" cy="4539149"/>
          </a:xfrm>
        </p:spPr>
        <p:txBody>
          <a:bodyPr>
            <a:normAutofit fontScale="92500" lnSpcReduction="10000"/>
          </a:bodyPr>
          <a:lstStyle/>
          <a:p>
            <a:pPr marL="0" indent="0" algn="ctr">
              <a:buNone/>
            </a:pPr>
            <a:r>
              <a:rPr lang="en-US" b="1" dirty="0"/>
              <a:t>Design Principles</a:t>
            </a:r>
          </a:p>
          <a:p>
            <a:r>
              <a:rPr lang="en-US" dirty="0" smtClean="0"/>
              <a:t>Independence </a:t>
            </a:r>
            <a:r>
              <a:rPr lang="en-US" dirty="0"/>
              <a:t>from and support for</a:t>
            </a:r>
          </a:p>
          <a:p>
            <a:pPr lvl="1"/>
            <a:r>
              <a:rPr lang="en-US" dirty="0" smtClean="0"/>
              <a:t>multiple </a:t>
            </a:r>
            <a:r>
              <a:rPr lang="en-US" dirty="0"/>
              <a:t>optimization solvers and </a:t>
            </a:r>
            <a:r>
              <a:rPr lang="en-US" dirty="0" smtClean="0"/>
              <a:t>APIs,</a:t>
            </a:r>
            <a:endParaRPr lang="en-US" dirty="0"/>
          </a:p>
          <a:p>
            <a:pPr lvl="1"/>
            <a:r>
              <a:rPr lang="en-US" dirty="0" smtClean="0"/>
              <a:t>multiple </a:t>
            </a:r>
            <a:r>
              <a:rPr lang="en-US" dirty="0"/>
              <a:t>algebraic modeling languages, </a:t>
            </a:r>
            <a:r>
              <a:rPr lang="en-US" dirty="0" smtClean="0"/>
              <a:t>and </a:t>
            </a:r>
            <a:endParaRPr lang="en-US" dirty="0"/>
          </a:p>
          <a:p>
            <a:pPr lvl="1"/>
            <a:r>
              <a:rPr lang="en-US" dirty="0" smtClean="0"/>
              <a:t>multiple </a:t>
            </a:r>
            <a:r>
              <a:rPr lang="en-US" dirty="0"/>
              <a:t>programming </a:t>
            </a:r>
            <a:r>
              <a:rPr lang="en-US" dirty="0" smtClean="0"/>
              <a:t>languages. </a:t>
            </a:r>
            <a:endParaRPr lang="en-US" dirty="0"/>
          </a:p>
          <a:p>
            <a:r>
              <a:rPr lang="en-US" dirty="0" smtClean="0"/>
              <a:t>Minimize coding </a:t>
            </a:r>
            <a:r>
              <a:rPr lang="en-US" dirty="0"/>
              <a:t>changes required of the target solvers and modeling </a:t>
            </a:r>
            <a:r>
              <a:rPr lang="en-US" dirty="0" smtClean="0"/>
              <a:t>languages</a:t>
            </a:r>
            <a:endParaRPr lang="en-US" dirty="0"/>
          </a:p>
          <a:p>
            <a:r>
              <a:rPr lang="en-US" dirty="0" smtClean="0"/>
              <a:t>Rely </a:t>
            </a:r>
            <a:r>
              <a:rPr lang="en-US" dirty="0"/>
              <a:t>on the public, published APIs of the target solvers and </a:t>
            </a:r>
            <a:r>
              <a:rPr lang="en-US" dirty="0" smtClean="0"/>
              <a:t>languages</a:t>
            </a:r>
          </a:p>
          <a:p>
            <a:r>
              <a:rPr lang="en-US" dirty="0" smtClean="0"/>
              <a:t>Avoid as much as possible, requiring users to customize the parser and/or code generator or emulator</a:t>
            </a:r>
            <a:endParaRPr lang="en-US" dirty="0"/>
          </a:p>
        </p:txBody>
      </p:sp>
      <p:sp>
        <p:nvSpPr>
          <p:cNvPr id="5" name="Footer Placeholder 4"/>
          <p:cNvSpPr>
            <a:spLocks noGrp="1"/>
          </p:cNvSpPr>
          <p:nvPr>
            <p:ph type="ftr" sz="quarter" idx="11"/>
          </p:nvPr>
        </p:nvSpPr>
        <p:spPr/>
        <p:txBody>
          <a:bodyPr/>
          <a:lstStyle/>
          <a:p>
            <a:r>
              <a:rPr lang="en-US" smtClean="0"/>
              <a:t>©2019 Jeremy A. Bloom</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2347072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Relational Data Model</a:t>
            </a:r>
            <a:endParaRPr lang="en-US" dirty="0"/>
          </a:p>
        </p:txBody>
      </p:sp>
      <p:pic>
        <p:nvPicPr>
          <p:cNvPr id="7" name="Content Placeholder 6"/>
          <p:cNvPicPr>
            <a:picLocks noGrp="1" noChangeAspect="1"/>
          </p:cNvPicPr>
          <p:nvPr>
            <p:ph idx="1"/>
          </p:nvPr>
        </p:nvPicPr>
        <p:blipFill rotWithShape="1">
          <a:blip r:embed="rId2"/>
          <a:srcRect r="42635" b="5197"/>
          <a:stretch/>
        </p:blipFill>
        <p:spPr>
          <a:xfrm>
            <a:off x="4313244" y="1351684"/>
            <a:ext cx="3582247" cy="5157185"/>
          </a:xfrm>
          <a:prstGeom prst="rect">
            <a:avLst/>
          </a:prstGeom>
        </p:spPr>
      </p:pic>
      <p:sp>
        <p:nvSpPr>
          <p:cNvPr id="8" name="TextBox 7"/>
          <p:cNvSpPr txBox="1"/>
          <p:nvPr/>
        </p:nvSpPr>
        <p:spPr>
          <a:xfrm>
            <a:off x="8247184" y="2584938"/>
            <a:ext cx="3481753" cy="276999"/>
          </a:xfrm>
          <a:prstGeom prst="rect">
            <a:avLst/>
          </a:prstGeom>
          <a:noFill/>
        </p:spPr>
        <p:txBody>
          <a:bodyPr wrap="square" rtlCol="0">
            <a:spAutoFit/>
          </a:bodyPr>
          <a:lstStyle/>
          <a:p>
            <a:r>
              <a:rPr lang="en-US" sz="1200" dirty="0" smtClean="0"/>
              <a:t>Apache Spark representation of a data table</a:t>
            </a:r>
            <a:endParaRPr lang="en-US" sz="1200" dirty="0"/>
          </a:p>
        </p:txBody>
      </p:sp>
      <p:sp>
        <p:nvSpPr>
          <p:cNvPr id="9" name="Footer Placeholder 8"/>
          <p:cNvSpPr>
            <a:spLocks noGrp="1"/>
          </p:cNvSpPr>
          <p:nvPr>
            <p:ph type="ftr" sz="quarter" idx="11"/>
          </p:nvPr>
        </p:nvSpPr>
        <p:spPr/>
        <p:txBody>
          <a:bodyPr/>
          <a:lstStyle/>
          <a:p>
            <a:r>
              <a:rPr lang="en-US" smtClean="0"/>
              <a:t>©2019 Jeremy A. Bloom</a:t>
            </a:r>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626353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 in JSON</a:t>
            </a:r>
            <a:endParaRPr lang="en-US" dirty="0"/>
          </a:p>
        </p:txBody>
      </p:sp>
      <p:sp>
        <p:nvSpPr>
          <p:cNvPr id="3" name="Content Placeholder 2"/>
          <p:cNvSpPr>
            <a:spLocks noGrp="1"/>
          </p:cNvSpPr>
          <p:nvPr>
            <p:ph idx="1"/>
          </p:nvPr>
        </p:nvSpPr>
        <p:spPr>
          <a:xfrm>
            <a:off x="677334" y="1270000"/>
            <a:ext cx="8596668" cy="3880773"/>
          </a:xfrm>
        </p:spPr>
        <p:txBody>
          <a:bodyPr>
            <a:noAutofit/>
          </a:bodyPr>
          <a:lstStyle/>
          <a:p>
            <a:pPr marL="0" indent="0">
              <a:spcBef>
                <a:spcPts val="0"/>
              </a:spcBef>
              <a:buNone/>
            </a:pPr>
            <a:r>
              <a:rPr lang="en-US" sz="1200" dirty="0"/>
              <a:t>{</a:t>
            </a:r>
          </a:p>
          <a:p>
            <a:pPr marL="0" indent="0">
              <a:spcBef>
                <a:spcPts val="0"/>
              </a:spcBef>
              <a:buNone/>
            </a:pPr>
            <a:r>
              <a:rPr lang="en-US" sz="1200" dirty="0"/>
              <a:t>  "routes" : [ </a:t>
            </a:r>
          </a:p>
          <a:p>
            <a:pPr marL="0" indent="0">
              <a:spcBef>
                <a:spcPts val="0"/>
              </a:spcBef>
              <a:buNone/>
            </a:pPr>
            <a:r>
              <a:rPr lang="en-US" sz="1200" dirty="0"/>
              <a:t> </a:t>
            </a:r>
            <a:r>
              <a:rPr lang="en-US" sz="1200" dirty="0" smtClean="0"/>
              <a:t>	{"</a:t>
            </a:r>
            <a:r>
              <a:rPr lang="en-US" sz="1200" dirty="0"/>
              <a:t>location" : "Brockton, MA", "store" : "Malden, MA", "</a:t>
            </a:r>
            <a:r>
              <a:rPr lang="en-US" sz="1200" dirty="0" err="1"/>
              <a:t>shippingCost</a:t>
            </a:r>
            <a:r>
              <a:rPr lang="en-US" sz="1200" dirty="0"/>
              <a:t>" : 42.94},</a:t>
            </a:r>
          </a:p>
          <a:p>
            <a:pPr marL="0" indent="0">
              <a:spcBef>
                <a:spcPts val="0"/>
              </a:spcBef>
              <a:buNone/>
            </a:pPr>
            <a:r>
              <a:rPr lang="en-US" sz="1200" dirty="0"/>
              <a:t> </a:t>
            </a:r>
            <a:r>
              <a:rPr lang="en-US" sz="1200" dirty="0" smtClean="0"/>
              <a:t>	 </a:t>
            </a:r>
            <a:r>
              <a:rPr lang="en-US" sz="1200" dirty="0"/>
              <a:t>...</a:t>
            </a:r>
          </a:p>
          <a:p>
            <a:pPr marL="0" indent="0">
              <a:spcBef>
                <a:spcPts val="0"/>
              </a:spcBef>
              <a:buNone/>
            </a:pPr>
            <a:r>
              <a:rPr lang="en-US" sz="1200" dirty="0"/>
              <a:t>  </a:t>
            </a:r>
            <a:r>
              <a:rPr lang="en-US" sz="1200" dirty="0" smtClean="0"/>
              <a:t>	{"</a:t>
            </a:r>
            <a:r>
              <a:rPr lang="en-US" sz="1200" dirty="0"/>
              <a:t>location" : "Bristol, CT", "store" : "Stamford, CT", "</a:t>
            </a:r>
            <a:r>
              <a:rPr lang="en-US" sz="1200" dirty="0" err="1"/>
              <a:t>shippingCost</a:t>
            </a:r>
            <a:r>
              <a:rPr lang="en-US" sz="1200" dirty="0"/>
              <a:t>" : 94.66}</a:t>
            </a:r>
          </a:p>
          <a:p>
            <a:pPr marL="0" indent="0">
              <a:spcBef>
                <a:spcPts val="0"/>
              </a:spcBef>
              <a:buNone/>
            </a:pPr>
            <a:r>
              <a:rPr lang="en-US" sz="1200" dirty="0"/>
              <a:t>  ],</a:t>
            </a:r>
          </a:p>
          <a:p>
            <a:pPr marL="0" indent="0">
              <a:spcBef>
                <a:spcPts val="0"/>
              </a:spcBef>
              <a:buNone/>
            </a:pPr>
            <a:r>
              <a:rPr lang="en-US" sz="1200" dirty="0"/>
              <a:t>  "stores" : [ </a:t>
            </a:r>
          </a:p>
          <a:p>
            <a:pPr marL="0" indent="0">
              <a:spcBef>
                <a:spcPts val="0"/>
              </a:spcBef>
              <a:buNone/>
            </a:pPr>
            <a:r>
              <a:rPr lang="en-US" sz="1200" dirty="0"/>
              <a:t> </a:t>
            </a:r>
            <a:r>
              <a:rPr lang="en-US" sz="1200" dirty="0" smtClean="0"/>
              <a:t>	{"</a:t>
            </a:r>
            <a:r>
              <a:rPr lang="en-US" sz="1200" dirty="0" err="1"/>
              <a:t>storeId</a:t>
            </a:r>
            <a:r>
              <a:rPr lang="en-US" sz="1200" dirty="0"/>
              <a:t>" : "Malden, MA"}, </a:t>
            </a:r>
          </a:p>
          <a:p>
            <a:pPr marL="0" indent="0">
              <a:spcBef>
                <a:spcPts val="0"/>
              </a:spcBef>
              <a:buNone/>
            </a:pPr>
            <a:r>
              <a:rPr lang="en-US" sz="1200" dirty="0"/>
              <a:t> </a:t>
            </a:r>
            <a:r>
              <a:rPr lang="en-US" sz="1200" dirty="0" smtClean="0"/>
              <a:t>	...</a:t>
            </a:r>
            <a:endParaRPr lang="en-US" sz="1200" dirty="0"/>
          </a:p>
          <a:p>
            <a:pPr marL="0" indent="0">
              <a:spcBef>
                <a:spcPts val="0"/>
              </a:spcBef>
              <a:buNone/>
            </a:pPr>
            <a:r>
              <a:rPr lang="en-US" sz="1200" dirty="0"/>
              <a:t> </a:t>
            </a:r>
            <a:r>
              <a:rPr lang="en-US" sz="1200" dirty="0" smtClean="0"/>
              <a:t>	{"</a:t>
            </a:r>
            <a:r>
              <a:rPr lang="en-US" sz="1200" dirty="0" err="1"/>
              <a:t>storeId</a:t>
            </a:r>
            <a:r>
              <a:rPr lang="en-US" sz="1200" dirty="0"/>
              <a:t>" : "Stamford, CT"} </a:t>
            </a:r>
          </a:p>
          <a:p>
            <a:pPr marL="0" indent="0">
              <a:spcBef>
                <a:spcPts val="0"/>
              </a:spcBef>
              <a:buNone/>
            </a:pPr>
            <a:r>
              <a:rPr lang="en-US" sz="1200" dirty="0"/>
              <a:t>  ],</a:t>
            </a:r>
          </a:p>
          <a:p>
            <a:pPr marL="0" indent="0">
              <a:spcBef>
                <a:spcPts val="0"/>
              </a:spcBef>
              <a:buNone/>
            </a:pPr>
            <a:r>
              <a:rPr lang="en-US" sz="1200" dirty="0"/>
              <a:t>  "warehouses" : [ </a:t>
            </a:r>
          </a:p>
          <a:p>
            <a:pPr marL="0" indent="0">
              <a:spcBef>
                <a:spcPts val="0"/>
              </a:spcBef>
              <a:buNone/>
            </a:pPr>
            <a:r>
              <a:rPr lang="en-US" sz="1200" dirty="0"/>
              <a:t>  </a:t>
            </a:r>
            <a:r>
              <a:rPr lang="en-US" sz="1200" dirty="0" smtClean="0"/>
              <a:t>	{"</a:t>
            </a:r>
            <a:r>
              <a:rPr lang="en-US" sz="1200" dirty="0"/>
              <a:t>location" : "Brockton, MA", "</a:t>
            </a:r>
            <a:r>
              <a:rPr lang="en-US" sz="1200" dirty="0" err="1"/>
              <a:t>fixedCost</a:t>
            </a:r>
            <a:r>
              <a:rPr lang="en-US" sz="1200" dirty="0"/>
              <a:t>" : 550000.0, "</a:t>
            </a:r>
            <a:r>
              <a:rPr lang="en-US" sz="1200" dirty="0" err="1"/>
              <a:t>capacityCost</a:t>
            </a:r>
            <a:r>
              <a:rPr lang="en-US" sz="1200" dirty="0"/>
              <a:t>" : 148.0}, </a:t>
            </a:r>
            <a:endParaRPr lang="en-US" sz="1200" dirty="0" smtClean="0"/>
          </a:p>
          <a:p>
            <a:pPr marL="0" indent="0">
              <a:spcBef>
                <a:spcPts val="0"/>
              </a:spcBef>
              <a:buNone/>
            </a:pPr>
            <a:r>
              <a:rPr lang="en-US" sz="1200" dirty="0" smtClean="0"/>
              <a:t>	…</a:t>
            </a:r>
            <a:endParaRPr lang="en-US" sz="1200" dirty="0"/>
          </a:p>
          <a:p>
            <a:pPr marL="0" indent="0">
              <a:spcBef>
                <a:spcPts val="0"/>
              </a:spcBef>
              <a:buNone/>
            </a:pPr>
            <a:r>
              <a:rPr lang="en-US" sz="1200" dirty="0"/>
              <a:t>  </a:t>
            </a:r>
            <a:r>
              <a:rPr lang="en-US" sz="1200" dirty="0" smtClean="0"/>
              <a:t>	{"</a:t>
            </a:r>
            <a:r>
              <a:rPr lang="en-US" sz="1200" dirty="0"/>
              <a:t>location" : "Bristol, CT", "</a:t>
            </a:r>
            <a:r>
              <a:rPr lang="en-US" sz="1200" dirty="0" err="1"/>
              <a:t>fixedCost</a:t>
            </a:r>
            <a:r>
              <a:rPr lang="en-US" sz="1200" dirty="0"/>
              <a:t>" : 600000.0, "</a:t>
            </a:r>
            <a:r>
              <a:rPr lang="en-US" sz="1200" dirty="0" err="1"/>
              <a:t>capacityCost</a:t>
            </a:r>
            <a:r>
              <a:rPr lang="en-US" sz="1200" dirty="0"/>
              <a:t>" : 148.0} </a:t>
            </a:r>
          </a:p>
          <a:p>
            <a:pPr marL="0" indent="0">
              <a:spcBef>
                <a:spcPts val="0"/>
              </a:spcBef>
              <a:buNone/>
            </a:pPr>
            <a:r>
              <a:rPr lang="en-US" sz="1200" dirty="0"/>
              <a:t>  ],</a:t>
            </a:r>
          </a:p>
          <a:p>
            <a:pPr marL="0" indent="0">
              <a:spcBef>
                <a:spcPts val="0"/>
              </a:spcBef>
              <a:buNone/>
            </a:pPr>
            <a:r>
              <a:rPr lang="en-US" sz="1200" dirty="0"/>
              <a:t>  "demands" : [ </a:t>
            </a:r>
          </a:p>
          <a:p>
            <a:pPr marL="0" indent="0">
              <a:spcBef>
                <a:spcPts val="0"/>
              </a:spcBef>
              <a:buNone/>
            </a:pPr>
            <a:r>
              <a:rPr lang="en-US" sz="1200" dirty="0"/>
              <a:t>  </a:t>
            </a:r>
            <a:r>
              <a:rPr lang="en-US" sz="1200" dirty="0" smtClean="0"/>
              <a:t>	{"</a:t>
            </a:r>
            <a:r>
              <a:rPr lang="en-US" sz="1200" dirty="0"/>
              <a:t>store" : "Malden, MA", "</a:t>
            </a:r>
            <a:r>
              <a:rPr lang="en-US" sz="1200" dirty="0" err="1"/>
              <a:t>scenarioId</a:t>
            </a:r>
            <a:r>
              <a:rPr lang="en-US" sz="1200" dirty="0"/>
              <a:t>" : "0", "amount" : 104.0}, </a:t>
            </a:r>
          </a:p>
          <a:p>
            <a:pPr marL="0" indent="0">
              <a:spcBef>
                <a:spcPts val="0"/>
              </a:spcBef>
              <a:buNone/>
            </a:pPr>
            <a:r>
              <a:rPr lang="en-US" sz="1200" dirty="0"/>
              <a:t> </a:t>
            </a:r>
            <a:r>
              <a:rPr lang="en-US" sz="1200" dirty="0" smtClean="0"/>
              <a:t>	...</a:t>
            </a:r>
            <a:endParaRPr lang="en-US" sz="1200" dirty="0"/>
          </a:p>
          <a:p>
            <a:pPr marL="0" indent="0">
              <a:spcBef>
                <a:spcPts val="0"/>
              </a:spcBef>
              <a:buNone/>
            </a:pPr>
            <a:r>
              <a:rPr lang="en-US" sz="1200" dirty="0"/>
              <a:t>  </a:t>
            </a:r>
            <a:r>
              <a:rPr lang="en-US" sz="1200" dirty="0" smtClean="0"/>
              <a:t>	{"</a:t>
            </a:r>
            <a:r>
              <a:rPr lang="en-US" sz="1200" dirty="0"/>
              <a:t>store" : "Stamford, CT", "</a:t>
            </a:r>
            <a:r>
              <a:rPr lang="en-US" sz="1200" dirty="0" err="1"/>
              <a:t>scenarioId</a:t>
            </a:r>
            <a:r>
              <a:rPr lang="en-US" sz="1200" dirty="0"/>
              <a:t>" : "0", "amount" : 73.0} </a:t>
            </a:r>
          </a:p>
          <a:p>
            <a:pPr marL="0" indent="0">
              <a:spcBef>
                <a:spcPts val="0"/>
              </a:spcBef>
              <a:buNone/>
            </a:pPr>
            <a:r>
              <a:rPr lang="en-US" sz="1200" dirty="0"/>
              <a:t>  ]</a:t>
            </a:r>
          </a:p>
          <a:p>
            <a:pPr marL="0" indent="0">
              <a:spcBef>
                <a:spcPts val="0"/>
              </a:spcBef>
              <a:buNone/>
            </a:pPr>
            <a:r>
              <a:rPr lang="en-US" sz="1200" dirty="0"/>
              <a:t>}</a:t>
            </a:r>
          </a:p>
          <a:p>
            <a:pPr marL="0" indent="0">
              <a:spcBef>
                <a:spcPts val="0"/>
              </a:spcBef>
              <a:buNone/>
            </a:pPr>
            <a:endParaRPr lang="en-US" sz="1200" dirty="0"/>
          </a:p>
        </p:txBody>
      </p:sp>
      <p:cxnSp>
        <p:nvCxnSpPr>
          <p:cNvPr id="5" name="Straight Connector 4"/>
          <p:cNvCxnSpPr/>
          <p:nvPr/>
        </p:nvCxnSpPr>
        <p:spPr>
          <a:xfrm>
            <a:off x="6531429" y="1649186"/>
            <a:ext cx="0" cy="28121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51807" y="1642832"/>
            <a:ext cx="947057" cy="276999"/>
          </a:xfrm>
          <a:prstGeom prst="rect">
            <a:avLst/>
          </a:prstGeom>
          <a:noFill/>
        </p:spPr>
        <p:txBody>
          <a:bodyPr wrap="square" rtlCol="0">
            <a:spAutoFit/>
          </a:bodyPr>
          <a:lstStyle/>
          <a:p>
            <a:pPr algn="ctr"/>
            <a:r>
              <a:rPr lang="en-US" sz="1200" dirty="0" smtClean="0">
                <a:solidFill>
                  <a:schemeClr val="accent1">
                    <a:lumMod val="75000"/>
                  </a:schemeClr>
                </a:solidFill>
              </a:rPr>
              <a:t>Tuple</a:t>
            </a:r>
            <a:endParaRPr lang="en-US" sz="1200" dirty="0">
              <a:solidFill>
                <a:schemeClr val="accent1">
                  <a:lumMod val="75000"/>
                </a:schemeClr>
              </a:solidFill>
            </a:endParaRPr>
          </a:p>
        </p:txBody>
      </p:sp>
      <p:cxnSp>
        <p:nvCxnSpPr>
          <p:cNvPr id="8" name="Straight Connector 7"/>
          <p:cNvCxnSpPr/>
          <p:nvPr/>
        </p:nvCxnSpPr>
        <p:spPr>
          <a:xfrm>
            <a:off x="7298864" y="1512204"/>
            <a:ext cx="0" cy="98606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09053" y="1777092"/>
            <a:ext cx="947057" cy="276999"/>
          </a:xfrm>
          <a:prstGeom prst="rect">
            <a:avLst/>
          </a:prstGeom>
          <a:noFill/>
        </p:spPr>
        <p:txBody>
          <a:bodyPr wrap="square" rtlCol="0">
            <a:spAutoFit/>
          </a:bodyPr>
          <a:lstStyle/>
          <a:p>
            <a:pPr algn="ctr"/>
            <a:r>
              <a:rPr lang="en-US" sz="1200" dirty="0" smtClean="0">
                <a:solidFill>
                  <a:schemeClr val="accent1">
                    <a:lumMod val="75000"/>
                  </a:schemeClr>
                </a:solidFill>
              </a:rPr>
              <a:t>Table</a:t>
            </a:r>
            <a:endParaRPr lang="en-US" sz="1200" dirty="0">
              <a:solidFill>
                <a:schemeClr val="accent1">
                  <a:lumMod val="75000"/>
                </a:schemeClr>
              </a:solidFill>
            </a:endParaRPr>
          </a:p>
        </p:txBody>
      </p:sp>
      <p:cxnSp>
        <p:nvCxnSpPr>
          <p:cNvPr id="13" name="Straight Connector 12"/>
          <p:cNvCxnSpPr/>
          <p:nvPr/>
        </p:nvCxnSpPr>
        <p:spPr>
          <a:xfrm flipH="1">
            <a:off x="8066298" y="1373704"/>
            <a:ext cx="60922" cy="396573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37409" y="1638592"/>
            <a:ext cx="947057" cy="276999"/>
          </a:xfrm>
          <a:prstGeom prst="rect">
            <a:avLst/>
          </a:prstGeom>
          <a:noFill/>
        </p:spPr>
        <p:txBody>
          <a:bodyPr wrap="square" rtlCol="0">
            <a:spAutoFit/>
          </a:bodyPr>
          <a:lstStyle/>
          <a:p>
            <a:pPr algn="ctr"/>
            <a:r>
              <a:rPr lang="en-US" sz="1200" dirty="0" smtClean="0">
                <a:solidFill>
                  <a:schemeClr val="accent1">
                    <a:lumMod val="75000"/>
                  </a:schemeClr>
                </a:solidFill>
              </a:rPr>
              <a:t>Collector</a:t>
            </a:r>
            <a:endParaRPr lang="en-US" sz="1200" dirty="0">
              <a:solidFill>
                <a:schemeClr val="accent1">
                  <a:lumMod val="75000"/>
                </a:schemeClr>
              </a:solidFill>
            </a:endParaRPr>
          </a:p>
        </p:txBody>
      </p:sp>
      <p:cxnSp>
        <p:nvCxnSpPr>
          <p:cNvPr id="20" name="Straight Connector 19"/>
          <p:cNvCxnSpPr/>
          <p:nvPr/>
        </p:nvCxnSpPr>
        <p:spPr>
          <a:xfrm>
            <a:off x="1338943" y="1914071"/>
            <a:ext cx="5388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44485" y="1915591"/>
            <a:ext cx="91403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52522" y="1886236"/>
            <a:ext cx="947057" cy="276999"/>
          </a:xfrm>
          <a:prstGeom prst="rect">
            <a:avLst/>
          </a:prstGeom>
          <a:noFill/>
        </p:spPr>
        <p:txBody>
          <a:bodyPr wrap="square" rtlCol="0">
            <a:spAutoFit/>
          </a:bodyPr>
          <a:lstStyle/>
          <a:p>
            <a:pPr algn="ctr"/>
            <a:r>
              <a:rPr lang="en-US" sz="1200" dirty="0" smtClean="0">
                <a:solidFill>
                  <a:schemeClr val="accent1">
                    <a:lumMod val="75000"/>
                  </a:schemeClr>
                </a:solidFill>
              </a:rPr>
              <a:t>Field</a:t>
            </a:r>
            <a:endParaRPr lang="en-US" sz="1200" dirty="0">
              <a:solidFill>
                <a:schemeClr val="accent1">
                  <a:lumMod val="75000"/>
                </a:schemeClr>
              </a:solidFill>
            </a:endParaRPr>
          </a:p>
        </p:txBody>
      </p:sp>
      <p:sp>
        <p:nvSpPr>
          <p:cNvPr id="27" name="TextBox 26"/>
          <p:cNvSpPr txBox="1"/>
          <p:nvPr/>
        </p:nvSpPr>
        <p:spPr>
          <a:xfrm>
            <a:off x="2089216" y="1866737"/>
            <a:ext cx="947057" cy="276999"/>
          </a:xfrm>
          <a:prstGeom prst="rect">
            <a:avLst/>
          </a:prstGeom>
          <a:noFill/>
        </p:spPr>
        <p:txBody>
          <a:bodyPr wrap="square" rtlCol="0">
            <a:spAutoFit/>
          </a:bodyPr>
          <a:lstStyle/>
          <a:p>
            <a:pPr algn="ctr"/>
            <a:r>
              <a:rPr lang="en-US" sz="1200" dirty="0" smtClean="0">
                <a:solidFill>
                  <a:schemeClr val="accent1">
                    <a:lumMod val="75000"/>
                  </a:schemeClr>
                </a:solidFill>
              </a:rPr>
              <a:t>Item</a:t>
            </a:r>
            <a:endParaRPr lang="en-US" sz="1200" dirty="0">
              <a:solidFill>
                <a:schemeClr val="accent1">
                  <a:lumMod val="75000"/>
                </a:schemeClr>
              </a:solidFill>
            </a:endParaRPr>
          </a:p>
        </p:txBody>
      </p:sp>
      <p:sp>
        <p:nvSpPr>
          <p:cNvPr id="30" name="TextBox 29"/>
          <p:cNvSpPr txBox="1"/>
          <p:nvPr/>
        </p:nvSpPr>
        <p:spPr>
          <a:xfrm>
            <a:off x="8739554" y="2498271"/>
            <a:ext cx="2919046" cy="2492990"/>
          </a:xfrm>
          <a:prstGeom prst="rect">
            <a:avLst/>
          </a:prstGeom>
          <a:noFill/>
        </p:spPr>
        <p:txBody>
          <a:bodyPr wrap="square" rtlCol="0">
            <a:spAutoFit/>
          </a:bodyPr>
          <a:lstStyle/>
          <a:p>
            <a:r>
              <a:rPr lang="en-US" sz="1200" i="1" dirty="0" smtClean="0"/>
              <a:t>Key</a:t>
            </a:r>
            <a:r>
              <a:rPr lang="en-US" sz="1200" dirty="0" smtClean="0"/>
              <a:t> fields uniquely identify each tuple in a table and must be discrete (i.e. string or integer)</a:t>
            </a:r>
          </a:p>
          <a:p>
            <a:endParaRPr lang="en-US" sz="1200" dirty="0"/>
          </a:p>
          <a:p>
            <a:r>
              <a:rPr lang="en-US" sz="1200" dirty="0" smtClean="0"/>
              <a:t>The key fields specify the </a:t>
            </a:r>
            <a:r>
              <a:rPr lang="en-US" sz="1200" i="1" dirty="0" smtClean="0"/>
              <a:t>index</a:t>
            </a:r>
            <a:r>
              <a:rPr lang="en-US" sz="1200" dirty="0" smtClean="0"/>
              <a:t> of the tuple within the table</a:t>
            </a:r>
          </a:p>
          <a:p>
            <a:endParaRPr lang="en-US" sz="1200" dirty="0"/>
          </a:p>
          <a:p>
            <a:r>
              <a:rPr lang="en-US" sz="1200" dirty="0" smtClean="0"/>
              <a:t>Key fields common to two or more tables are called </a:t>
            </a:r>
            <a:r>
              <a:rPr lang="en-US" sz="1200" i="1" dirty="0" smtClean="0"/>
              <a:t>foreign</a:t>
            </a:r>
            <a:r>
              <a:rPr lang="en-US" sz="1200" dirty="0" smtClean="0"/>
              <a:t> keys and link the tables together</a:t>
            </a:r>
          </a:p>
          <a:p>
            <a:endParaRPr lang="en-US" sz="1200" dirty="0"/>
          </a:p>
          <a:p>
            <a:r>
              <a:rPr lang="en-US" sz="1200" dirty="0" smtClean="0"/>
              <a:t>Data fields must be numbers (i.e. integer or real)</a:t>
            </a:r>
            <a:endParaRPr lang="en-US" sz="1200" dirty="0"/>
          </a:p>
        </p:txBody>
      </p:sp>
      <p:sp>
        <p:nvSpPr>
          <p:cNvPr id="31" name="Footer Placeholder 30"/>
          <p:cNvSpPr>
            <a:spLocks noGrp="1"/>
          </p:cNvSpPr>
          <p:nvPr>
            <p:ph type="ftr" sz="quarter" idx="11"/>
          </p:nvPr>
        </p:nvSpPr>
        <p:spPr/>
        <p:txBody>
          <a:bodyPr/>
          <a:lstStyle/>
          <a:p>
            <a:r>
              <a:rPr lang="en-US" smtClean="0"/>
              <a:t>©2019 Jeremy A. Bloom</a:t>
            </a:r>
            <a:endParaRPr lang="en-US" dirty="0"/>
          </a:p>
        </p:txBody>
      </p:sp>
      <p:sp>
        <p:nvSpPr>
          <p:cNvPr id="32" name="Slide Number Placeholder 31"/>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175246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Data Model</a:t>
            </a:r>
            <a:endParaRPr lang="en-US" dirty="0"/>
          </a:p>
        </p:txBody>
      </p:sp>
      <p:sp>
        <p:nvSpPr>
          <p:cNvPr id="5" name="Content Placeholder 4"/>
          <p:cNvSpPr>
            <a:spLocks noGrp="1"/>
          </p:cNvSpPr>
          <p:nvPr>
            <p:ph sz="half" idx="1"/>
          </p:nvPr>
        </p:nvSpPr>
        <p:spPr>
          <a:xfrm>
            <a:off x="677334" y="1257300"/>
            <a:ext cx="4184035" cy="5306784"/>
          </a:xfrm>
          <a:ln>
            <a:solidFill>
              <a:schemeClr val="tx1"/>
            </a:solidFill>
          </a:ln>
        </p:spPr>
        <p:txBody>
          <a:bodyPr>
            <a:normAutofit fontScale="55000" lnSpcReduction="20000"/>
          </a:bodyPr>
          <a:lstStyle/>
          <a:p>
            <a:pPr marL="0" indent="0" algn="ctr">
              <a:buNone/>
            </a:pPr>
            <a:endParaRPr lang="en-US" sz="2200" b="1" dirty="0" smtClean="0"/>
          </a:p>
          <a:p>
            <a:pPr marL="0" indent="0" algn="ctr">
              <a:buNone/>
            </a:pPr>
            <a:r>
              <a:rPr lang="en-US" sz="2200" b="1" dirty="0" smtClean="0"/>
              <a:t>Input</a:t>
            </a:r>
          </a:p>
          <a:p>
            <a:pPr marL="0" indent="0">
              <a:spcBef>
                <a:spcPts val="0"/>
              </a:spcBef>
              <a:buNone/>
              <a:tabLst>
                <a:tab pos="228600" algn="l"/>
              </a:tabLst>
            </a:pP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smtClean="0">
                <a:solidFill>
                  <a:srgbClr val="408040"/>
                </a:solidFill>
                <a:latin typeface="Consolas" panose="020B0609020204030204" pitchFamily="49" charset="0"/>
              </a:rPr>
              <a:t>"warehouses</a:t>
            </a:r>
            <a:r>
              <a:rPr lang="en-US" sz="2000" dirty="0">
                <a:solidFill>
                  <a:srgbClr val="408040"/>
                </a:solidFill>
                <a:latin typeface="Consolas" panose="020B0609020204030204" pitchFamily="49" charset="0"/>
              </a:rPr>
              <a:t>"</a:t>
            </a:r>
            <a:r>
              <a:rPr lang="en-US" sz="2000" dirty="0">
                <a:solidFill>
                  <a:srgbClr val="000000"/>
                </a:solidFill>
                <a:latin typeface="Consolas" panose="020B0609020204030204" pitchFamily="49" charset="0"/>
              </a:rPr>
              <a:t>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struct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"fields"</a:t>
            </a:r>
            <a:r>
              <a:rPr lang="en-US" sz="2000" dirty="0">
                <a:solidFill>
                  <a:srgbClr val="000000"/>
                </a:solidFill>
                <a:latin typeface="Consolas" panose="020B0609020204030204" pitchFamily="49" charset="0"/>
              </a:rPr>
              <a:t> :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"location"</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fixedCost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capacityCost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408040"/>
                </a:solidFill>
                <a:latin typeface="Consolas" panose="020B0609020204030204" pitchFamily="49" charset="0"/>
              </a:rPr>
              <a:t>"routes"</a:t>
            </a:r>
            <a:r>
              <a:rPr lang="en-US" sz="2000" dirty="0">
                <a:solidFill>
                  <a:srgbClr val="000000"/>
                </a:solidFill>
                <a:latin typeface="Consolas" panose="020B0609020204030204" pitchFamily="49" charset="0"/>
              </a:rPr>
              <a:t>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struct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"fields"</a:t>
            </a:r>
            <a:r>
              <a:rPr lang="en-US" sz="2000" dirty="0">
                <a:solidFill>
                  <a:srgbClr val="000000"/>
                </a:solidFill>
                <a:latin typeface="Consolas" panose="020B0609020204030204" pitchFamily="49" charset="0"/>
              </a:rPr>
              <a:t> :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"location"</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"store"</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shippingCost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408040"/>
                </a:solidFill>
                <a:latin typeface="Consolas" panose="020B0609020204030204" pitchFamily="49" charset="0"/>
              </a:rPr>
              <a:t>"stores"</a:t>
            </a:r>
            <a:r>
              <a:rPr lang="en-US" sz="2000" dirty="0">
                <a:solidFill>
                  <a:srgbClr val="000000"/>
                </a:solidFill>
                <a:latin typeface="Consolas" panose="020B0609020204030204" pitchFamily="49" charset="0"/>
              </a:rPr>
              <a:t>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struct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"fields"</a:t>
            </a:r>
            <a:r>
              <a:rPr lang="en-US" sz="2000" dirty="0">
                <a:solidFill>
                  <a:srgbClr val="000000"/>
                </a:solidFill>
                <a:latin typeface="Consolas" panose="020B0609020204030204" pitchFamily="49" charset="0"/>
              </a:rPr>
              <a:t> :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storeId</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408040"/>
                </a:solidFill>
                <a:latin typeface="Consolas" panose="020B0609020204030204" pitchFamily="49" charset="0"/>
              </a:rPr>
              <a:t>"demands"</a:t>
            </a:r>
            <a:r>
              <a:rPr lang="en-US" sz="2000" dirty="0">
                <a:solidFill>
                  <a:srgbClr val="000000"/>
                </a:solidFill>
                <a:latin typeface="Consolas" panose="020B0609020204030204" pitchFamily="49" charset="0"/>
              </a:rPr>
              <a:t>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struct</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"fields"</a:t>
            </a:r>
            <a:r>
              <a:rPr lang="en-US" sz="2000" dirty="0">
                <a:solidFill>
                  <a:srgbClr val="000000"/>
                </a:solidFill>
                <a:latin typeface="Consolas" panose="020B0609020204030204" pitchFamily="49" charset="0"/>
              </a:rPr>
              <a:t> : [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"store"</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t>
            </a:r>
            <a:r>
              <a:rPr lang="en-US" sz="2000" dirty="0" err="1">
                <a:solidFill>
                  <a:srgbClr val="1000A0"/>
                </a:solidFill>
                <a:latin typeface="Consolas" panose="020B0609020204030204" pitchFamily="49" charset="0"/>
              </a:rPr>
              <a:t>scenarioId</a:t>
            </a:r>
            <a:r>
              <a:rPr lang="en-US" sz="2000" dirty="0">
                <a:solidFill>
                  <a:srgbClr val="1000A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"name"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"amount"</a:t>
            </a:r>
            <a:r>
              <a:rPr lang="en-US" sz="2000" dirty="0">
                <a:solidFill>
                  <a:srgbClr val="000000"/>
                </a:solidFill>
                <a:latin typeface="Consolas" panose="020B0609020204030204" pitchFamily="49" charset="0"/>
              </a:rPr>
              <a:t>,       </a:t>
            </a:r>
            <a:r>
              <a:rPr lang="en-US" sz="2000" dirty="0">
                <a:solidFill>
                  <a:srgbClr val="408040"/>
                </a:solidFill>
                <a:latin typeface="Consolas" panose="020B0609020204030204" pitchFamily="49" charset="0"/>
              </a:rPr>
              <a:t>"type"</a:t>
            </a:r>
            <a:r>
              <a:rPr lang="en-US" sz="2000" dirty="0">
                <a:solidFill>
                  <a:srgbClr val="000000"/>
                </a:solidFill>
                <a:latin typeface="Consolas" panose="020B0609020204030204" pitchFamily="49" charset="0"/>
              </a:rPr>
              <a:t> : </a:t>
            </a:r>
            <a:r>
              <a:rPr lang="en-US" sz="2000" dirty="0">
                <a:solidFill>
                  <a:srgbClr val="1000A0"/>
                </a:solidFill>
                <a:latin typeface="Consolas" panose="020B0609020204030204" pitchFamily="49" charset="0"/>
              </a:rPr>
              <a:t>"double"</a:t>
            </a:r>
            <a:r>
              <a:rPr lang="en-US" sz="2000" dirty="0">
                <a:solidFill>
                  <a:srgbClr val="000000"/>
                </a:solidFill>
                <a:latin typeface="Consolas" panose="020B0609020204030204" pitchFamily="49" charset="0"/>
              </a:rPr>
              <a:t>, </a:t>
            </a:r>
            <a:r>
              <a:rPr lang="en-US" sz="2000" i="1" dirty="0">
                <a:solidFill>
                  <a:srgbClr val="000000"/>
                </a:solidFill>
                <a:latin typeface="Consolas" panose="020B0609020204030204" pitchFamily="49" charset="0"/>
              </a:rPr>
              <a:t>...}</a:t>
            </a:r>
            <a:r>
              <a:rPr lang="en-US" sz="2000" u="sng"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  ]</a:t>
            </a:r>
          </a:p>
          <a:p>
            <a:pPr marL="0" indent="0">
              <a:spcBef>
                <a:spcPts val="0"/>
              </a:spcBef>
              <a:buNone/>
              <a:tabLst>
                <a:tab pos="228600" algn="l"/>
              </a:tabLst>
            </a:pPr>
            <a:r>
              <a:rPr lang="en-US" sz="2000" dirty="0">
                <a:solidFill>
                  <a:srgbClr val="000000"/>
                </a:solidFill>
                <a:latin typeface="Consolas" panose="020B0609020204030204" pitchFamily="49" charset="0"/>
              </a:rPr>
              <a:t>}</a:t>
            </a:r>
          </a:p>
          <a:p>
            <a:pPr marL="0" indent="0">
              <a:spcBef>
                <a:spcPts val="0"/>
              </a:spcBef>
              <a:buNone/>
              <a:tabLst>
                <a:tab pos="228600" algn="l"/>
              </a:tabLst>
            </a:pPr>
            <a:r>
              <a:rPr lang="en-US" sz="2000" dirty="0">
                <a:solidFill>
                  <a:srgbClr val="000000"/>
                </a:solidFill>
                <a:latin typeface="Consolas" panose="020B0609020204030204" pitchFamily="49" charset="0"/>
              </a:rPr>
              <a:t>}</a:t>
            </a:r>
          </a:p>
        </p:txBody>
      </p:sp>
      <p:sp>
        <p:nvSpPr>
          <p:cNvPr id="6" name="Content Placeholder 5"/>
          <p:cNvSpPr>
            <a:spLocks noGrp="1"/>
          </p:cNvSpPr>
          <p:nvPr>
            <p:ph sz="half" idx="2"/>
          </p:nvPr>
        </p:nvSpPr>
        <p:spPr>
          <a:xfrm>
            <a:off x="5089970" y="1257300"/>
            <a:ext cx="4184034" cy="5306785"/>
          </a:xfrm>
          <a:ln>
            <a:solidFill>
              <a:schemeClr val="tx1"/>
            </a:solidFill>
          </a:ln>
        </p:spPr>
        <p:txBody>
          <a:bodyPr>
            <a:normAutofit fontScale="55000" lnSpcReduction="20000"/>
          </a:bodyPr>
          <a:lstStyle/>
          <a:p>
            <a:pPr marL="0" indent="0" algn="ctr">
              <a:buNone/>
            </a:pPr>
            <a:endParaRPr lang="en-US" sz="2200" b="1" dirty="0" smtClean="0"/>
          </a:p>
          <a:p>
            <a:pPr marL="0" indent="0" algn="ctr">
              <a:buNone/>
            </a:pPr>
            <a:r>
              <a:rPr lang="en-US" sz="2200" b="1" dirty="0" smtClean="0"/>
              <a:t>Output</a:t>
            </a:r>
          </a:p>
          <a:p>
            <a:pPr marL="0" indent="0">
              <a:spcBef>
                <a:spcPts val="0"/>
              </a:spcBef>
              <a:buNone/>
            </a:pPr>
            <a:r>
              <a:rPr lang="en-US" dirty="0">
                <a:solidFill>
                  <a:srgbClr val="000000"/>
                </a:solidFill>
                <a:latin typeface="Consolas" panose="020B0609020204030204" pitchFamily="49" charset="0"/>
              </a:rPr>
              <a:t>{</a:t>
            </a:r>
          </a:p>
          <a:p>
            <a:pPr marL="0" indent="0">
              <a:spcBef>
                <a:spcPts val="0"/>
              </a:spcBef>
              <a:buNone/>
            </a:pPr>
            <a:r>
              <a:rPr lang="en-US" dirty="0">
                <a:solidFill>
                  <a:srgbClr val="408040"/>
                </a:solidFill>
                <a:latin typeface="Consolas" panose="020B0609020204030204" pitchFamily="49" charset="0"/>
              </a:rPr>
              <a:t>"objectives"</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struct</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"fields"</a:t>
            </a:r>
            <a:r>
              <a:rPr lang="en-US" dirty="0">
                <a:solidFill>
                  <a:srgbClr val="000000"/>
                </a:solidFill>
                <a:latin typeface="Consolas" panose="020B0609020204030204" pitchFamily="49" charset="0"/>
              </a:rPr>
              <a:t> :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"problem"</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dExpr</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scenarioId</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"value"</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408040"/>
                </a:solidFill>
                <a:latin typeface="Consolas" panose="020B0609020204030204" pitchFamily="49" charset="0"/>
              </a:rPr>
              <a:t>"</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"double"</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p>
          <a:p>
            <a:pPr marL="0" indent="0">
              <a:spcBef>
                <a:spcPts val="0"/>
              </a:spcBef>
              <a:buNone/>
            </a:pPr>
            <a:r>
              <a:rPr lang="en-US" dirty="0">
                <a:solidFill>
                  <a:srgbClr val="000000"/>
                </a:solidFill>
                <a:latin typeface="Consolas" panose="020B0609020204030204" pitchFamily="49" charset="0"/>
              </a:rPr>
              <a:t>},</a:t>
            </a:r>
          </a:p>
          <a:p>
            <a:pPr marL="0" indent="0">
              <a:spcBef>
                <a:spcPts val="0"/>
              </a:spcBef>
              <a:buNone/>
            </a:pPr>
            <a:r>
              <a:rPr lang="en-US" dirty="0">
                <a:solidFill>
                  <a:srgbClr val="408040"/>
                </a:solidFill>
                <a:latin typeface="Consolas" panose="020B0609020204030204" pitchFamily="49" charset="0"/>
              </a:rPr>
              <a:t>"</a:t>
            </a:r>
            <a:r>
              <a:rPr lang="en-US" dirty="0" err="1">
                <a:solidFill>
                  <a:srgbClr val="408040"/>
                </a:solidFill>
                <a:latin typeface="Consolas" panose="020B0609020204030204" pitchFamily="49" charset="0"/>
              </a:rPr>
              <a:t>openWarehouses</a:t>
            </a:r>
            <a:r>
              <a:rPr lang="en-US" dirty="0">
                <a:solidFill>
                  <a:srgbClr val="408040"/>
                </a:solidFill>
                <a:latin typeface="Consolas" panose="020B0609020204030204" pitchFamily="49" charset="0"/>
              </a:rPr>
              <a:t>"</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struct</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"fields"</a:t>
            </a:r>
            <a:r>
              <a:rPr lang="en-US" dirty="0">
                <a:solidFill>
                  <a:srgbClr val="000000"/>
                </a:solidFill>
                <a:latin typeface="Consolas" panose="020B0609020204030204" pitchFamily="49" charset="0"/>
              </a:rPr>
              <a:t> :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"location"</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scenarioId</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"open"</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"integer"</a:t>
            </a:r>
            <a:r>
              <a:rPr lang="en-US" dirty="0">
                <a:solidFill>
                  <a:srgbClr val="000000"/>
                </a:solidFill>
                <a:latin typeface="Consolas" panose="020B0609020204030204" pitchFamily="49" charset="0"/>
              </a:rPr>
              <a:t>,...},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"capacity"</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"double"</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p>
          <a:p>
            <a:pPr marL="0" indent="0">
              <a:spcBef>
                <a:spcPts val="0"/>
              </a:spcBef>
              <a:buNone/>
            </a:pPr>
            <a:r>
              <a:rPr lang="en-US" dirty="0">
                <a:solidFill>
                  <a:srgbClr val="000000"/>
                </a:solidFill>
                <a:latin typeface="Consolas" panose="020B0609020204030204" pitchFamily="49" charset="0"/>
              </a:rPr>
              <a:t>},</a:t>
            </a:r>
          </a:p>
          <a:p>
            <a:pPr marL="0" indent="0">
              <a:spcBef>
                <a:spcPts val="0"/>
              </a:spcBef>
              <a:buNone/>
            </a:pPr>
            <a:r>
              <a:rPr lang="en-US" dirty="0">
                <a:solidFill>
                  <a:srgbClr val="408040"/>
                </a:solidFill>
                <a:latin typeface="Consolas" panose="020B0609020204030204" pitchFamily="49" charset="0"/>
              </a:rPr>
              <a:t>"shipments"</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struct</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"fields"</a:t>
            </a:r>
            <a:r>
              <a:rPr lang="en-US" dirty="0">
                <a:solidFill>
                  <a:srgbClr val="000000"/>
                </a:solidFill>
                <a:latin typeface="Consolas" panose="020B0609020204030204" pitchFamily="49" charset="0"/>
              </a:rPr>
              <a:t> :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"location"</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"store"</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t>
            </a:r>
            <a:r>
              <a:rPr lang="en-US" dirty="0" err="1">
                <a:solidFill>
                  <a:srgbClr val="1000A0"/>
                </a:solidFill>
                <a:latin typeface="Consolas" panose="020B0609020204030204" pitchFamily="49" charset="0"/>
              </a:rPr>
              <a:t>scenarioId</a:t>
            </a:r>
            <a:r>
              <a:rPr lang="en-US" dirty="0">
                <a:solidFill>
                  <a:srgbClr val="1000A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"string"</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408040"/>
                </a:solidFill>
                <a:latin typeface="Consolas" panose="020B0609020204030204" pitchFamily="49" charset="0"/>
              </a:rPr>
              <a:t>"type"</a:t>
            </a:r>
            <a:r>
              <a:rPr lang="en-US" dirty="0">
                <a:solidFill>
                  <a:srgbClr val="000000"/>
                </a:solidFill>
                <a:latin typeface="Consolas" panose="020B0609020204030204" pitchFamily="49" charset="0"/>
              </a:rPr>
              <a:t> : </a:t>
            </a:r>
            <a:r>
              <a:rPr lang="en-US" dirty="0">
                <a:solidFill>
                  <a:srgbClr val="1000A0"/>
                </a:solidFill>
                <a:latin typeface="Consolas" panose="020B0609020204030204" pitchFamily="49" charset="0"/>
              </a:rPr>
              <a:t>"double"</a:t>
            </a:r>
            <a:r>
              <a:rPr lang="en-US" dirty="0">
                <a:solidFill>
                  <a:srgbClr val="000000"/>
                </a:solidFill>
                <a:latin typeface="Consolas" panose="020B0609020204030204" pitchFamily="49" charset="0"/>
              </a:rPr>
              <a:t>, ...} </a:t>
            </a:r>
          </a:p>
          <a:p>
            <a:pPr marL="0" indent="0">
              <a:spcBef>
                <a:spcPts val="0"/>
              </a:spcBef>
              <a:buNone/>
            </a:pPr>
            <a:r>
              <a:rPr lang="en-US" dirty="0">
                <a:solidFill>
                  <a:srgbClr val="000000"/>
                </a:solidFill>
                <a:latin typeface="Consolas" panose="020B0609020204030204" pitchFamily="49" charset="0"/>
              </a:rPr>
              <a:t>    ]</a:t>
            </a:r>
          </a:p>
          <a:p>
            <a:pPr marL="0" indent="0">
              <a:spcBef>
                <a:spcPts val="0"/>
              </a:spcBef>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p>
        </p:txBody>
      </p:sp>
      <p:sp>
        <p:nvSpPr>
          <p:cNvPr id="7" name="TextBox 6"/>
          <p:cNvSpPr txBox="1"/>
          <p:nvPr/>
        </p:nvSpPr>
        <p:spPr>
          <a:xfrm>
            <a:off x="9566031" y="3376246"/>
            <a:ext cx="2145323" cy="646331"/>
          </a:xfrm>
          <a:prstGeom prst="rect">
            <a:avLst/>
          </a:prstGeom>
          <a:noFill/>
        </p:spPr>
        <p:txBody>
          <a:bodyPr wrap="square" rtlCol="0">
            <a:spAutoFit/>
          </a:bodyPr>
          <a:lstStyle/>
          <a:p>
            <a:r>
              <a:rPr lang="en-US" sz="1200" dirty="0" smtClean="0"/>
              <a:t>JSON representation of Apache Spark </a:t>
            </a:r>
            <a:r>
              <a:rPr lang="en-US" sz="1200" dirty="0" err="1" smtClean="0"/>
              <a:t>StructType</a:t>
            </a:r>
            <a:r>
              <a:rPr lang="en-US" sz="1200" dirty="0" smtClean="0"/>
              <a:t> objects</a:t>
            </a:r>
            <a:endParaRPr lang="en-US" sz="1200" dirty="0"/>
          </a:p>
        </p:txBody>
      </p:sp>
      <p:sp>
        <p:nvSpPr>
          <p:cNvPr id="8" name="Footer Placeholder 7"/>
          <p:cNvSpPr>
            <a:spLocks noGrp="1"/>
          </p:cNvSpPr>
          <p:nvPr>
            <p:ph type="ftr" sz="quarter" idx="11"/>
          </p:nvPr>
        </p:nvSpPr>
        <p:spPr/>
        <p:txBody>
          <a:bodyPr/>
          <a:lstStyle/>
          <a:p>
            <a:r>
              <a:rPr lang="en-US" smtClean="0"/>
              <a:t>©2019 Jeremy A. Bloom</a:t>
            </a:r>
            <a:endParaRPr lang="en-US" dirty="0"/>
          </a:p>
        </p:txBody>
      </p:sp>
      <p:sp>
        <p:nvSpPr>
          <p:cNvPr id="9" name="Slide Number Placeholder 8"/>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247779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JSON?</a:t>
            </a:r>
            <a:endParaRPr lang="en-US" dirty="0"/>
          </a:p>
        </p:txBody>
      </p:sp>
      <p:sp>
        <p:nvSpPr>
          <p:cNvPr id="6" name="Content Placeholder 5"/>
          <p:cNvSpPr>
            <a:spLocks noGrp="1"/>
          </p:cNvSpPr>
          <p:nvPr>
            <p:ph idx="1"/>
          </p:nvPr>
        </p:nvSpPr>
        <p:spPr/>
        <p:txBody>
          <a:bodyPr/>
          <a:lstStyle/>
          <a:p>
            <a:r>
              <a:rPr lang="en-US" dirty="0" smtClean="0"/>
              <a:t>A standard format for data exchange</a:t>
            </a:r>
          </a:p>
          <a:p>
            <a:r>
              <a:rPr lang="en-US" dirty="0" smtClean="0"/>
              <a:t>Simple syntax</a:t>
            </a:r>
          </a:p>
          <a:p>
            <a:pPr lvl="1"/>
            <a:r>
              <a:rPr lang="en-US" dirty="0" smtClean="0"/>
              <a:t>Object: { “name” : value, …}</a:t>
            </a:r>
          </a:p>
          <a:p>
            <a:pPr lvl="1"/>
            <a:r>
              <a:rPr lang="en-US" dirty="0" smtClean="0"/>
              <a:t>Array: [ object, …]</a:t>
            </a:r>
          </a:p>
          <a:p>
            <a:pPr lvl="1"/>
            <a:r>
              <a:rPr lang="en-US" dirty="0" smtClean="0"/>
              <a:t>Nesting </a:t>
            </a:r>
          </a:p>
          <a:p>
            <a:r>
              <a:rPr lang="en-US" dirty="0" smtClean="0"/>
              <a:t>Support in many languages</a:t>
            </a:r>
          </a:p>
          <a:p>
            <a:pPr lvl="1"/>
            <a:r>
              <a:rPr lang="en-US" dirty="0" smtClean="0"/>
              <a:t>Statically typed (e.g. C++, Java) require classes that map to JSON objects and arrays</a:t>
            </a:r>
          </a:p>
          <a:p>
            <a:pPr lvl="1"/>
            <a:r>
              <a:rPr lang="en-US" dirty="0" smtClean="0"/>
              <a:t>Dynamically typed (e.g. JavaScript, Python) can create objects on the fly from JSON</a:t>
            </a:r>
          </a:p>
          <a:p>
            <a:endParaRPr lang="en-US" dirty="0"/>
          </a:p>
        </p:txBody>
      </p:sp>
      <p:sp>
        <p:nvSpPr>
          <p:cNvPr id="7" name="Footer Placeholder 6"/>
          <p:cNvSpPr>
            <a:spLocks noGrp="1"/>
          </p:cNvSpPr>
          <p:nvPr>
            <p:ph type="ftr" sz="quarter" idx="11"/>
          </p:nvPr>
        </p:nvSpPr>
        <p:spPr/>
        <p:txBody>
          <a:bodyPr/>
          <a:lstStyle/>
          <a:p>
            <a:r>
              <a:rPr lang="en-US" smtClean="0"/>
              <a:t>©2019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3643446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923866" cy="1320800"/>
          </a:xfrm>
        </p:spPr>
        <p:txBody>
          <a:bodyPr/>
          <a:lstStyle/>
          <a:p>
            <a:r>
              <a:rPr lang="en-US" dirty="0" smtClean="0"/>
              <a:t>Modeling Objects – Why do we need them?</a:t>
            </a:r>
            <a:endParaRPr lang="en-US" dirty="0"/>
          </a:p>
        </p:txBody>
      </p:sp>
      <p:sp>
        <p:nvSpPr>
          <p:cNvPr id="6" name="Content Placeholder 5"/>
          <p:cNvSpPr>
            <a:spLocks noGrp="1"/>
          </p:cNvSpPr>
          <p:nvPr>
            <p:ph idx="1"/>
          </p:nvPr>
        </p:nvSpPr>
        <p:spPr>
          <a:xfrm>
            <a:off x="677334" y="2160589"/>
            <a:ext cx="8923866" cy="3880773"/>
          </a:xfrm>
        </p:spPr>
        <p:txBody>
          <a:bodyPr>
            <a:normAutofit lnSpcReduction="10000"/>
          </a:bodyPr>
          <a:lstStyle/>
          <a:p>
            <a:r>
              <a:rPr lang="en-US" dirty="0" smtClean="0"/>
              <a:t>Compatibility with MPS?</a:t>
            </a:r>
          </a:p>
          <a:p>
            <a:pPr lvl="1"/>
            <a:r>
              <a:rPr lang="en-US" dirty="0" smtClean="0"/>
              <a:t>MPS format combines data exchange with definitions of the modeling objects - rows (constraints and objectives) </a:t>
            </a:r>
            <a:r>
              <a:rPr lang="en-US" dirty="0"/>
              <a:t>and </a:t>
            </a:r>
            <a:r>
              <a:rPr lang="en-US" dirty="0" smtClean="0"/>
              <a:t>columns </a:t>
            </a:r>
            <a:r>
              <a:rPr lang="en-US" dirty="0"/>
              <a:t>(</a:t>
            </a:r>
            <a:r>
              <a:rPr lang="en-US" dirty="0" smtClean="0"/>
              <a:t>variables and coefficients)</a:t>
            </a:r>
          </a:p>
          <a:p>
            <a:pPr lvl="1"/>
            <a:r>
              <a:rPr lang="en-US" dirty="0" smtClean="0"/>
              <a:t>However, MPS was defined before solvers had modeling APIs and before optimization domain-specific languages had been invented</a:t>
            </a:r>
          </a:p>
          <a:p>
            <a:pPr lvl="1"/>
            <a:r>
              <a:rPr lang="en-US" dirty="0" smtClean="0"/>
              <a:t>Today, when many solvers have modeling APIs and with a number </a:t>
            </a:r>
            <a:r>
              <a:rPr lang="en-US" dirty="0"/>
              <a:t>of optimization domain-specific </a:t>
            </a:r>
            <a:r>
              <a:rPr lang="en-US" dirty="0" smtClean="0"/>
              <a:t>languages, modeling objects are less important</a:t>
            </a:r>
          </a:p>
          <a:p>
            <a:r>
              <a:rPr lang="en-US" dirty="0" smtClean="0"/>
              <a:t>Modeling objects are still needed for solvers without modeling APIs (e.g. </a:t>
            </a:r>
            <a:r>
              <a:rPr lang="en-US" dirty="0" err="1" smtClean="0"/>
              <a:t>Clp</a:t>
            </a:r>
            <a:r>
              <a:rPr lang="en-US" dirty="0" smtClean="0"/>
              <a:t>)</a:t>
            </a:r>
          </a:p>
          <a:p>
            <a:r>
              <a:rPr lang="en-US" dirty="0" smtClean="0"/>
              <a:t>Standardized modeling objects are potentially useful for model export (serialization) and </a:t>
            </a:r>
            <a:r>
              <a:rPr lang="en-US" dirty="0"/>
              <a:t>import </a:t>
            </a:r>
            <a:r>
              <a:rPr lang="en-US" dirty="0" smtClean="0"/>
              <a:t>(deserialization</a:t>
            </a:r>
            <a:r>
              <a:rPr lang="en-US" dirty="0"/>
              <a:t>)</a:t>
            </a:r>
            <a:endParaRPr lang="en-US" dirty="0" smtClean="0"/>
          </a:p>
          <a:p>
            <a:r>
              <a:rPr lang="en-US" dirty="0" smtClean="0"/>
              <a:t>However, even without modeling objects, a standard for data exchange can still </a:t>
            </a:r>
            <a:r>
              <a:rPr lang="en-US" dirty="0"/>
              <a:t>realize most of the </a:t>
            </a:r>
            <a:r>
              <a:rPr lang="en-US" dirty="0" smtClean="0"/>
              <a:t>value</a:t>
            </a:r>
          </a:p>
          <a:p>
            <a:endParaRPr lang="en-US" dirty="0"/>
          </a:p>
        </p:txBody>
      </p:sp>
      <p:sp>
        <p:nvSpPr>
          <p:cNvPr id="7" name="Footer Placeholder 6"/>
          <p:cNvSpPr>
            <a:spLocks noGrp="1"/>
          </p:cNvSpPr>
          <p:nvPr>
            <p:ph type="ftr" sz="quarter" idx="11"/>
          </p:nvPr>
        </p:nvSpPr>
        <p:spPr/>
        <p:txBody>
          <a:bodyPr/>
          <a:lstStyle/>
          <a:p>
            <a:r>
              <a:rPr lang="en-US" smtClean="0"/>
              <a:t>©2019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4037888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with Tuples</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Data is </a:t>
            </a:r>
            <a:r>
              <a:rPr lang="en-US" i="1" dirty="0" smtClean="0"/>
              <a:t>multi</a:t>
            </a:r>
            <a:r>
              <a:rPr lang="en-US" dirty="0" smtClean="0"/>
              <a:t>-dimensional but the tableau is </a:t>
            </a:r>
            <a:r>
              <a:rPr lang="en-US" i="1" dirty="0" smtClean="0"/>
              <a:t>one</a:t>
            </a:r>
            <a:r>
              <a:rPr lang="en-US" dirty="0" smtClean="0"/>
              <a:t>- and </a:t>
            </a:r>
            <a:r>
              <a:rPr lang="en-US" i="1" dirty="0" smtClean="0"/>
              <a:t>two</a:t>
            </a:r>
            <a:r>
              <a:rPr lang="en-US" dirty="0" smtClean="0"/>
              <a:t>-dimensional</a:t>
            </a:r>
          </a:p>
          <a:p>
            <a:pPr lvl="1"/>
            <a:r>
              <a:rPr lang="en-US" dirty="0" smtClean="0"/>
              <a:t>Tableau: </a:t>
            </a:r>
            <a:r>
              <a:rPr lang="en-US" b="1" dirty="0" smtClean="0"/>
              <a:t>Ax ≥ b</a:t>
            </a:r>
          </a:p>
          <a:p>
            <a:r>
              <a:rPr lang="en-US" dirty="0" smtClean="0"/>
              <a:t>Modeling languages automate encoding of multi-dimensional indices into one or two dimensions</a:t>
            </a:r>
          </a:p>
          <a:p>
            <a:r>
              <a:rPr lang="en-US" dirty="0" smtClean="0"/>
              <a:t>Tuple indexing enables sparse model formulation</a:t>
            </a:r>
          </a:p>
          <a:p>
            <a:pPr lvl="1"/>
            <a:r>
              <a:rPr lang="en-US" dirty="0" smtClean="0"/>
              <a:t>Express slicing/filtering operations concisely</a:t>
            </a:r>
          </a:p>
          <a:p>
            <a:r>
              <a:rPr lang="en-US" dirty="0" smtClean="0"/>
              <a:t>Tuple indexing facilitates instance scalability (through model/data separation)</a:t>
            </a:r>
            <a:endParaRPr lang="en-US" dirty="0"/>
          </a:p>
        </p:txBody>
      </p:sp>
      <p:sp>
        <p:nvSpPr>
          <p:cNvPr id="5" name="Content Placeholder 4"/>
          <p:cNvSpPr>
            <a:spLocks noGrp="1"/>
          </p:cNvSpPr>
          <p:nvPr>
            <p:ph sz="half" idx="2"/>
          </p:nvPr>
        </p:nvSpPr>
        <p:spPr>
          <a:xfrm>
            <a:off x="5160308" y="3481754"/>
            <a:ext cx="6568630" cy="1951893"/>
          </a:xfrm>
        </p:spPr>
        <p:txBody>
          <a:bodyPr>
            <a:normAutofit fontScale="92500" lnSpcReduction="10000"/>
          </a:bodyPr>
          <a:lstStyle/>
          <a:p>
            <a:pPr marL="0" indent="0">
              <a:lnSpc>
                <a:spcPct val="107000"/>
              </a:lnSpc>
              <a:spcBef>
                <a:spcPts val="0"/>
              </a:spcBef>
              <a:buNone/>
            </a:pPr>
            <a:r>
              <a:rPr lang="en-US" dirty="0" err="1" smtClean="0">
                <a:latin typeface="Consolas" panose="020B0609020204030204" pitchFamily="49" charset="0"/>
                <a:ea typeface="Calibri" panose="020F0502020204030204" pitchFamily="34" charset="0"/>
                <a:cs typeface="Consolas" panose="020B0609020204030204" pitchFamily="49" charset="0"/>
              </a:rPr>
              <a:t>forall</a:t>
            </a:r>
            <a:r>
              <a:rPr lang="en-US" dirty="0" smtClean="0">
                <a:latin typeface="Consolas" panose="020B0609020204030204" pitchFamily="49" charset="0"/>
                <a:ea typeface="Calibri" panose="020F0502020204030204" pitchFamily="34" charset="0"/>
                <a:cs typeface="Consolas" panose="020B0609020204030204" pitchFamily="49" charset="0"/>
              </a:rPr>
              <a:t>(w </a:t>
            </a:r>
            <a:r>
              <a:rPr lang="en-US" dirty="0">
                <a:latin typeface="Consolas" panose="020B0609020204030204" pitchFamily="49" charset="0"/>
                <a:ea typeface="Calibri" panose="020F0502020204030204" pitchFamily="34" charset="0"/>
                <a:cs typeface="Consolas" panose="020B0609020204030204" pitchFamily="49" charset="0"/>
              </a:rPr>
              <a:t>in warehouses)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latin typeface="Consolas" panose="020B0609020204030204" pitchFamily="49" charset="0"/>
                <a:ea typeface="Calibri" panose="020F0502020204030204" pitchFamily="34" charset="0"/>
                <a:cs typeface="Consolas" panose="020B0609020204030204" pitchFamily="49" charset="0"/>
              </a:rPr>
              <a:t>//	</a:t>
            </a:r>
            <a:r>
              <a:rPr lang="en-US" dirty="0" smtClean="0">
                <a:latin typeface="Consolas" panose="020B0609020204030204" pitchFamily="49" charset="0"/>
                <a:ea typeface="Calibri" panose="020F0502020204030204" pitchFamily="34" charset="0"/>
                <a:cs typeface="Consolas" panose="020B0609020204030204" pitchFamily="49" charset="0"/>
              </a:rPr>
              <a:t>Cannot </a:t>
            </a:r>
            <a:r>
              <a:rPr lang="en-US" dirty="0">
                <a:latin typeface="Consolas" panose="020B0609020204030204" pitchFamily="49" charset="0"/>
                <a:ea typeface="Calibri" panose="020F0502020204030204" pitchFamily="34" charset="0"/>
                <a:cs typeface="Consolas" panose="020B0609020204030204" pitchFamily="49" charset="0"/>
              </a:rPr>
              <a:t>ship more out of a warehouse than its </a:t>
            </a:r>
            <a:r>
              <a:rPr lang="en-US" dirty="0" smtClean="0">
                <a:latin typeface="Consolas" panose="020B0609020204030204" pitchFamily="49" charset="0"/>
                <a:ea typeface="Calibri" panose="020F0502020204030204" pitchFamily="34" charset="0"/>
                <a:cs typeface="Consolas" panose="020B0609020204030204" pitchFamily="49" charset="0"/>
              </a:rPr>
              <a:t>	capacity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latin typeface="Consolas" panose="020B0609020204030204" pitchFamily="49" charset="0"/>
                <a:ea typeface="Calibri" panose="020F0502020204030204" pitchFamily="34" charset="0"/>
                <a:cs typeface="Consolas" panose="020B0609020204030204" pitchFamily="49" charset="0"/>
              </a:rPr>
              <a:t> 	</a:t>
            </a:r>
            <a:r>
              <a:rPr lang="en-US" dirty="0" err="1" smtClean="0">
                <a:latin typeface="Consolas" panose="020B0609020204030204" pitchFamily="49" charset="0"/>
                <a:ea typeface="Calibri" panose="020F0502020204030204" pitchFamily="34" charset="0"/>
                <a:cs typeface="Consolas" panose="020B0609020204030204" pitchFamily="49" charset="0"/>
              </a:rPr>
              <a:t>ctCapacity</a:t>
            </a:r>
            <a:r>
              <a:rPr lang="en-US" dirty="0" smtClean="0">
                <a:latin typeface="Consolas" panose="020B0609020204030204" pitchFamily="49" charset="0"/>
                <a:ea typeface="Calibri" panose="020F0502020204030204" pitchFamily="34" charset="0"/>
                <a:cs typeface="Consolas" panose="020B0609020204030204" pitchFamily="49" charset="0"/>
              </a:rPr>
              <a:t>[w</a:t>
            </a:r>
            <a:r>
              <a:rPr lang="en-US" dirty="0">
                <a:latin typeface="Consolas" panose="020B0609020204030204" pitchFamily="49" charset="0"/>
                <a:ea typeface="Calibri" panose="020F0502020204030204" pitchFamily="34" charset="0"/>
                <a:cs typeface="Consolas" panose="020B0609020204030204" pitchFamily="49" charset="0"/>
              </a:rPr>
              <a:t>]: capacity[w] </a:t>
            </a:r>
            <a:r>
              <a:rPr lang="en-US" dirty="0">
                <a:solidFill>
                  <a:srgbClr val="3F3FBF"/>
                </a:solidFill>
                <a:latin typeface="Consolas" panose="020B0609020204030204" pitchFamily="49" charset="0"/>
                <a:ea typeface="Calibri" panose="020F0502020204030204" pitchFamily="34" charset="0"/>
                <a:cs typeface="Consolas" panose="020B0609020204030204" pitchFamily="49" charset="0"/>
              </a:rPr>
              <a:t>&gt;</a:t>
            </a:r>
            <a:r>
              <a:rPr lang="en-US" dirty="0">
                <a:latin typeface="Consolas" panose="020B0609020204030204" pitchFamily="49" charset="0"/>
                <a:ea typeface="Calibri" panose="020F0502020204030204" pitchFamily="34" charset="0"/>
                <a:cs typeface="Consolas" panose="020B0609020204030204" pitchFamily="49" charset="0"/>
              </a:rPr>
              <a:t>= </a:t>
            </a:r>
            <a:endParaRPr lang="en-US"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dirty="0">
                <a:latin typeface="Consolas" panose="020B0609020204030204" pitchFamily="49" charset="0"/>
                <a:ea typeface="Calibri" panose="020F0502020204030204" pitchFamily="34" charset="0"/>
                <a:cs typeface="Consolas" panose="020B0609020204030204" pitchFamily="49" charset="0"/>
              </a:rPr>
              <a:t>	</a:t>
            </a:r>
            <a:r>
              <a:rPr lang="en-US" dirty="0" smtClean="0">
                <a:latin typeface="Consolas" panose="020B0609020204030204" pitchFamily="49" charset="0"/>
                <a:ea typeface="Calibri" panose="020F0502020204030204" pitchFamily="34" charset="0"/>
                <a:cs typeface="Consolas" panose="020B0609020204030204" pitchFamily="49" charset="0"/>
              </a:rPr>
              <a:t>	sum(r </a:t>
            </a:r>
            <a:r>
              <a:rPr lang="en-US" dirty="0">
                <a:latin typeface="Consolas" panose="020B0609020204030204" pitchFamily="49" charset="0"/>
                <a:ea typeface="Calibri" panose="020F0502020204030204" pitchFamily="34" charset="0"/>
                <a:cs typeface="Consolas" panose="020B0609020204030204" pitchFamily="49" charset="0"/>
              </a:rPr>
              <a:t>in routes: </a:t>
            </a:r>
            <a:r>
              <a:rPr lang="en-US" dirty="0" err="1">
                <a:latin typeface="Consolas" panose="020B0609020204030204" pitchFamily="49" charset="0"/>
                <a:ea typeface="Calibri" panose="020F0502020204030204" pitchFamily="34" charset="0"/>
                <a:cs typeface="Consolas" panose="020B0609020204030204" pitchFamily="49" charset="0"/>
              </a:rPr>
              <a:t>r.location</a:t>
            </a:r>
            <a:r>
              <a:rPr lang="en-US" dirty="0">
                <a:latin typeface="Consolas" panose="020B0609020204030204" pitchFamily="49" charset="0"/>
                <a:ea typeface="Calibri" panose="020F0502020204030204" pitchFamily="34" charset="0"/>
                <a:cs typeface="Consolas" panose="020B0609020204030204" pitchFamily="49" charset="0"/>
              </a:rPr>
              <a:t>==</a:t>
            </a:r>
            <a:r>
              <a:rPr lang="en-US" dirty="0" err="1">
                <a:latin typeface="Consolas" panose="020B0609020204030204" pitchFamily="49" charset="0"/>
                <a:ea typeface="Calibri" panose="020F0502020204030204" pitchFamily="34" charset="0"/>
                <a:cs typeface="Consolas" panose="020B0609020204030204" pitchFamily="49" charset="0"/>
              </a:rPr>
              <a:t>w.location</a:t>
            </a:r>
            <a:r>
              <a:rPr lang="en-US" dirty="0">
                <a:latin typeface="Consolas" panose="020B0609020204030204" pitchFamily="49" charset="0"/>
                <a:ea typeface="Calibri" panose="020F0502020204030204" pitchFamily="34" charset="0"/>
                <a:cs typeface="Consolas" panose="020B0609020204030204" pitchFamily="49" charset="0"/>
              </a:rPr>
              <a:t>) </a:t>
            </a:r>
            <a:r>
              <a:rPr lang="en-US" dirty="0" smtClean="0">
                <a:latin typeface="Consolas" panose="020B0609020204030204" pitchFamily="49" charset="0"/>
                <a:ea typeface="Calibri" panose="020F0502020204030204" pitchFamily="34" charset="0"/>
                <a:cs typeface="Consolas" panose="020B0609020204030204" pitchFamily="49" charset="0"/>
              </a:rPr>
              <a:t>		demand[r</a:t>
            </a:r>
            <a:r>
              <a:rPr lang="en-US" dirty="0">
                <a:latin typeface="Consolas" panose="020B0609020204030204" pitchFamily="49" charset="0"/>
                <a:ea typeface="Calibri" panose="020F0502020204030204" pitchFamily="34" charset="0"/>
                <a:cs typeface="Consolas" panose="020B0609020204030204" pitchFamily="49" charset="0"/>
              </a:rPr>
              <a:t>]*ship[r];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Content Placeholder 4"/>
          <p:cNvSpPr txBox="1">
            <a:spLocks/>
          </p:cNvSpPr>
          <p:nvPr/>
        </p:nvSpPr>
        <p:spPr>
          <a:xfrm>
            <a:off x="5160308" y="2160590"/>
            <a:ext cx="6568630" cy="8463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Bef>
                <a:spcPts val="0"/>
              </a:spcBef>
              <a:buFont typeface="Wingdings 3" charset="2"/>
              <a:buNone/>
            </a:pPr>
            <a:r>
              <a:rPr lang="en-US" dirty="0" err="1" smtClean="0">
                <a:latin typeface="Consolas" panose="020B0609020204030204" pitchFamily="49" charset="0"/>
                <a:ea typeface="Calibri" panose="020F0502020204030204" pitchFamily="34" charset="0"/>
                <a:cs typeface="Consolas" panose="020B0609020204030204" pitchFamily="49" charset="0"/>
              </a:rPr>
              <a:t>forall</a:t>
            </a:r>
            <a:r>
              <a:rPr lang="en-US" dirty="0" smtClean="0">
                <a:latin typeface="Consolas" panose="020B0609020204030204" pitchFamily="49" charset="0"/>
                <a:ea typeface="Calibri" panose="020F0502020204030204" pitchFamily="34" charset="0"/>
                <a:cs typeface="Consolas" panose="020B0609020204030204" pitchFamily="49" charset="0"/>
              </a:rPr>
              <a:t>(</a:t>
            </a:r>
            <a:r>
              <a:rPr lang="en-US" dirty="0" err="1" smtClean="0">
                <a:latin typeface="Consolas" panose="020B0609020204030204" pitchFamily="49" charset="0"/>
                <a:ea typeface="Calibri" panose="020F0502020204030204" pitchFamily="34" charset="0"/>
                <a:cs typeface="Consolas" panose="020B0609020204030204" pitchFamily="49" charset="0"/>
              </a:rPr>
              <a:t>i</a:t>
            </a:r>
            <a:r>
              <a:rPr lang="en-US" dirty="0" smtClean="0">
                <a:latin typeface="Consolas" panose="020B0609020204030204" pitchFamily="49" charset="0"/>
                <a:ea typeface="Calibri" panose="020F0502020204030204" pitchFamily="34" charset="0"/>
                <a:cs typeface="Consolas" panose="020B0609020204030204" pitchFamily="49" charset="0"/>
              </a:rPr>
              <a:t> in constraints)</a:t>
            </a:r>
          </a:p>
          <a:p>
            <a:pPr marL="0" indent="0">
              <a:lnSpc>
                <a:spcPct val="107000"/>
              </a:lnSpc>
              <a:spcBef>
                <a:spcPts val="0"/>
              </a:spcBef>
              <a:buFont typeface="Wingdings 3" charset="2"/>
              <a:buNone/>
            </a:pPr>
            <a:r>
              <a:rPr lang="en-US" dirty="0" smtClean="0">
                <a:latin typeface="Consolas" panose="020B0609020204030204" pitchFamily="49" charset="0"/>
                <a:ea typeface="Calibri" panose="020F0502020204030204" pitchFamily="34" charset="0"/>
                <a:cs typeface="Consolas" panose="020B0609020204030204" pitchFamily="49" charset="0"/>
              </a:rPr>
              <a:t>	sum(j in variables) a[</a:t>
            </a:r>
            <a:r>
              <a:rPr lang="en-US" dirty="0" err="1" smtClean="0">
                <a:latin typeface="Consolas" panose="020B0609020204030204" pitchFamily="49" charset="0"/>
                <a:ea typeface="Calibri" panose="020F0502020204030204" pitchFamily="34" charset="0"/>
                <a:cs typeface="Consolas" panose="020B0609020204030204" pitchFamily="49" charset="0"/>
              </a:rPr>
              <a:t>i,j</a:t>
            </a:r>
            <a:r>
              <a:rPr lang="en-US" dirty="0" smtClean="0">
                <a:latin typeface="Consolas" panose="020B0609020204030204" pitchFamily="49" charset="0"/>
                <a:ea typeface="Calibri" panose="020F0502020204030204" pitchFamily="34" charset="0"/>
                <a:cs typeface="Consolas" panose="020B0609020204030204" pitchFamily="49" charset="0"/>
              </a:rPr>
              <a:t>]*x[j] &gt;= b[</a:t>
            </a:r>
            <a:r>
              <a:rPr lang="en-US" dirty="0" err="1" smtClean="0">
                <a:latin typeface="Consolas" panose="020B0609020204030204" pitchFamily="49" charset="0"/>
                <a:ea typeface="Calibri" panose="020F0502020204030204" pitchFamily="34" charset="0"/>
                <a:cs typeface="Consolas" panose="020B0609020204030204" pitchFamily="49" charset="0"/>
              </a:rPr>
              <a:t>i</a:t>
            </a:r>
            <a:r>
              <a:rPr lang="en-US" dirty="0" smtClean="0">
                <a:latin typeface="Consolas" panose="020B0609020204030204" pitchFamily="49" charset="0"/>
                <a:ea typeface="Calibri" panose="020F0502020204030204" pitchFamily="34" charset="0"/>
                <a:cs typeface="Consolas" panose="020B0609020204030204" pitchFamily="49" charset="0"/>
              </a:rPr>
              <a:t>]</a:t>
            </a:r>
          </a:p>
          <a:p>
            <a:pPr marL="0" indent="0">
              <a:lnSpc>
                <a:spcPct val="107000"/>
              </a:lnSpc>
              <a:spcBef>
                <a:spcPts val="0"/>
              </a:spcBef>
              <a:buFont typeface="Wingdings 3" charset="2"/>
              <a:buNone/>
            </a:pPr>
            <a:endParaRPr lang="en-US" dirty="0" smtClean="0">
              <a:latin typeface="Consolas" panose="020B0609020204030204" pitchFamily="49" charset="0"/>
              <a:ea typeface="Calibri" panose="020F0502020204030204" pitchFamily="34" charset="0"/>
              <a:cs typeface="Consolas" panose="020B0609020204030204" pitchFamily="49" charset="0"/>
            </a:endParaRPr>
          </a:p>
        </p:txBody>
      </p:sp>
      <p:sp>
        <p:nvSpPr>
          <p:cNvPr id="7" name="Footer Placeholder 6"/>
          <p:cNvSpPr>
            <a:spLocks noGrp="1"/>
          </p:cNvSpPr>
          <p:nvPr>
            <p:ph type="ftr" sz="quarter" idx="11"/>
          </p:nvPr>
        </p:nvSpPr>
        <p:spPr/>
        <p:txBody>
          <a:bodyPr/>
          <a:lstStyle/>
          <a:p>
            <a:r>
              <a:rPr lang="en-US" smtClean="0"/>
              <a:t>©2019 Jeremy A. Bloom</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074056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28778</TotalTime>
  <Words>2353</Words>
  <Application>Microsoft Office PowerPoint</Application>
  <PresentationFormat>Widescreen</PresentationFormat>
  <Paragraphs>327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Times New Roman</vt:lpstr>
      <vt:lpstr>Trebuchet MS</vt:lpstr>
      <vt:lpstr>Wingdings 3</vt:lpstr>
      <vt:lpstr>Facet</vt:lpstr>
      <vt:lpstr>Proposal for MOSDEX, an Alternative to MPS for Data Exchange with Optimization Solvers</vt:lpstr>
      <vt:lpstr>Rationale</vt:lpstr>
      <vt:lpstr>The MOSDEX Standard Mathematical Optimization Solver Data Exchange</vt:lpstr>
      <vt:lpstr>The Relational Data Model</vt:lpstr>
      <vt:lpstr>Relational Data in JSON</vt:lpstr>
      <vt:lpstr>Application Data Model</vt:lpstr>
      <vt:lpstr>Why JSON?</vt:lpstr>
      <vt:lpstr>Modeling Objects – Why do we need them?</vt:lpstr>
      <vt:lpstr>Indexing with Tuples</vt:lpstr>
      <vt:lpstr>Approaches to Specifying Modeling Objects</vt:lpstr>
      <vt:lpstr>Specifying Modeling Objects with SQL (1)</vt:lpstr>
      <vt:lpstr>Specifying Modeling Objects with SQL (2)</vt:lpstr>
      <vt:lpstr>Specifying Modeling Objects with Generic Constraints (1)</vt:lpstr>
      <vt:lpstr>Specifying Modeling Objects with Generic Constraints (2)</vt:lpstr>
      <vt:lpstr>MOSDEX and MathOptFormat</vt:lpstr>
      <vt:lpstr>The Future: Big Data and Streams</vt:lpstr>
      <vt:lpstr>A Conundrum: What’s wrong with this transportation model?</vt:lpstr>
      <vt:lpstr>Big Data Operations</vt:lpstr>
      <vt:lpstr>Next Steps for MOSDEX</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MOSDEX, an Alternative to MPS for Data Exchange with Optimization Solvers</dc:title>
  <dc:creator>Jeremy</dc:creator>
  <cp:lastModifiedBy>Jeremy</cp:lastModifiedBy>
  <cp:revision>103</cp:revision>
  <dcterms:created xsi:type="dcterms:W3CDTF">2019-01-11T19:09:47Z</dcterms:created>
  <dcterms:modified xsi:type="dcterms:W3CDTF">2019-01-31T18:48:38Z</dcterms:modified>
</cp:coreProperties>
</file>