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capitalist.com/shorter-workweek-make-people-happier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news.release/pdf/empsit.pd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inkedin.com/pulse/goodbye-office-remote-jobs-surge-28-march-george-anders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e09ec5a5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e09ec5a5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e09ec5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e09ec5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e09ec5a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e09ec5a5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3c54c1899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3c54c1899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3ae31fd1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3ae31fd1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https://www.visualcapitalist.com/shorter-workweek-make-people-happier/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e09ec5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e09ec5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3c54c189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3c54c189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2e09ec5a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2e09ec5a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e09ec5a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2e09ec5a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Working hours and mental health/substance use disorders have a negative relationship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hours = less mental health disorders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Was surprised about the relationship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2e09ec5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2e09ec5a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9cb4f7d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9cb4f7d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JB Work- Brainstorming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How can we make this story? What story is our data telling us and how can we connect it to current events</a:t>
            </a:r>
            <a:endParaRPr sz="1200"/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/>
              <a:t>Our lives have fundamentally changed since the Coronavirus</a:t>
            </a:r>
            <a:endParaRPr sz="1200"/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/>
              <a:t>We know, anecdotally, that many jobs have gone remote (can we find this stat). </a:t>
            </a:r>
            <a:endParaRPr sz="1200"/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/>
              <a:t>Unemployment rate has increased from 3.5% in February of this year to 4.4% in March; Unemployment rate has increased .9% from February 2020 to March 2020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https://www.bls.gov/news.release/pdf/empsit.pdf</a:t>
            </a:r>
            <a:r>
              <a:rPr lang="en" sz="1200"/>
              <a:t> Summary Table A).</a:t>
            </a:r>
            <a:endParaRPr sz="1200"/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/>
              <a:t>Quick note, working hours has not changed (Summary Table B)</a:t>
            </a:r>
            <a:endParaRPr sz="1200"/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“LinkedIn data shows a 42% leap in the March 1 to March 31 volume of job searches involving the keywords “remote” or “work at home.””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https://www.linkedin.com/pulse/goodbye-office-remote-jobs-surge-28-march-george-anders/</a:t>
            </a:r>
            <a:r>
              <a:rPr lang="en" sz="1200"/>
              <a:t>)</a:t>
            </a:r>
            <a:endParaRPr sz="1200"/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/>
              <a:t>We know that the location of the work environment is shifting while working hours are not. </a:t>
            </a:r>
            <a:endParaRPr sz="1200"/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/>
              <a:t>We wanted to understand potential relationships between hours worked and metrics of well-being (alcohol consumed, self-reported happiness scores, life satisfaction) and macroeconomics (GDP, productivity) globally. 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2e09ec5a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2e09ec5a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2e09ec5a5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2e09ec5a5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2e09ec5a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2e09ec5a5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e09ec5a5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2e09ec5a5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2e09ec5a5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2e09ec5a5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2e09ec5a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2e09ec5a5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Merged all data sets to make correlation matrix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to understand our data as a whole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39cb4f7d6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39cb4f7d6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39cb4f7d6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39cb4f7d6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fb66128f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fb66128f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2e09ec5a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2e09ec5a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e09ec5a5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e09ec5a5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flow =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sources -&gt; list sources -&gt; develop questions -clean data using pandas and numpy, -&gt; list some methods of cleaning - &gt; merge data -&gt; individual analysis for unbiased results -&gt; mention major modules -&gt; group analysis of results -&gt; branch merging -&gt; final consensus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2e09ec5a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2e09ec5a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3ae31f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3ae31f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This systematic review and meta-analysis of 63 studies provides comprehensive evidence of an association between long working hours and alcohol use.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Long working hours were associated with 1.11-fold likelihood of higher levels of alcohol use in the cross sectional analysis of 333 693 participants from 14 countries.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Bias:  “work hard play hard” culture with positive attitudes towards heavy alcohol use, type A work hard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3c54c1899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3c54c1899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45ba319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45ba319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e09ec5a5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e09ec5a5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e09ec5a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e09ec5a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e09ec5a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e09ec5a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e09ec5a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2e09ec5a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e09ec5a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e09ec5a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e09ec5a5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e09ec5a5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6/bmj.g777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69725"/>
            <a:ext cx="8520600" cy="25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All work and no play makes for unhappy nations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By: Adriana van de Guchte, Jeremy Brent,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Kasia Kalemba, Matteo Bommarito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Aims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Aim 1: Have annual working hours changed over time?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2: What is the relationship of work hours to happiness?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3: Do people who work more have more substance abuse issues? Drink more?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4: What is the relationship between working hours and productivity? GDP?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1: Changes in annual working hours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825" y="1152475"/>
            <a:ext cx="7260825" cy="35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0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Aims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Aim 1: Have annual working hours changed over time? </a:t>
            </a:r>
            <a:endParaRPr i="1"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Primarily trending downwards</a:t>
            </a:r>
            <a:endParaRPr i="1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Aim 2: What is the relationship of work hours to happiness?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3: Do people who work more have more substance abuse issues? Drink more?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4: What is the relationship to productivity? GDP?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2: How has happiness changed over time?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t="2248"/>
          <a:stretch/>
        </p:blipFill>
        <p:spPr>
          <a:xfrm>
            <a:off x="770650" y="1298875"/>
            <a:ext cx="7351573" cy="33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14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Aim 2: Are we less happy when we work more?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50" y="1151838"/>
            <a:ext cx="4479051" cy="268743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311700" y="1058194"/>
            <a:ext cx="284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</a:t>
            </a:r>
            <a:endParaRPr b="1"/>
          </a:p>
        </p:txBody>
      </p:sp>
      <p:sp>
        <p:nvSpPr>
          <p:cNvPr id="145" name="Google Shape;145;p26"/>
          <p:cNvSpPr txBox="1"/>
          <p:nvPr/>
        </p:nvSpPr>
        <p:spPr>
          <a:xfrm>
            <a:off x="4744200" y="954344"/>
            <a:ext cx="284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</a:t>
            </a:r>
            <a:endParaRPr b="1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275" y="1327544"/>
            <a:ext cx="4267201" cy="332323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4804975" y="4767375"/>
            <a:ext cx="25578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The r-squared is: 0.40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6552200" y="954352"/>
            <a:ext cx="10830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0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Aims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Aim 1: Have annual working hours changed over time? 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Primarily trending downwards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Aim 2: What is the relationship of working hours to happiness?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Changes in happiness over time seems to be nation dependant.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People who work more tend to be less happy!</a:t>
            </a:r>
            <a:endParaRPr i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Aim 3: Do people who work more have more substance abuse issues? Drink more?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4: What is the relationship to productivity? GDP?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466250" y="86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3: Do nations that work more drink more?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850" y="2884874"/>
            <a:ext cx="1639150" cy="2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925" y="749200"/>
            <a:ext cx="5329680" cy="41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2725" y="4784400"/>
            <a:ext cx="16392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The r-squared is: 0.12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216450" y="23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Aim 3: Do nations that work more drink more?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216450" y="954294"/>
            <a:ext cx="284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</a:t>
            </a:r>
            <a:endParaRPr b="1"/>
          </a:p>
        </p:txBody>
      </p:sp>
      <p:sp>
        <p:nvSpPr>
          <p:cNvPr id="169" name="Google Shape;169;p29"/>
          <p:cNvSpPr txBox="1"/>
          <p:nvPr/>
        </p:nvSpPr>
        <p:spPr>
          <a:xfrm>
            <a:off x="4744200" y="954344"/>
            <a:ext cx="284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</a:t>
            </a:r>
            <a:endParaRPr b="1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25" y="1327494"/>
            <a:ext cx="4477067" cy="351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100" y="1327479"/>
            <a:ext cx="4477074" cy="3511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6422" y="854550"/>
            <a:ext cx="60557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8000" y="782350"/>
            <a:ext cx="480175" cy="6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0" y="1682800"/>
            <a:ext cx="4645625" cy="296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750" y="1644275"/>
            <a:ext cx="3771825" cy="30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3: Mental disorders and substance abuse</a:t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157150" y="1525394"/>
            <a:ext cx="284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</a:t>
            </a:r>
            <a:endParaRPr b="1"/>
          </a:p>
        </p:txBody>
      </p:sp>
      <p:sp>
        <p:nvSpPr>
          <p:cNvPr id="182" name="Google Shape;182;p30"/>
          <p:cNvSpPr txBox="1"/>
          <p:nvPr/>
        </p:nvSpPr>
        <p:spPr>
          <a:xfrm>
            <a:off x="4939750" y="1525394"/>
            <a:ext cx="284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11700" y="40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Aims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Aim 1: Have annual working hours changed over time? 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Primarily trending downwards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Aim 2: What is the relationship of working hours to happiness?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Changes in happiness over time is very nation dependant.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People who work more tend to be less happy!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Aim 3: Do people who work more have more substance abuse issues? Drink more?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Drinking: hard to say. Data limitations and other factors involved. 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Mental and substance use disorders: moderate correlation. Confounding factors.</a:t>
            </a:r>
            <a:endParaRPr i="1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Aim 4: What is the relationship between GDP and happiness?</a:t>
            </a:r>
            <a:endParaRPr b="1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Coronavirus has changed the relationship of nearly all individuals to how they work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personally noticed a change in working hours, either working more or less, we wanted to understand the relationship between working hours and different metrics of success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effect does work play in the lives of individuals and the economic success of nations?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26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4: Relationship between GDP growth and happiness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23387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Countries with GDP growth over time show a higher happiness score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Countries with a declining GDP have a lower happiness score</a:t>
            </a:r>
            <a:endParaRPr sz="1400"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5750"/>
            <a:ext cx="5604126" cy="26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625" y="1475400"/>
            <a:ext cx="2877675" cy="14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4625" y="2932662"/>
            <a:ext cx="2877676" cy="1636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4: GDP growth and happiness 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Higher GDP for all countries also shows increase in happiness rank</a:t>
            </a:r>
            <a:endParaRPr sz="1400"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0550"/>
            <a:ext cx="4141949" cy="24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650" y="2080550"/>
            <a:ext cx="4260300" cy="24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755775" y="2315950"/>
            <a:ext cx="2982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</a:t>
            </a:r>
            <a:endParaRPr b="1"/>
          </a:p>
        </p:txBody>
      </p:sp>
      <p:sp>
        <p:nvSpPr>
          <p:cNvPr id="207" name="Google Shape;207;p33"/>
          <p:cNvSpPr txBox="1"/>
          <p:nvPr/>
        </p:nvSpPr>
        <p:spPr>
          <a:xfrm>
            <a:off x="4926600" y="2315950"/>
            <a:ext cx="2982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4: Working hours relationship to GDP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6325"/>
            <a:ext cx="4044100" cy="31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125" y="1246325"/>
            <a:ext cx="2159450" cy="15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2125" y="2800350"/>
            <a:ext cx="2159450" cy="163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1575" y="2795600"/>
            <a:ext cx="2159450" cy="164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1575" y="1098375"/>
            <a:ext cx="2159450" cy="163973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/>
        </p:nvSpPr>
        <p:spPr>
          <a:xfrm>
            <a:off x="379675" y="1563944"/>
            <a:ext cx="284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</a:t>
            </a:r>
            <a:endParaRPr b="1"/>
          </a:p>
        </p:txBody>
      </p:sp>
      <p:sp>
        <p:nvSpPr>
          <p:cNvPr id="219" name="Google Shape;219;p34"/>
          <p:cNvSpPr txBox="1"/>
          <p:nvPr/>
        </p:nvSpPr>
        <p:spPr>
          <a:xfrm>
            <a:off x="6538950" y="2826469"/>
            <a:ext cx="284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</a:t>
            </a:r>
            <a:endParaRPr sz="1200" b="1"/>
          </a:p>
        </p:txBody>
      </p:sp>
      <p:sp>
        <p:nvSpPr>
          <p:cNvPr id="220" name="Google Shape;220;p34"/>
          <p:cNvSpPr txBox="1"/>
          <p:nvPr/>
        </p:nvSpPr>
        <p:spPr>
          <a:xfrm>
            <a:off x="4228175" y="2826469"/>
            <a:ext cx="284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</a:t>
            </a:r>
            <a:endParaRPr sz="1200" b="1"/>
          </a:p>
        </p:txBody>
      </p:sp>
      <p:sp>
        <p:nvSpPr>
          <p:cNvPr id="221" name="Google Shape;221;p34"/>
          <p:cNvSpPr txBox="1"/>
          <p:nvPr/>
        </p:nvSpPr>
        <p:spPr>
          <a:xfrm>
            <a:off x="6538950" y="1246319"/>
            <a:ext cx="284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</a:t>
            </a:r>
            <a:endParaRPr sz="1200" b="1"/>
          </a:p>
        </p:txBody>
      </p:sp>
      <p:sp>
        <p:nvSpPr>
          <p:cNvPr id="222" name="Google Shape;222;p34"/>
          <p:cNvSpPr txBox="1"/>
          <p:nvPr/>
        </p:nvSpPr>
        <p:spPr>
          <a:xfrm>
            <a:off x="4228175" y="1246319"/>
            <a:ext cx="284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</a:t>
            </a:r>
            <a:endParaRPr sz="12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Aim 4: Working hours relationship to productivity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5000"/>
            <a:ext cx="4066825" cy="32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525" y="1458615"/>
            <a:ext cx="2269526" cy="154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0150" y="1211000"/>
            <a:ext cx="2188900" cy="1687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7900" y="2800350"/>
            <a:ext cx="2269525" cy="17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0400" y="2787301"/>
            <a:ext cx="2188900" cy="172228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/>
        </p:nvSpPr>
        <p:spPr>
          <a:xfrm>
            <a:off x="379675" y="1563944"/>
            <a:ext cx="284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</a:t>
            </a:r>
            <a:endParaRPr b="1"/>
          </a:p>
        </p:txBody>
      </p:sp>
      <p:sp>
        <p:nvSpPr>
          <p:cNvPr id="234" name="Google Shape;234;p35"/>
          <p:cNvSpPr txBox="1"/>
          <p:nvPr/>
        </p:nvSpPr>
        <p:spPr>
          <a:xfrm>
            <a:off x="6538950" y="2826469"/>
            <a:ext cx="284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</a:t>
            </a:r>
            <a:endParaRPr sz="1200" b="1"/>
          </a:p>
        </p:txBody>
      </p:sp>
      <p:sp>
        <p:nvSpPr>
          <p:cNvPr id="235" name="Google Shape;235;p35"/>
          <p:cNvSpPr txBox="1"/>
          <p:nvPr/>
        </p:nvSpPr>
        <p:spPr>
          <a:xfrm>
            <a:off x="4228175" y="2826469"/>
            <a:ext cx="284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</a:t>
            </a:r>
            <a:endParaRPr sz="1200" b="1"/>
          </a:p>
        </p:txBody>
      </p:sp>
      <p:sp>
        <p:nvSpPr>
          <p:cNvPr id="236" name="Google Shape;236;p35"/>
          <p:cNvSpPr txBox="1"/>
          <p:nvPr/>
        </p:nvSpPr>
        <p:spPr>
          <a:xfrm>
            <a:off x="6538950" y="1246319"/>
            <a:ext cx="284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</a:t>
            </a:r>
            <a:endParaRPr sz="1200" b="1"/>
          </a:p>
        </p:txBody>
      </p:sp>
      <p:sp>
        <p:nvSpPr>
          <p:cNvPr id="237" name="Google Shape;237;p35"/>
          <p:cNvSpPr txBox="1"/>
          <p:nvPr/>
        </p:nvSpPr>
        <p:spPr>
          <a:xfrm>
            <a:off x="4228175" y="1246319"/>
            <a:ext cx="284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</a:t>
            </a:r>
            <a:endParaRPr sz="12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311700" y="40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Aims</a:t>
            </a: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Aim 1: Have annual working hours changed over time? 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Primarily trending downwards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Aim 2: What is the relationship of working hours to happiness?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Changes in happiness over time is very nation dependant.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People who work more tend to be less happy!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Aim 3: Do people who work more have more substance abuse issues? Drink more?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Drinking: hard to say. Data limitations and other factors involved. 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Mental and substance use disorders: moderate correlation. Confounding factors.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Aim 4: What is the relationship between GDP and happiness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Countries with higher trending GDP over time show happiness scores also increase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Countries with higher GDP tend to work less, but very country specific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Countries with higher productivity also tend to work less</a:t>
            </a:r>
            <a:endParaRPr i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369850" y="6077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Correlation Matrix</a:t>
            </a:r>
            <a:endParaRPr sz="2800"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725" y="902575"/>
            <a:ext cx="4777955" cy="39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311700" y="148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1"/>
          </p:nvPr>
        </p:nvSpPr>
        <p:spPr>
          <a:xfrm>
            <a:off x="263650" y="685750"/>
            <a:ext cx="8520600" cy="4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had major issues merging branches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Paul and Gretel helped us work this out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availability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scope/personal skill limitations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source limitations (cantril ladder, productivity)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Correlation != causation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aims/questions we want to answer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economic measures, ex: imports/exports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Health and stress as consequences of working hours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Representativeness of our selected countries to the world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Requirements ( Delete slide for presentation)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body" idx="1"/>
          </p:nvPr>
        </p:nvSpPr>
        <p:spPr>
          <a:xfrm>
            <a:off x="311700" y="1508000"/>
            <a:ext cx="8520600" cy="30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 at least 8-10 min. lon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Describe the core message or hypothesis for your project.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Describe the questions you and your group found interesting, and what motivated you to answer them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Summarize where and how you found the data you used to answer these questions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Describe the data exploration and cleanup process (accompanied by your Jupyter Notebook)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Describe the analysis process (accompanied by your Jupyter Notebook)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Summarize your conclusions. This should include a numerical summary (i.e., what data did your analysis yield), as well as visualizations of that summary (plots of the final analysis data)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Discuss the implications of your findings. This is where you get to have an open-ended discussion about what your findings "mean"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Tell a good story! Storytelling through data analysis is no different than in literature. Find your narrative and use your analysis and visualization skills to highlight conflict and resolution in your data.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63" y="1495736"/>
            <a:ext cx="7563673" cy="27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300" y="837975"/>
            <a:ext cx="6308999" cy="42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753" y="1260775"/>
            <a:ext cx="3544351" cy="30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>
            <a:spLocks noGrp="1"/>
          </p:cNvSpPr>
          <p:nvPr>
            <p:ph type="title"/>
          </p:nvPr>
        </p:nvSpPr>
        <p:spPr>
          <a:xfrm>
            <a:off x="454700" y="405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Does working more make us drink our feelings away?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3"/>
          <p:cNvSpPr txBox="1">
            <a:spLocks noGrp="1"/>
          </p:cNvSpPr>
          <p:nvPr>
            <p:ph type="body" idx="1"/>
          </p:nvPr>
        </p:nvSpPr>
        <p:spPr>
          <a:xfrm>
            <a:off x="270100" y="4461550"/>
            <a:ext cx="79842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Long working hours and alcohol use: systematic review and meta-analysis of published studies and unpublished individual participant data</a:t>
            </a:r>
            <a:endParaRPr sz="800" b="1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Virtanen et. al. </a:t>
            </a:r>
            <a:endParaRPr sz="800" b="1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i="1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BMJ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800">
                <a:solidFill>
                  <a:srgbClr val="55555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2015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" sz="800">
                <a:solidFill>
                  <a:srgbClr val="55555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350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doi: </a:t>
            </a:r>
            <a:r>
              <a:rPr lang="en" sz="800">
                <a:solidFill>
                  <a:srgbClr val="2A6EBB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https://doi.org/10.1136/bmj.g7772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800">
                <a:solidFill>
                  <a:srgbClr val="55555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(Published 13 January 2015)</a:t>
            </a:r>
            <a:endParaRPr sz="800">
              <a:solidFill>
                <a:srgbClr val="55555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4125" y="3545275"/>
            <a:ext cx="1159875" cy="15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200" y="1274787"/>
            <a:ext cx="3223526" cy="259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8300" y="1786300"/>
            <a:ext cx="3788026" cy="1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50" y="1338275"/>
            <a:ext cx="2796275" cy="17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4"/>
          <p:cNvSpPr txBox="1"/>
          <p:nvPr/>
        </p:nvSpPr>
        <p:spPr>
          <a:xfrm>
            <a:off x="641625" y="3295550"/>
            <a:ext cx="26529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Europeans Work to Live and Americans Live to Work (Who is Happy to Work More: Americans or Europeans?)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Adam Okulicz-Kozaryn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Journal of Happiness Studies volume 12, pages 225–243(2011)</a:t>
            </a:r>
            <a:endParaRPr sz="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700" y="376825"/>
            <a:ext cx="6534956" cy="43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Wrangling</a:t>
            </a:r>
            <a:endParaRPr sz="280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Not all data sets had continuous years</a:t>
            </a:r>
            <a:endParaRPr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experienced some crazy issues...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Unnamed columns, 10000 BCE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624450"/>
            <a:ext cx="5719499" cy="230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35500" y="348925"/>
            <a:ext cx="64308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Example of Cleaning:</a:t>
            </a:r>
            <a:endParaRPr sz="280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t="3138"/>
          <a:stretch/>
        </p:blipFill>
        <p:spPr>
          <a:xfrm>
            <a:off x="2563273" y="1013900"/>
            <a:ext cx="6254075" cy="33164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848600" y="1867500"/>
            <a:ext cx="1714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by country 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848600" y="3319900"/>
            <a:ext cx="17733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objects to numeric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NaNs 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848600" y="2595025"/>
            <a:ext cx="1714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by years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78575" y="196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Data Merging: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t="18538" r="4924" b="10353"/>
          <a:stretch/>
        </p:blipFill>
        <p:spPr>
          <a:xfrm>
            <a:off x="1980975" y="1326925"/>
            <a:ext cx="6862150" cy="37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890" y="2471375"/>
            <a:ext cx="6862161" cy="4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7550" y="3650075"/>
            <a:ext cx="6620625" cy="12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52850" y="942475"/>
            <a:ext cx="20847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Column Merge for 2 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252850" y="1978625"/>
            <a:ext cx="20847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Column Merge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2 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252850" y="3182675"/>
            <a:ext cx="20847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DF Merge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Issues: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l="960"/>
          <a:stretch/>
        </p:blipFill>
        <p:spPr>
          <a:xfrm>
            <a:off x="236900" y="1559425"/>
            <a:ext cx="8754700" cy="18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511025" y="3686025"/>
            <a:ext cx="54579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(Jeremy - don’t forget to restart your Kernel)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Tools Used: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l="1061" r="4169"/>
          <a:stretch/>
        </p:blipFill>
        <p:spPr>
          <a:xfrm>
            <a:off x="246375" y="1932125"/>
            <a:ext cx="8376476" cy="14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Aims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1: Have annual working hours changed over time?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2: What is the relationship of work hours to happiness?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3: Do people who work more have more substance abuse issues? Drink more?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4: What is the relationship between working hours and productivity? GDP?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Microsoft Macintosh PowerPoint</Application>
  <PresentationFormat>On-screen Show (16:9)</PresentationFormat>
  <Paragraphs>170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Simple Light</vt:lpstr>
      <vt:lpstr>All work and no play makes for unhappy nations</vt:lpstr>
      <vt:lpstr>Motivation</vt:lpstr>
      <vt:lpstr>Workflow</vt:lpstr>
      <vt:lpstr>Data Wrangling</vt:lpstr>
      <vt:lpstr>PowerPoint Presentation</vt:lpstr>
      <vt:lpstr>Example of Data Merging:</vt:lpstr>
      <vt:lpstr>Example of Issues: </vt:lpstr>
      <vt:lpstr>Example of Tools Used:</vt:lpstr>
      <vt:lpstr>Aims</vt:lpstr>
      <vt:lpstr>Aims</vt:lpstr>
      <vt:lpstr>Aim 1: Changes in annual working hours</vt:lpstr>
      <vt:lpstr>Aims</vt:lpstr>
      <vt:lpstr>Aim 2: How has happiness changed over time?</vt:lpstr>
      <vt:lpstr>Aim 2: Are we less happy when we work more? </vt:lpstr>
      <vt:lpstr>Aims</vt:lpstr>
      <vt:lpstr>Aim 3: Do nations that work more drink more? </vt:lpstr>
      <vt:lpstr>Aim 3: Do nations that work more drink more? </vt:lpstr>
      <vt:lpstr>Aim 3: Mental disorders and substance abuse</vt:lpstr>
      <vt:lpstr>Aims</vt:lpstr>
      <vt:lpstr>Aim 4: Relationship between GDP growth and happiness</vt:lpstr>
      <vt:lpstr>Aim 4: GDP growth and happiness </vt:lpstr>
      <vt:lpstr>Aim 4: Working hours relationship to GDP</vt:lpstr>
      <vt:lpstr>Aim 4: Working hours relationship to productivity</vt:lpstr>
      <vt:lpstr>Aims</vt:lpstr>
      <vt:lpstr>Correlation Matrix</vt:lpstr>
      <vt:lpstr>Post Mortem</vt:lpstr>
      <vt:lpstr>Questions?</vt:lpstr>
      <vt:lpstr>Presentation Requirements ( Delete slide for presentation) </vt:lpstr>
      <vt:lpstr>PowerPoint Presentation</vt:lpstr>
      <vt:lpstr>PowerPoint Presentation</vt:lpstr>
      <vt:lpstr>Does working more make us drink our feelings away?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work and no play makes for unhappy nations</dc:title>
  <cp:lastModifiedBy>Jeremy Brent</cp:lastModifiedBy>
  <cp:revision>1</cp:revision>
  <dcterms:modified xsi:type="dcterms:W3CDTF">2020-04-18T22:20:21Z</dcterms:modified>
</cp:coreProperties>
</file>