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98"/>
  </p:notesMasterIdLst>
  <p:handoutMasterIdLst>
    <p:handoutMasterId r:id="rId99"/>
  </p:handoutMasterIdLst>
  <p:sldIdLst>
    <p:sldId id="370" r:id="rId3"/>
    <p:sldId id="391" r:id="rId4"/>
    <p:sldId id="392" r:id="rId5"/>
    <p:sldId id="371" r:id="rId6"/>
    <p:sldId id="361" r:id="rId7"/>
    <p:sldId id="374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375" r:id="rId20"/>
    <p:sldId id="376" r:id="rId21"/>
    <p:sldId id="378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387" r:id="rId45"/>
    <p:sldId id="426" r:id="rId46"/>
    <p:sldId id="427" r:id="rId47"/>
    <p:sldId id="428" r:id="rId48"/>
    <p:sldId id="429" r:id="rId49"/>
    <p:sldId id="430" r:id="rId50"/>
    <p:sldId id="431" r:id="rId51"/>
    <p:sldId id="389" r:id="rId52"/>
    <p:sldId id="432" r:id="rId53"/>
    <p:sldId id="433" r:id="rId54"/>
    <p:sldId id="388" r:id="rId55"/>
    <p:sldId id="434" r:id="rId56"/>
    <p:sldId id="435" r:id="rId57"/>
    <p:sldId id="436" r:id="rId58"/>
    <p:sldId id="379" r:id="rId59"/>
    <p:sldId id="380" r:id="rId60"/>
    <p:sldId id="382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383" r:id="rId69"/>
    <p:sldId id="384" r:id="rId70"/>
    <p:sldId id="386" r:id="rId71"/>
    <p:sldId id="444" r:id="rId72"/>
    <p:sldId id="445" r:id="rId73"/>
    <p:sldId id="446" r:id="rId74"/>
    <p:sldId id="447" r:id="rId75"/>
    <p:sldId id="448" r:id="rId76"/>
    <p:sldId id="449" r:id="rId77"/>
    <p:sldId id="450" r:id="rId78"/>
    <p:sldId id="451" r:id="rId79"/>
    <p:sldId id="452" r:id="rId80"/>
    <p:sldId id="453" r:id="rId81"/>
    <p:sldId id="454" r:id="rId82"/>
    <p:sldId id="455" r:id="rId83"/>
    <p:sldId id="456" r:id="rId84"/>
    <p:sldId id="457" r:id="rId85"/>
    <p:sldId id="458" r:id="rId86"/>
    <p:sldId id="459" r:id="rId87"/>
    <p:sldId id="460" r:id="rId88"/>
    <p:sldId id="461" r:id="rId89"/>
    <p:sldId id="464" r:id="rId90"/>
    <p:sldId id="465" r:id="rId91"/>
    <p:sldId id="466" r:id="rId92"/>
    <p:sldId id="467" r:id="rId93"/>
    <p:sldId id="468" r:id="rId94"/>
    <p:sldId id="469" r:id="rId95"/>
    <p:sldId id="470" r:id="rId96"/>
    <p:sldId id="471" r:id="rId97"/>
  </p:sldIdLst>
  <p:sldSz cx="12190413" cy="6859588"/>
  <p:notesSz cx="6858000" cy="9144000"/>
  <p:custDataLst>
    <p:tags r:id="rId100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095"/>
    <a:srgbClr val="595959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43" y="773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86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6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1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1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4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26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8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8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2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85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89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9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08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24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98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46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2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743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4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6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59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5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52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82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029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0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77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27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021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3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87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994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7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685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53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00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7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127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1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57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92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21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8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067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30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43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7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4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73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523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834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918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55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54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059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3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85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35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581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468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715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471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016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530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306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088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806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385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7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069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134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448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123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192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709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769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880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755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514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5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9777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4224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4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01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6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4" y="1435436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3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6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6" descr="000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" y="2"/>
            <a:ext cx="12190413" cy="669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83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Administrator\Desktop\矢量httpwww.3lian.comvector（三联www.3lian.com） (2) [转换]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110" y="189338"/>
            <a:ext cx="734684" cy="45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6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B8CD9F9-72C8-4589-8A77-E0EAAC1A944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0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2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4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5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7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8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9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0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1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2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3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4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5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6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7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9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0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1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2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3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4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6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7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8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9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0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1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2.docx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3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package" Target="../embeddings/Microsoft_Word_Document56.docx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5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7.docx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62.emf"/><Relationship Id="rId4" Type="http://schemas.openxmlformats.org/officeDocument/2006/relationships/package" Target="../embeddings/Microsoft_Word_Document58.docx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9.docx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6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4.docx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6.docx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67.docx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2.emf"/><Relationship Id="rId4" Type="http://schemas.openxmlformats.org/officeDocument/2006/relationships/package" Target="../embeddings/Microsoft_Word_Document68.docx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9.docx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70.docx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71.docx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76.emf"/><Relationship Id="rId4" Type="http://schemas.openxmlformats.org/officeDocument/2006/relationships/package" Target="../embeddings/Microsoft_Word_Document72.docx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73.docx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78.emf"/><Relationship Id="rId4" Type="http://schemas.openxmlformats.org/officeDocument/2006/relationships/package" Target="../embeddings/Microsoft_Word_Document74.docx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79.emf"/><Relationship Id="rId4" Type="http://schemas.openxmlformats.org/officeDocument/2006/relationships/package" Target="../embeddings/Microsoft_Word_Document7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80.emf"/><Relationship Id="rId4" Type="http://schemas.openxmlformats.org/officeDocument/2006/relationships/package" Target="../embeddings/Microsoft_Word_Document76.docx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Document77.docx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7.vml"/><Relationship Id="rId5" Type="http://schemas.openxmlformats.org/officeDocument/2006/relationships/image" Target="../media/image82.emf"/><Relationship Id="rId4" Type="http://schemas.openxmlformats.org/officeDocument/2006/relationships/package" Target="../embeddings/Microsoft_Word_Document78.docx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Document79.docx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84.emf"/><Relationship Id="rId4" Type="http://schemas.openxmlformats.org/officeDocument/2006/relationships/package" Target="../embeddings/Microsoft_Word_Document80.doc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Document81.docx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1.vml"/><Relationship Id="rId5" Type="http://schemas.openxmlformats.org/officeDocument/2006/relationships/image" Target="../media/image86.emf"/><Relationship Id="rId4" Type="http://schemas.openxmlformats.org/officeDocument/2006/relationships/package" Target="../embeddings/Microsoft_Word_Document82.docx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Document83.docx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88.emf"/><Relationship Id="rId4" Type="http://schemas.openxmlformats.org/officeDocument/2006/relationships/package" Target="../embeddings/Microsoft_Word_Document84.docx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Document8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5.vml"/><Relationship Id="rId5" Type="http://schemas.openxmlformats.org/officeDocument/2006/relationships/image" Target="../media/image90.emf"/><Relationship Id="rId4" Type="http://schemas.openxmlformats.org/officeDocument/2006/relationships/package" Target="../embeddings/Microsoft_Word_Document86.docx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91.emf"/><Relationship Id="rId4" Type="http://schemas.openxmlformats.org/officeDocument/2006/relationships/package" Target="../embeddings/Microsoft_Word_Document87.docx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92.emf"/><Relationship Id="rId4" Type="http://schemas.openxmlformats.org/officeDocument/2006/relationships/package" Target="../embeddings/Microsoft_Word_Document88.docx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93.emf"/><Relationship Id="rId4" Type="http://schemas.openxmlformats.org/officeDocument/2006/relationships/package" Target="../embeddings/Microsoft_Word_Document89.doc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94.emf"/><Relationship Id="rId4" Type="http://schemas.openxmlformats.org/officeDocument/2006/relationships/package" Target="../embeddings/Microsoft_Word_Document90.docx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95.emf"/><Relationship Id="rId4" Type="http://schemas.openxmlformats.org/officeDocument/2006/relationships/package" Target="../embeddings/Microsoft_Word_Document9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3262397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</a:t>
            </a:r>
          </a:p>
        </p:txBody>
      </p:sp>
      <p:sp>
        <p:nvSpPr>
          <p:cNvPr id="42" name="矩形 41"/>
          <p:cNvSpPr/>
          <p:nvPr/>
        </p:nvSpPr>
        <p:spPr>
          <a:xfrm>
            <a:off x="4012979" y="2682045"/>
            <a:ext cx="4698689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线性规划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3896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9971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56387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8474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9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703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465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2758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200586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5373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8190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2711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9327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7088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27131"/>
              </p:ext>
            </p:extLst>
          </p:nvPr>
        </p:nvGraphicFramePr>
        <p:xfrm>
          <a:off x="361950" y="1333500"/>
          <a:ext cx="114490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4" imgW="11670708" imgH="4973090" progId="Word.Document.12">
                  <p:embed/>
                </p:oleObj>
              </mc:Choice>
              <mc:Fallback>
                <p:oleObj name="Document" r:id="rId4" imgW="11670708" imgH="497309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0519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2933478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F08E84-B969-4A81-84CE-40913B66D749}"/>
              </a:ext>
            </a:extLst>
          </p:cNvPr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5.2.1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scipy.optimize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9971FD0-B943-4698-AC1F-F96E8F986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336252"/>
              </p:ext>
            </p:extLst>
          </p:nvPr>
        </p:nvGraphicFramePr>
        <p:xfrm>
          <a:off x="323850" y="17526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9830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线性规划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0806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5650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1445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87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392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4" imgW="11537474" imgH="4249659" progId="Word.Document.12">
                  <p:embed/>
                </p:oleObj>
              </mc:Choice>
              <mc:Fallback>
                <p:oleObj name="Document" r:id="rId4" imgW="11537474" imgH="42496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39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6377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052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9370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6496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14435"/>
              </p:ext>
            </p:extLst>
          </p:nvPr>
        </p:nvGraphicFramePr>
        <p:xfrm>
          <a:off x="457200" y="1047750"/>
          <a:ext cx="112395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4" imgW="11514849" imgH="5218187" progId="Word.Document.12">
                  <p:embed/>
                </p:oleObj>
              </mc:Choice>
              <mc:Fallback>
                <p:oleObj name="Document" r:id="rId4" imgW="11514849" imgH="521818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047750"/>
                        <a:ext cx="11239500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614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35725"/>
              </p:ext>
            </p:extLst>
          </p:nvPr>
        </p:nvGraphicFramePr>
        <p:xfrm>
          <a:off x="361950" y="1333500"/>
          <a:ext cx="1144905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4" imgW="11670708" imgH="4739493" progId="Word.Document.12">
                  <p:embed/>
                </p:oleObj>
              </mc:Choice>
              <mc:Fallback>
                <p:oleObj name="Document" r:id="rId4" imgW="11670708" imgH="47394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571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2458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87644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5517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1834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6754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1209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66562"/>
              </p:ext>
            </p:extLst>
          </p:nvPr>
        </p:nvGraphicFramePr>
        <p:xfrm>
          <a:off x="465138" y="925765"/>
          <a:ext cx="1125855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4" imgW="11537474" imgH="5895976" progId="Word.Document.12">
                  <p:embed/>
                </p:oleObj>
              </mc:Choice>
              <mc:Fallback>
                <p:oleObj name="Document" r:id="rId4" imgW="11537474" imgH="58959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25765"/>
                        <a:ext cx="11258550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4924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线性规划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47297"/>
              </p:ext>
            </p:extLst>
          </p:nvPr>
        </p:nvGraphicFramePr>
        <p:xfrm>
          <a:off x="361950" y="133350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66129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5145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72441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83945"/>
              </p:ext>
            </p:extLst>
          </p:nvPr>
        </p:nvGraphicFramePr>
        <p:xfrm>
          <a:off x="465931" y="974714"/>
          <a:ext cx="112585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4" imgW="11537474" imgH="5625004" progId="Word.Document.12">
                  <p:embed/>
                </p:oleObj>
              </mc:Choice>
              <mc:Fallback>
                <p:oleObj name="Document" r:id="rId4" imgW="11537474" imgH="5625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74714"/>
                        <a:ext cx="112585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61526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136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6994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6512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7358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565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633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0996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40556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7428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7600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79343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6157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74911"/>
              </p:ext>
            </p:extLst>
          </p:nvPr>
        </p:nvGraphicFramePr>
        <p:xfrm>
          <a:off x="361950" y="1333500"/>
          <a:ext cx="1139190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Document" r:id="rId4" imgW="11670708" imgH="6240980" progId="Word.Document.12">
                  <p:embed/>
                </p:oleObj>
              </mc:Choice>
              <mc:Fallback>
                <p:oleObj name="Document" r:id="rId4" imgW="11670708" imgH="624098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391900" cy="607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37999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46668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5919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26974459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  <p:bldP spid="18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947068"/>
              </p:ext>
            </p:extLst>
          </p:nvPr>
        </p:nvGraphicFramePr>
        <p:xfrm>
          <a:off x="361950" y="1333500"/>
          <a:ext cx="11258550" cy="520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Document" r:id="rId4" imgW="11537474" imgH="5340016" progId="Word.Document.12">
                  <p:embed/>
                </p:oleObj>
              </mc:Choice>
              <mc:Fallback>
                <p:oleObj name="Document" r:id="rId4" imgW="11537474" imgH="534001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20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2285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4082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9261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82050"/>
              </p:ext>
            </p:extLst>
          </p:nvPr>
        </p:nvGraphicFramePr>
        <p:xfrm>
          <a:off x="-1" y="1053530"/>
          <a:ext cx="13408797" cy="684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Document" r:id="rId4" imgW="11514849" imgH="5885913" progId="Word.Document.12">
                  <p:embed/>
                </p:oleObj>
              </mc:Choice>
              <mc:Fallback>
                <p:oleObj name="Document" r:id="rId4" imgW="11514849" imgH="588591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" y="1053530"/>
                        <a:ext cx="13408797" cy="684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0268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5.2.2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cvxopt.solvers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465555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11184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14771"/>
              </p:ext>
            </p:extLst>
          </p:nvPr>
        </p:nvGraphicFramePr>
        <p:xfrm>
          <a:off x="361950" y="1333500"/>
          <a:ext cx="11258550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Document" r:id="rId4" imgW="11537474" imgH="4054517" progId="Word.Document.12">
                  <p:embed/>
                </p:oleObj>
              </mc:Choice>
              <mc:Fallback>
                <p:oleObj name="Document" r:id="rId4" imgW="11537474" imgH="405451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9438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94881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Document" r:id="rId4" imgW="11537474" imgH="4146158" progId="Word.Document.12">
                  <p:embed/>
                </p:oleObj>
              </mc:Choice>
              <mc:Fallback>
                <p:oleObj name="Document" r:id="rId4" imgW="11537474" imgH="41461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7529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6472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97408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05418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Document" r:id="rId4" imgW="11537474" imgH="4252175" progId="Word.Document.12">
                  <p:embed/>
                </p:oleObj>
              </mc:Choice>
              <mc:Fallback>
                <p:oleObj name="Document" r:id="rId4" imgW="11537474" imgH="4252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8627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052927"/>
              </p:ext>
            </p:extLst>
          </p:nvPr>
        </p:nvGraphicFramePr>
        <p:xfrm>
          <a:off x="361950" y="1333500"/>
          <a:ext cx="114490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Document" r:id="rId4" imgW="11670708" imgH="5128701" progId="Word.Document.12">
                  <p:embed/>
                </p:oleObj>
              </mc:Choice>
              <mc:Fallback>
                <p:oleObj name="Document" r:id="rId4" imgW="11670708" imgH="512870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46919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5281"/>
              </p:ext>
            </p:extLst>
          </p:nvPr>
        </p:nvGraphicFramePr>
        <p:xfrm>
          <a:off x="361950" y="1333500"/>
          <a:ext cx="112585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4" imgW="11537474" imgH="4541835" progId="Word.Document.12">
                  <p:embed/>
                </p:oleObj>
              </mc:Choice>
              <mc:Fallback>
                <p:oleObj name="Document" r:id="rId4" imgW="11537474" imgH="454183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5814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950602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4" imgW="11537474" imgH="4355317" progId="Word.Document.12">
                  <p:embed/>
                </p:oleObj>
              </mc:Choice>
              <mc:Fallback>
                <p:oleObj name="Document" r:id="rId4" imgW="11537474" imgH="4355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550" y="915296"/>
            <a:ext cx="11161240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5.2.3  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36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cvxpy</a:t>
            </a:r>
            <a:r>
              <a:rPr lang="zh-CN" altLang="en-US" sz="36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479580"/>
              </p:ext>
            </p:extLst>
          </p:nvPr>
        </p:nvGraphicFramePr>
        <p:xfrm>
          <a:off x="330025" y="174409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4" imgW="11514849" imgH="3952453" progId="Word.Document.12">
                  <p:embed/>
                </p:oleObj>
              </mc:Choice>
              <mc:Fallback>
                <p:oleObj name="Document" r:id="rId4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025" y="174409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0636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093688"/>
              </p:ext>
            </p:extLst>
          </p:nvPr>
        </p:nvGraphicFramePr>
        <p:xfrm>
          <a:off x="465138" y="1021263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Document" r:id="rId4" imgW="11537474" imgH="5649801" progId="Word.Document.12">
                  <p:embed/>
                </p:oleObj>
              </mc:Choice>
              <mc:Fallback>
                <p:oleObj name="Document" r:id="rId4" imgW="11537474" imgH="564980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021263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6748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289046"/>
              </p:ext>
            </p:extLst>
          </p:nvPr>
        </p:nvGraphicFramePr>
        <p:xfrm>
          <a:off x="465931" y="909514"/>
          <a:ext cx="11258550" cy="626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Document" r:id="rId4" imgW="11537474" imgH="6427857" progId="Word.Document.12">
                  <p:embed/>
                </p:oleObj>
              </mc:Choice>
              <mc:Fallback>
                <p:oleObj name="Document" r:id="rId4" imgW="11537474" imgH="642785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09514"/>
                        <a:ext cx="11258550" cy="626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3418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17491"/>
              </p:ext>
            </p:extLst>
          </p:nvPr>
        </p:nvGraphicFramePr>
        <p:xfrm>
          <a:off x="465138" y="935038"/>
          <a:ext cx="11258550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4" imgW="11537474" imgH="6073509" progId="Word.Document.12">
                  <p:embed/>
                </p:oleObj>
              </mc:Choice>
              <mc:Fallback>
                <p:oleObj name="Document" r:id="rId4" imgW="11537474" imgH="607350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35038"/>
                        <a:ext cx="11258550" cy="592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23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15423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6429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3031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1169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5.2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Python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求解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9751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6503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1528288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1998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4D2F9B-D20F-4C77-ACB7-02A63C021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72881"/>
              </p:ext>
            </p:extLst>
          </p:nvPr>
        </p:nvGraphicFramePr>
        <p:xfrm>
          <a:off x="384175" y="3573463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175" y="3573463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499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77707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66BD238-AD2A-466F-9394-8CA390182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18197"/>
              </p:ext>
            </p:extLst>
          </p:nvPr>
        </p:nvGraphicFramePr>
        <p:xfrm>
          <a:off x="400050" y="3867150"/>
          <a:ext cx="11239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Document" r:id="rId6" imgW="11514849" imgH="3952453" progId="Word.Document.12">
                  <p:embed/>
                </p:oleObj>
              </mc:Choice>
              <mc:Fallback>
                <p:oleObj name="Document" r:id="rId6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0050" y="3867150"/>
                        <a:ext cx="112395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92929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16164"/>
              </p:ext>
            </p:extLst>
          </p:nvPr>
        </p:nvGraphicFramePr>
        <p:xfrm>
          <a:off x="361950" y="1104900"/>
          <a:ext cx="11468100" cy="53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11689741" imgH="5519346" progId="Word.Document.12">
                  <p:embed/>
                </p:oleObj>
              </mc:Choice>
              <mc:Fallback>
                <p:oleObj name="Document" r:id="rId4" imgW="11689741" imgH="5519346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104900"/>
                        <a:ext cx="11468100" cy="539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35313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9580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3992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039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3396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5284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92242"/>
              </p:ext>
            </p:extLst>
          </p:nvPr>
        </p:nvGraphicFramePr>
        <p:xfrm>
          <a:off x="152399" y="1276350"/>
          <a:ext cx="12327953" cy="558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Document" r:id="rId4" imgW="11514849" imgH="5220343" progId="Word.Document.12">
                  <p:embed/>
                </p:oleObj>
              </mc:Choice>
              <mc:Fallback>
                <p:oleObj name="Document" r:id="rId4" imgW="11514849" imgH="522034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399" y="1276350"/>
                        <a:ext cx="12327953" cy="558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2542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73428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2333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20816"/>
              </p:ext>
            </p:extLst>
          </p:nvPr>
        </p:nvGraphicFramePr>
        <p:xfrm>
          <a:off x="361950" y="1333500"/>
          <a:ext cx="112585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Document" r:id="rId4" imgW="11476064" imgH="5558159" progId="Word.Document.12">
                  <p:embed/>
                </p:oleObj>
              </mc:Choice>
              <mc:Fallback>
                <p:oleObj name="Document" r:id="rId4" imgW="11476064" imgH="55581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69935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1219140"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灵敏度分析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237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7289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1773610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1844211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1773610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线性规划的概念和理论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2806843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2877444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2806843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线性规划的</a:t>
            </a: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3840076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3910677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3840076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灵敏度分析</a:t>
            </a:r>
          </a:p>
        </p:txBody>
      </p:sp>
      <p:sp>
        <p:nvSpPr>
          <p:cNvPr id="18" name="标题层">
            <a:extLst>
              <a:ext uri="{FF2B5EF4-FFF2-40B4-BE49-F238E27FC236}">
                <a16:creationId xmlns:a16="http://schemas.microsoft.com/office/drawing/2014/main" id="{D3BF668A-FFE7-49A4-A25B-B0A6DE0DA995}"/>
              </a:ext>
            </a:extLst>
          </p:cNvPr>
          <p:cNvSpPr txBox="1"/>
          <p:nvPr/>
        </p:nvSpPr>
        <p:spPr bwMode="auto">
          <a:xfrm>
            <a:off x="2906289" y="482023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04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05BF8D-C5A6-4593-A37F-569ED6357674}"/>
              </a:ext>
            </a:extLst>
          </p:cNvPr>
          <p:cNvCxnSpPr/>
          <p:nvPr/>
        </p:nvCxnSpPr>
        <p:spPr>
          <a:xfrm>
            <a:off x="3785261" y="489083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20" name="标题层">
            <a:extLst>
              <a:ext uri="{FF2B5EF4-FFF2-40B4-BE49-F238E27FC236}">
                <a16:creationId xmlns:a16="http://schemas.microsoft.com/office/drawing/2014/main" id="{13B6618F-FFE8-47C4-BC32-0776F60068C1}"/>
              </a:ext>
            </a:extLst>
          </p:cNvPr>
          <p:cNvSpPr txBox="1"/>
          <p:nvPr/>
        </p:nvSpPr>
        <p:spPr bwMode="auto">
          <a:xfrm>
            <a:off x="3876527" y="482023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投资的收益和风险</a:t>
            </a:r>
          </a:p>
        </p:txBody>
      </p:sp>
    </p:spTree>
    <p:extLst>
      <p:ext uri="{BB962C8B-B14F-4D97-AF65-F5344CB8AC3E}">
        <p14:creationId xmlns:p14="http://schemas.microsoft.com/office/powerpoint/2010/main" val="1052009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00148"/>
              </p:ext>
            </p:extLst>
          </p:nvPr>
        </p:nvGraphicFramePr>
        <p:xfrm>
          <a:off x="361950" y="1333500"/>
          <a:ext cx="11258550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4" imgW="11537474" imgH="5057185" progId="Word.Document.12">
                  <p:embed/>
                </p:oleObj>
              </mc:Choice>
              <mc:Fallback>
                <p:oleObj name="Document" r:id="rId4" imgW="11537474" imgH="505718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93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386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3262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53057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5468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728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9168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5114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4379"/>
              </p:ext>
            </p:extLst>
          </p:nvPr>
        </p:nvGraphicFramePr>
        <p:xfrm>
          <a:off x="465138" y="1124005"/>
          <a:ext cx="1125855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2" name="Document" r:id="rId4" imgW="11537474" imgH="5650520" progId="Word.Document.12">
                  <p:embed/>
                </p:oleObj>
              </mc:Choice>
              <mc:Fallback>
                <p:oleObj name="Document" r:id="rId4" imgW="11537474" imgH="565052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24005"/>
                        <a:ext cx="11258550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7732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18460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663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48261"/>
              </p:ext>
            </p:extLst>
          </p:nvPr>
        </p:nvGraphicFramePr>
        <p:xfrm>
          <a:off x="465138" y="909514"/>
          <a:ext cx="112585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Document" r:id="rId4" imgW="11537474" imgH="5452861" progId="Word.Document.12">
                  <p:embed/>
                </p:oleObj>
              </mc:Choice>
              <mc:Fallback>
                <p:oleObj name="Document" r:id="rId4" imgW="11537474" imgH="54528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619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4662"/>
              </p:ext>
            </p:extLst>
          </p:nvPr>
        </p:nvGraphicFramePr>
        <p:xfrm>
          <a:off x="361950" y="1333500"/>
          <a:ext cx="114490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Document" r:id="rId4" imgW="11670708" imgH="4758541" progId="Word.Document.12">
                  <p:embed/>
                </p:oleObj>
              </mc:Choice>
              <mc:Fallback>
                <p:oleObj name="Document" r:id="rId4" imgW="11670708" imgH="475854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38955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4156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3776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2125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92614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9343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6828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765697"/>
              </p:ext>
            </p:extLst>
          </p:nvPr>
        </p:nvGraphicFramePr>
        <p:xfrm>
          <a:off x="361950" y="1333500"/>
          <a:ext cx="114490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Document" r:id="rId4" imgW="11670708" imgH="5149186" progId="Word.Document.12">
                  <p:embed/>
                </p:oleObj>
              </mc:Choice>
              <mc:Fallback>
                <p:oleObj name="Document" r:id="rId4" imgW="11670708" imgH="514918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9317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5632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6263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71435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40286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5766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9995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12726"/>
              </p:ext>
            </p:extLst>
          </p:nvPr>
        </p:nvGraphicFramePr>
        <p:xfrm>
          <a:off x="204022" y="1076541"/>
          <a:ext cx="11258550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Document" r:id="rId4" imgW="11537474" imgH="5961023" progId="Word.Document.12">
                  <p:embed/>
                </p:oleObj>
              </mc:Choice>
              <mc:Fallback>
                <p:oleObj name="Document" r:id="rId4" imgW="11537474" imgH="596102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022" y="1076541"/>
                        <a:ext cx="11258550" cy="581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5749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64101"/>
              </p:ext>
            </p:extLst>
          </p:nvPr>
        </p:nvGraphicFramePr>
        <p:xfrm>
          <a:off x="361950" y="1333500"/>
          <a:ext cx="112585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Document" r:id="rId4" imgW="11537474" imgH="5156014" progId="Word.Document.12">
                  <p:embed/>
                </p:oleObj>
              </mc:Choice>
              <mc:Fallback>
                <p:oleObj name="Document" r:id="rId4" imgW="11537474" imgH="515601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4291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1520"/>
              </p:ext>
            </p:extLst>
          </p:nvPr>
        </p:nvGraphicFramePr>
        <p:xfrm>
          <a:off x="457200" y="933450"/>
          <a:ext cx="112204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Document" r:id="rId4" imgW="11491865" imgH="5622848" progId="Word.Document.12">
                  <p:embed/>
                </p:oleObj>
              </mc:Choice>
              <mc:Fallback>
                <p:oleObj name="Document" r:id="rId4" imgW="11491865" imgH="562284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33450"/>
                        <a:ext cx="1122045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369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79109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3339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04840"/>
              </p:ext>
            </p:extLst>
          </p:nvPr>
        </p:nvGraphicFramePr>
        <p:xfrm>
          <a:off x="465138" y="909514"/>
          <a:ext cx="11258550" cy="58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Document" r:id="rId4" imgW="11537474" imgH="6046196" progId="Word.Document.12">
                  <p:embed/>
                </p:oleObj>
              </mc:Choice>
              <mc:Fallback>
                <p:oleObj name="Document" r:id="rId4" imgW="11537474" imgH="604619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09514"/>
                        <a:ext cx="11258550" cy="588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38677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7149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2590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3941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7988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56655"/>
              </p:ext>
            </p:extLst>
          </p:nvPr>
        </p:nvGraphicFramePr>
        <p:xfrm>
          <a:off x="465138" y="858838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0" name="Document" r:id="rId4" imgW="11537474" imgH="6158682" progId="Word.Document.12">
                  <p:embed/>
                </p:oleObj>
              </mc:Choice>
              <mc:Fallback>
                <p:oleObj name="Document" r:id="rId4" imgW="11537474" imgH="615868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58838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79891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3209"/>
              </p:ext>
            </p:extLst>
          </p:nvPr>
        </p:nvGraphicFramePr>
        <p:xfrm>
          <a:off x="361950" y="1333500"/>
          <a:ext cx="112585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Document" r:id="rId4" imgW="11537474" imgH="5294375" progId="Word.Document.12">
                  <p:embed/>
                </p:oleObj>
              </mc:Choice>
              <mc:Fallback>
                <p:oleObj name="Document" r:id="rId4" imgW="11537474" imgH="52943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9368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线性规划的概念和理论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0552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10752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90043"/>
              </p:ext>
            </p:extLst>
          </p:nvPr>
        </p:nvGraphicFramePr>
        <p:xfrm>
          <a:off x="465931" y="873830"/>
          <a:ext cx="11258550" cy="600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Document" r:id="rId4" imgW="11537474" imgH="6149338" progId="Word.Document.12">
                  <p:embed/>
                </p:oleObj>
              </mc:Choice>
              <mc:Fallback>
                <p:oleObj name="Document" r:id="rId4" imgW="11537474" imgH="61493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873830"/>
                        <a:ext cx="11258550" cy="600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655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6976"/>
              </p:ext>
            </p:extLst>
          </p:nvPr>
        </p:nvGraphicFramePr>
        <p:xfrm>
          <a:off x="361950" y="1333500"/>
          <a:ext cx="1125855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2" name="Document" r:id="rId4" imgW="11537474" imgH="4512006" progId="Word.Document.12">
                  <p:embed/>
                </p:oleObj>
              </mc:Choice>
              <mc:Fallback>
                <p:oleObj name="Document" r:id="rId4" imgW="11537474" imgH="451200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0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5023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7894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64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51516"/>
              </p:ext>
            </p:extLst>
          </p:nvPr>
        </p:nvGraphicFramePr>
        <p:xfrm>
          <a:off x="361950" y="1333500"/>
          <a:ext cx="112585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Document" r:id="rId4" imgW="11537474" imgH="5871179" progId="Word.Document.12">
                  <p:embed/>
                </p:oleObj>
              </mc:Choice>
              <mc:Fallback>
                <p:oleObj name="Document" r:id="rId4" imgW="11537474" imgH="587117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5310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5592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05499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273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5.4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投资的收益和风险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630955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name="Document" r:id="rId4" imgW="11537474" imgH="4549022" progId="Word.Document.12">
                  <p:embed/>
                </p:oleObj>
              </mc:Choice>
              <mc:Fallback>
                <p:oleObj name="Document" r:id="rId4" imgW="11537474" imgH="45490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69241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我的主题色">
      <a:dk1>
        <a:sysClr val="windowText" lastClr="000000"/>
      </a:dk1>
      <a:lt1>
        <a:sysClr val="window" lastClr="FFFFFF"/>
      </a:lt1>
      <a:dk2>
        <a:srgbClr val="E6325C"/>
      </a:dk2>
      <a:lt2>
        <a:srgbClr val="E6325C"/>
      </a:lt2>
      <a:accent1>
        <a:srgbClr val="A3CD39"/>
      </a:accent1>
      <a:accent2>
        <a:srgbClr val="A3CD39"/>
      </a:accent2>
      <a:accent3>
        <a:srgbClr val="4EC0A5"/>
      </a:accent3>
      <a:accent4>
        <a:srgbClr val="4EC0A5"/>
      </a:accent4>
      <a:accent5>
        <a:srgbClr val="E4BE33"/>
      </a:accent5>
      <a:accent6>
        <a:srgbClr val="E4BE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933</Words>
  <Application>Microsoft Office PowerPoint</Application>
  <PresentationFormat>自定义</PresentationFormat>
  <Paragraphs>315</Paragraphs>
  <Slides>95</Slides>
  <Notes>91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6" baseType="lpstr">
      <vt:lpstr>隶书</vt:lpstr>
      <vt:lpstr>微软雅黑</vt:lpstr>
      <vt:lpstr>Arial</vt:lpstr>
      <vt:lpstr>Calibri</vt:lpstr>
      <vt:lpstr>Eras Bold ITC</vt:lpstr>
      <vt:lpstr>Impact</vt:lpstr>
      <vt:lpstr>Times New Roman</vt:lpstr>
      <vt:lpstr>Office 主题</vt:lpstr>
      <vt:lpstr>Office 主题​​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27</cp:revision>
  <dcterms:created xsi:type="dcterms:W3CDTF">2015-04-23T03:04:04Z</dcterms:created>
  <dcterms:modified xsi:type="dcterms:W3CDTF">2020-03-02T15:19:10Z</dcterms:modified>
</cp:coreProperties>
</file>