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70" r:id="rId2"/>
    <p:sldId id="391" r:id="rId3"/>
    <p:sldId id="376" r:id="rId4"/>
    <p:sldId id="361" r:id="rId5"/>
    <p:sldId id="392" r:id="rId6"/>
    <p:sldId id="37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374" r:id="rId17"/>
    <p:sldId id="385" r:id="rId18"/>
    <p:sldId id="386" r:id="rId19"/>
    <p:sldId id="402" r:id="rId20"/>
    <p:sldId id="403" r:id="rId21"/>
    <p:sldId id="404" r:id="rId22"/>
    <p:sldId id="387" r:id="rId23"/>
    <p:sldId id="405" r:id="rId24"/>
    <p:sldId id="406" r:id="rId25"/>
    <p:sldId id="407" r:id="rId26"/>
    <p:sldId id="408" r:id="rId27"/>
    <p:sldId id="377" r:id="rId28"/>
    <p:sldId id="378" r:id="rId29"/>
    <p:sldId id="380" r:id="rId30"/>
    <p:sldId id="409" r:id="rId31"/>
    <p:sldId id="410" r:id="rId32"/>
    <p:sldId id="411" r:id="rId33"/>
    <p:sldId id="412" r:id="rId34"/>
    <p:sldId id="413" r:id="rId35"/>
    <p:sldId id="414" r:id="rId36"/>
    <p:sldId id="381" r:id="rId37"/>
    <p:sldId id="382" r:id="rId38"/>
    <p:sldId id="383" r:id="rId39"/>
    <p:sldId id="384" r:id="rId40"/>
    <p:sldId id="415" r:id="rId41"/>
    <p:sldId id="416" r:id="rId42"/>
    <p:sldId id="417" r:id="rId43"/>
    <p:sldId id="418" r:id="rId44"/>
    <p:sldId id="419" r:id="rId45"/>
    <p:sldId id="420" r:id="rId46"/>
    <p:sldId id="389" r:id="rId47"/>
    <p:sldId id="421" r:id="rId48"/>
    <p:sldId id="422" r:id="rId49"/>
    <p:sldId id="423" r:id="rId50"/>
    <p:sldId id="424" r:id="rId51"/>
  </p:sldIdLst>
  <p:sldSz cx="12190413" cy="6859588"/>
  <p:notesSz cx="6858000" cy="9144000"/>
  <p:custDataLst>
    <p:tags r:id="rId54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19095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>
      <p:cViewPr varScale="1">
        <p:scale>
          <a:sx n="41" d="100"/>
          <a:sy n="41" d="100"/>
        </p:scale>
        <p:origin x="53" y="720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6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1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5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6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16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5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16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4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74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64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08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59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34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10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65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6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16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3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5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6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79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71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39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62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58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49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32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97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0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576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51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585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67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783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73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115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218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3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7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3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8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9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9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0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1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2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3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4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4288319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第十九章</a:t>
            </a:r>
          </a:p>
        </p:txBody>
      </p:sp>
      <p:sp>
        <p:nvSpPr>
          <p:cNvPr id="42" name="矩形 41"/>
          <p:cNvSpPr/>
          <p:nvPr/>
        </p:nvSpPr>
        <p:spPr>
          <a:xfrm>
            <a:off x="3448722" y="2682045"/>
            <a:ext cx="5827202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支持向量机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30408"/>
              </p:ext>
            </p:extLst>
          </p:nvPr>
        </p:nvGraphicFramePr>
        <p:xfrm>
          <a:off x="465931" y="1053531"/>
          <a:ext cx="1125855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11537474" imgH="5933351" progId="Word.Document.12">
                  <p:embed/>
                </p:oleObj>
              </mc:Choice>
              <mc:Fallback>
                <p:oleObj name="Document" r:id="rId4" imgW="11537474" imgH="593335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1053531"/>
                        <a:ext cx="1125855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553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882747"/>
              </p:ext>
            </p:extLst>
          </p:nvPr>
        </p:nvGraphicFramePr>
        <p:xfrm>
          <a:off x="361950" y="1333500"/>
          <a:ext cx="1125855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11537474" imgH="5667051" progId="Word.Document.12">
                  <p:embed/>
                </p:oleObj>
              </mc:Choice>
              <mc:Fallback>
                <p:oleObj name="Document" r:id="rId4" imgW="11537474" imgH="566705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13316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622802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2092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338828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0938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45533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1449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7604"/>
              </p:ext>
            </p:extLst>
          </p:nvPr>
        </p:nvGraphicFramePr>
        <p:xfrm>
          <a:off x="361950" y="1333500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4" imgW="11537474" imgH="4944340" progId="Word.Document.12">
                  <p:embed/>
                </p:oleObj>
              </mc:Choice>
              <mc:Fallback>
                <p:oleObj name="Document" r:id="rId4" imgW="11537474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7029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246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19.1.2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广义线性可分支持向量分类机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35404"/>
              </p:ext>
            </p:extLst>
          </p:nvPr>
        </p:nvGraphicFramePr>
        <p:xfrm>
          <a:off x="302840" y="1600243"/>
          <a:ext cx="1123950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4" imgW="11514849" imgH="5340016" progId="Word.Document.12">
                  <p:embed/>
                </p:oleObj>
              </mc:Choice>
              <mc:Fallback>
                <p:oleObj name="Document" r:id="rId4" imgW="11514849" imgH="5340016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840" y="1600243"/>
                        <a:ext cx="1123950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76476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12026"/>
              </p:ext>
            </p:extLst>
          </p:nvPr>
        </p:nvGraphicFramePr>
        <p:xfrm>
          <a:off x="361950" y="1333500"/>
          <a:ext cx="112585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4" imgW="11537474" imgH="4876058" progId="Word.Document.12">
                  <p:embed/>
                </p:oleObj>
              </mc:Choice>
              <mc:Fallback>
                <p:oleObj name="Document" r:id="rId4" imgW="11537474" imgH="487605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97589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423546"/>
              </p:ext>
            </p:extLst>
          </p:nvPr>
        </p:nvGraphicFramePr>
        <p:xfrm>
          <a:off x="465931" y="938300"/>
          <a:ext cx="1125855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4" imgW="11537474" imgH="5656270" progId="Word.Document.12">
                  <p:embed/>
                </p:oleObj>
              </mc:Choice>
              <mc:Fallback>
                <p:oleObj name="Document" r:id="rId4" imgW="11537474" imgH="565627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38300"/>
                        <a:ext cx="11258550" cy="550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87006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38822" y="217016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支持向量机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587621"/>
              </p:ext>
            </p:extLst>
          </p:nvPr>
        </p:nvGraphicFramePr>
        <p:xfrm>
          <a:off x="190550" y="1090237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11537474" imgH="5340016" progId="Word.Document.12">
                  <p:embed/>
                </p:oleObj>
              </mc:Choice>
              <mc:Fallback>
                <p:oleObj name="Document" r:id="rId4" imgW="11537474" imgH="534001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50" y="1090237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693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94817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1565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829512"/>
              </p:ext>
            </p:extLst>
          </p:nvPr>
        </p:nvGraphicFramePr>
        <p:xfrm>
          <a:off x="190550" y="1106375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4" imgW="11537474" imgH="5340016" progId="Word.Document.12">
                  <p:embed/>
                </p:oleObj>
              </mc:Choice>
              <mc:Fallback>
                <p:oleObj name="Document" r:id="rId4" imgW="11537474" imgH="53400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50" y="1106375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81815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19.1.3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线性不可分支持向量分类机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262668"/>
              </p:ext>
            </p:extLst>
          </p:nvPr>
        </p:nvGraphicFramePr>
        <p:xfrm>
          <a:off x="323850" y="1752600"/>
          <a:ext cx="112395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4" imgW="11514849" imgH="4153346" progId="Word.Document.12">
                  <p:embed/>
                </p:oleObj>
              </mc:Choice>
              <mc:Fallback>
                <p:oleObj name="Document" r:id="rId4" imgW="11514849" imgH="4153346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6305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4767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4" imgW="11537474" imgH="4549022" progId="Word.Document.12">
                  <p:embed/>
                </p:oleObj>
              </mc:Choice>
              <mc:Fallback>
                <p:oleObj name="Document" r:id="rId4" imgW="11537474" imgH="45490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8007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848092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2411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472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0196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531908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24821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支持向量分类机的基本原理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支持向量回归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支持向量机的应用</a:t>
            </a:r>
          </a:p>
        </p:txBody>
      </p:sp>
    </p:spTree>
    <p:extLst>
      <p:ext uri="{BB962C8B-B14F-4D97-AF65-F5344CB8AC3E}">
        <p14:creationId xmlns:p14="http://schemas.microsoft.com/office/powerpoint/2010/main" val="3565834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支持向量回归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9120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8791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支持向量回归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8834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4722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支持向量分类机的基本原理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支持向量回归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支持向量机的应用</a:t>
            </a:r>
          </a:p>
        </p:txBody>
      </p:sp>
    </p:spTree>
    <p:extLst>
      <p:ext uri="{BB962C8B-B14F-4D97-AF65-F5344CB8AC3E}">
        <p14:creationId xmlns:p14="http://schemas.microsoft.com/office/powerpoint/2010/main" val="4120076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15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支持向量回归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024049"/>
              </p:ext>
            </p:extLst>
          </p:nvPr>
        </p:nvGraphicFramePr>
        <p:xfrm>
          <a:off x="465138" y="1273175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4" imgW="11537474" imgH="4944340" progId="Word.Document.12">
                  <p:embed/>
                </p:oleObj>
              </mc:Choice>
              <mc:Fallback>
                <p:oleObj name="Document" r:id="rId4" imgW="11537474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273175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8694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支持向量回归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22791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7678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支持向量回归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5959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6405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支持向量回归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29219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2429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支持向量回归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012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8537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支持向量回归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212206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4" imgW="11537474" imgH="4549022" progId="Word.Document.12">
                  <p:embed/>
                </p:oleObj>
              </mc:Choice>
              <mc:Fallback>
                <p:oleObj name="Document" r:id="rId4" imgW="11537474" imgH="45490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9546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支持向量分类机的基本原理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支持向量回归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支持向量机的应用</a:t>
            </a:r>
          </a:p>
        </p:txBody>
      </p:sp>
    </p:spTree>
    <p:extLst>
      <p:ext uri="{BB962C8B-B14F-4D97-AF65-F5344CB8AC3E}">
        <p14:creationId xmlns:p14="http://schemas.microsoft.com/office/powerpoint/2010/main" val="848788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28399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45309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19.3.1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支持向量机的分类问题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050792"/>
              </p:ext>
            </p:extLst>
          </p:nvPr>
        </p:nvGraphicFramePr>
        <p:xfrm>
          <a:off x="323850" y="1752600"/>
          <a:ext cx="112395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4" imgW="11514849" imgH="4351004" progId="Word.Document.12">
                  <p:embed/>
                </p:oleObj>
              </mc:Choice>
              <mc:Fallback>
                <p:oleObj name="Document" r:id="rId4" imgW="11514849" imgH="4351004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40640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13720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4" imgW="11514849" imgH="4153346" progId="Word.Document.12">
                  <p:embed/>
                </p:oleObj>
              </mc:Choice>
              <mc:Fallback>
                <p:oleObj name="Document" r:id="rId4" imgW="11514849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8831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45017"/>
              </p:ext>
            </p:extLst>
          </p:nvPr>
        </p:nvGraphicFramePr>
        <p:xfrm>
          <a:off x="465138" y="1053531"/>
          <a:ext cx="1125855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4" imgW="11537474" imgH="5537675" progId="Word.Document.12">
                  <p:embed/>
                </p:oleObj>
              </mc:Choice>
              <mc:Fallback>
                <p:oleObj name="Document" r:id="rId4" imgW="11537474" imgH="55376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53531"/>
                        <a:ext cx="11258550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48074"/>
              </p:ext>
            </p:extLst>
          </p:nvPr>
        </p:nvGraphicFramePr>
        <p:xfrm>
          <a:off x="361950" y="1333500"/>
          <a:ext cx="112395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4" imgW="11514849" imgH="4944340" progId="Word.Document.12">
                  <p:embed/>
                </p:oleObj>
              </mc:Choice>
              <mc:Fallback>
                <p:oleObj name="Document" r:id="rId4" imgW="11514849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4879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303641"/>
              </p:ext>
            </p:extLst>
          </p:nvPr>
        </p:nvGraphicFramePr>
        <p:xfrm>
          <a:off x="163156" y="1053531"/>
          <a:ext cx="11258550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4" imgW="11537474" imgH="5250171" progId="Word.Document.12">
                  <p:embed/>
                </p:oleObj>
              </mc:Choice>
              <mc:Fallback>
                <p:oleObj name="Document" r:id="rId4" imgW="11537474" imgH="525017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56" y="1053531"/>
                        <a:ext cx="11258550" cy="512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77312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4481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9676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24156"/>
              </p:ext>
            </p:extLst>
          </p:nvPr>
        </p:nvGraphicFramePr>
        <p:xfrm>
          <a:off x="0" y="801295"/>
          <a:ext cx="1125855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Document" r:id="rId4" imgW="11537474" imgH="6105494" progId="Word.Document.12">
                  <p:embed/>
                </p:oleObj>
              </mc:Choice>
              <mc:Fallback>
                <p:oleObj name="Document" r:id="rId4" imgW="11537474" imgH="610549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801295"/>
                        <a:ext cx="11258550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0256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230012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1121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301053"/>
              </p:ext>
            </p:extLst>
          </p:nvPr>
        </p:nvGraphicFramePr>
        <p:xfrm>
          <a:off x="457200" y="876300"/>
          <a:ext cx="11239500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4" imgW="11514849" imgH="5773787" progId="Word.Document.12">
                  <p:embed/>
                </p:oleObj>
              </mc:Choice>
              <mc:Fallback>
                <p:oleObj name="Document" r:id="rId4" imgW="11514849" imgH="577378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876300"/>
                        <a:ext cx="11239500" cy="561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85005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19.3.2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支持向量回归分析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52785"/>
              </p:ext>
            </p:extLst>
          </p:nvPr>
        </p:nvGraphicFramePr>
        <p:xfrm>
          <a:off x="323850" y="1752600"/>
          <a:ext cx="1123950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4" imgW="11514849" imgH="4040501" progId="Word.Document.12">
                  <p:embed/>
                </p:oleObj>
              </mc:Choice>
              <mc:Fallback>
                <p:oleObj name="Document" r:id="rId4" imgW="11514849" imgH="4040501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7806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4412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4329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23937"/>
              </p:ext>
            </p:extLst>
          </p:nvPr>
        </p:nvGraphicFramePr>
        <p:xfrm>
          <a:off x="0" y="1131235"/>
          <a:ext cx="1125855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Document" r:id="rId4" imgW="11537474" imgH="5667051" progId="Word.Document.12">
                  <p:embed/>
                </p:oleObj>
              </mc:Choice>
              <mc:Fallback>
                <p:oleObj name="Document" r:id="rId4" imgW="11537474" imgH="566705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131235"/>
                        <a:ext cx="11258550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13946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999072"/>
              </p:ext>
            </p:extLst>
          </p:nvPr>
        </p:nvGraphicFramePr>
        <p:xfrm>
          <a:off x="361950" y="1333500"/>
          <a:ext cx="112585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Document" r:id="rId4" imgW="11537474" imgH="5277844" progId="Word.Document.12">
                  <p:embed/>
                </p:oleObj>
              </mc:Choice>
              <mc:Fallback>
                <p:oleObj name="Document" r:id="rId4" imgW="11537474" imgH="527784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8489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1226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2230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支持向量机的应用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761260"/>
              </p:ext>
            </p:extLst>
          </p:nvPr>
        </p:nvGraphicFramePr>
        <p:xfrm>
          <a:off x="361950" y="1333500"/>
          <a:ext cx="1125855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Document" r:id="rId4" imgW="11537474" imgH="4969496" progId="Word.Document.12">
                  <p:embed/>
                </p:oleObj>
              </mc:Choice>
              <mc:Fallback>
                <p:oleObj name="Document" r:id="rId4" imgW="11537474" imgH="496949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70026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19.1.1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线性可分支持向量分类机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722404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8032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964368"/>
              </p:ext>
            </p:extLst>
          </p:nvPr>
        </p:nvGraphicFramePr>
        <p:xfrm>
          <a:off x="465138" y="1130424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11537474" imgH="4944340" progId="Word.Document.12">
                  <p:embed/>
                </p:oleObj>
              </mc:Choice>
              <mc:Fallback>
                <p:oleObj name="Document" r:id="rId4" imgW="11537474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30424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15616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3986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90464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支持向量分类机的基本原理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14215"/>
              </p:ext>
            </p:extLst>
          </p:nvPr>
        </p:nvGraphicFramePr>
        <p:xfrm>
          <a:off x="367506" y="1053531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06" y="1053531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1559BC7-6C34-4867-97DC-AE5A20F58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2745"/>
              </p:ext>
            </p:extLst>
          </p:nvPr>
        </p:nvGraphicFramePr>
        <p:xfrm>
          <a:off x="361950" y="371475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950" y="371475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3817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524</Words>
  <Application>Microsoft Office PowerPoint</Application>
  <PresentationFormat>自定义</PresentationFormat>
  <Paragraphs>170</Paragraphs>
  <Slides>50</Slides>
  <Notes>47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隶书</vt:lpstr>
      <vt:lpstr>微软雅黑</vt:lpstr>
      <vt:lpstr>Arial</vt:lpstr>
      <vt:lpstr>Calibri</vt:lpstr>
      <vt:lpstr>Eras Bold ITC</vt:lpstr>
      <vt:lpstr>Impact</vt:lpstr>
      <vt:lpstr>Times New Roman</vt:lpstr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25</cp:revision>
  <dcterms:created xsi:type="dcterms:W3CDTF">2015-04-23T03:04:04Z</dcterms:created>
  <dcterms:modified xsi:type="dcterms:W3CDTF">2020-03-06T03:11:02Z</dcterms:modified>
</cp:coreProperties>
</file>