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5" r:id="rId3"/>
    <p:sldId id="259" r:id="rId4"/>
    <p:sldId id="306" r:id="rId5"/>
    <p:sldId id="258" r:id="rId6"/>
    <p:sldId id="260" r:id="rId7"/>
    <p:sldId id="257" r:id="rId8"/>
    <p:sldId id="262" r:id="rId9"/>
    <p:sldId id="267" r:id="rId10"/>
    <p:sldId id="268" r:id="rId11"/>
    <p:sldId id="266" r:id="rId12"/>
    <p:sldId id="272" r:id="rId13"/>
    <p:sldId id="273" r:id="rId14"/>
    <p:sldId id="263" r:id="rId15"/>
    <p:sldId id="275" r:id="rId16"/>
    <p:sldId id="276" r:id="rId17"/>
    <p:sldId id="264" r:id="rId18"/>
    <p:sldId id="278" r:id="rId19"/>
    <p:sldId id="279" r:id="rId20"/>
    <p:sldId id="280" r:id="rId21"/>
    <p:sldId id="281" r:id="rId22"/>
    <p:sldId id="282" r:id="rId23"/>
    <p:sldId id="283" r:id="rId24"/>
    <p:sldId id="265" r:id="rId25"/>
    <p:sldId id="285" r:id="rId26"/>
    <p:sldId id="286" r:id="rId27"/>
    <p:sldId id="287" r:id="rId28"/>
    <p:sldId id="307" r:id="rId29"/>
    <p:sldId id="288" r:id="rId30"/>
    <p:sldId id="289" r:id="rId31"/>
    <p:sldId id="290" r:id="rId32"/>
    <p:sldId id="291" r:id="rId33"/>
    <p:sldId id="297" r:id="rId34"/>
    <p:sldId id="296" r:id="rId35"/>
    <p:sldId id="294" r:id="rId36"/>
    <p:sldId id="298" r:id="rId37"/>
    <p:sldId id="292" r:id="rId38"/>
    <p:sldId id="299" r:id="rId39"/>
    <p:sldId id="300" r:id="rId40"/>
    <p:sldId id="302" r:id="rId41"/>
    <p:sldId id="303" r:id="rId42"/>
    <p:sldId id="304" r:id="rId43"/>
    <p:sldId id="308" r:id="rId44"/>
    <p:sldId id="261" r:id="rId45"/>
    <p:sldId id="295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B8450-18AE-4D3C-A92F-12FD56343533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82169-6814-40F4-8E10-44DF46EC1B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F1759A-3E57-4359-ACEF-817065BFD7A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496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fuliba.net/youku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4%9A%E6%9C%AC%E8%AF%AD%E8%A8%80/1379708" TargetMode="External"/><Relationship Id="rId2" Type="http://schemas.openxmlformats.org/officeDocument/2006/relationships/hyperlink" Target="https://baike.baidu.com/item/%E8%AE%A1%E7%AE%97%E6%9C%BA%E7%A8%8B%E5%BA%8F%E8%AE%BE%E8%AE%A1%E8%AF%AD%E8%A8%80/707376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B%86%E6%88%90%E5%BC%80%E5%8F%91%E7%8E%AF%E5%A2%83" TargetMode="External"/><Relationship Id="rId2" Type="http://schemas.openxmlformats.org/officeDocument/2006/relationships/hyperlink" Target="https://baike.baidu.com/item/Pyth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/python-tutorial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&#22495;&#21517;/&#25991;&#20214;&#22841;/&#32593;&#39029;&#21517;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rllib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/python-tutori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4%B8%87%E7%BB%B4%E7%BD%91/2155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网络爬虫技术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5040560" cy="49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63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网络爬虫定义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一种自动获取网页内容的程序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搜索引擎的重要</a:t>
            </a:r>
            <a:r>
              <a:rPr lang="zh-CN" altLang="en-US" dirty="0" smtClean="0"/>
              <a:t>组成部分</a:t>
            </a:r>
            <a:endParaRPr lang="en-US" altLang="zh-CN" dirty="0" smtClean="0"/>
          </a:p>
          <a:p>
            <a:pPr lvl="1"/>
            <a:r>
              <a:rPr lang="zh-CN" altLang="en-US" dirty="0"/>
              <a:t>通俗的讲，也就是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源码</a:t>
            </a:r>
            <a:r>
              <a:rPr lang="zh-CN" altLang="en-US" dirty="0"/>
              <a:t>解析来获得想要的内容</a:t>
            </a:r>
            <a:endParaRPr lang="en-US" altLang="zh-CN" dirty="0" smtClean="0"/>
          </a:p>
          <a:p>
            <a:r>
              <a:rPr lang="en-US" altLang="zh-CN" dirty="0" smtClean="0"/>
              <a:t>Crawling </a:t>
            </a:r>
            <a:r>
              <a:rPr lang="en-US" altLang="zh-CN" dirty="0"/>
              <a:t>process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一个或若干初始网页的</a:t>
            </a:r>
            <a:r>
              <a:rPr lang="en-US" altLang="zh-CN" dirty="0">
                <a:hlinkClick r:id="rId2"/>
              </a:rPr>
              <a:t>URL</a:t>
            </a:r>
            <a:r>
              <a:rPr lang="zh-CN" altLang="en-US" dirty="0"/>
              <a:t>开始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抓取网页的过程中，不断从当前页面上抽取新的</a:t>
            </a:r>
            <a:r>
              <a:rPr lang="en-US" altLang="zh-CN" dirty="0"/>
              <a:t>URL</a:t>
            </a:r>
            <a:r>
              <a:rPr lang="zh-CN" altLang="en-US" dirty="0"/>
              <a:t>放入队列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直到</a:t>
            </a:r>
            <a:r>
              <a:rPr lang="zh-CN" altLang="en-US" dirty="0"/>
              <a:t>满足系统的一定停止</a:t>
            </a:r>
            <a:r>
              <a:rPr lang="zh-CN" altLang="en-US" dirty="0" smtClean="0"/>
              <a:t>条件。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13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网页爬取算法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、从已知种子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开始，放入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、从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队列中取出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获取对应网页内容</a:t>
            </a:r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、对网页</a:t>
            </a:r>
            <a:r>
              <a:rPr lang="en-US" altLang="zh-CN" dirty="0" smtClean="0"/>
              <a:t>p </a:t>
            </a:r>
            <a:r>
              <a:rPr lang="zh-CN" altLang="en-US" dirty="0" smtClean="0"/>
              <a:t>进行解析，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获得超级链接，放入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、转步骤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网页爬取算法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、从已知</a:t>
            </a:r>
            <a:r>
              <a:rPr lang="zh-CN" altLang="en-US" dirty="0" smtClean="0">
                <a:solidFill>
                  <a:srgbClr val="FF0000"/>
                </a:solidFill>
              </a:rPr>
              <a:t>种子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开始，放入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、从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队列中取出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获取对应网页内容</a:t>
            </a:r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、对网页</a:t>
            </a:r>
            <a:r>
              <a:rPr lang="en-US" altLang="zh-CN" dirty="0" smtClean="0"/>
              <a:t>p </a:t>
            </a:r>
            <a:r>
              <a:rPr lang="zh-CN" altLang="en-US" dirty="0" smtClean="0"/>
              <a:t>进行解析，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获得内容  </a:t>
            </a:r>
            <a:r>
              <a:rPr lang="zh-CN" altLang="en-US" dirty="0" smtClean="0">
                <a:solidFill>
                  <a:srgbClr val="FF0000"/>
                </a:solidFill>
              </a:rPr>
              <a:t>如何处理？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获得超级链接，放入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队列  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遍历</a:t>
            </a:r>
            <a:r>
              <a:rPr lang="zh-CN" altLang="en-US" dirty="0" smtClean="0">
                <a:solidFill>
                  <a:srgbClr val="FF0000"/>
                </a:solidFill>
              </a:rPr>
              <a:t>方式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URL </a:t>
            </a:r>
            <a:r>
              <a:rPr lang="zh-CN" altLang="en-US" dirty="0" smtClean="0">
                <a:solidFill>
                  <a:srgbClr val="FF0000"/>
                </a:solidFill>
              </a:rPr>
              <a:t>查重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、转步骤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终止条件？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分布式爬虫？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1.2  </a:t>
            </a:r>
            <a:r>
              <a:rPr lang="zh-CN" altLang="en-US" b="1" dirty="0" smtClean="0"/>
              <a:t>法律问题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爬虫背后的法律风险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为违法违规组织提供爬虫相关服务（验证码识别服务贩卖、</a:t>
            </a:r>
            <a:r>
              <a:rPr lang="en-US" altLang="zh-CN" b="1" dirty="0" smtClean="0"/>
              <a:t>SEO……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个人隐私数据抓取与贩卖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利用无版权的商业数据获利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相关法律介绍。</a:t>
            </a:r>
          </a:p>
          <a:p>
            <a:pPr lvl="1"/>
            <a:r>
              <a:rPr lang="zh-CN" altLang="en-US" b="1" dirty="0" smtClean="0"/>
              <a:t>非法获取计算机系统数据罪</a:t>
            </a:r>
          </a:p>
          <a:p>
            <a:pPr lvl="2"/>
            <a:r>
              <a:rPr lang="zh-CN" altLang="en-US" b="1" dirty="0" smtClean="0"/>
              <a:t>侵入国家事务、国防建设、尖端科学技术领域以外的计算机信息系统或者采用其他技术手段，获取该计算机信息系统中存储、处理或者传输的数据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侵犯商业秘密罪</a:t>
            </a:r>
          </a:p>
          <a:p>
            <a:pPr lvl="2"/>
            <a:r>
              <a:rPr lang="en-US" altLang="zh-CN" dirty="0" smtClean="0"/>
              <a:t>《</a:t>
            </a:r>
            <a:r>
              <a:rPr lang="zh-CN" altLang="en-US" dirty="0" smtClean="0"/>
              <a:t>反不正当竞争法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第九条，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以不正当手段获取他人商业秘密的行为即已经构成侵犯商业秘密。而后续如果进一步利用，或者公开该等信息，则构成对他人商业秘密的披露和使用，同样构成对权利人的商业秘密的侵犯。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网络安全法</a:t>
            </a:r>
          </a:p>
          <a:p>
            <a:pPr lvl="2"/>
            <a:r>
              <a:rPr lang="zh-CN" altLang="en-US" dirty="0" smtClean="0"/>
              <a:t>如果爬虫在未经用户同意的情况下大量抓取用户的个人信息，则有可能构成非法收集个人信息的违法行为。</a:t>
            </a:r>
          </a:p>
          <a:p>
            <a:pPr lvl="1"/>
            <a:r>
              <a:rPr lang="zh-CN" altLang="en-US" b="1" dirty="0" smtClean="0"/>
              <a:t>侵犯公民个人信息罪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非法获取、出售或者提供</a:t>
            </a:r>
            <a:endParaRPr lang="zh-CN" altLang="en-US" b="1" dirty="0" smtClean="0"/>
          </a:p>
          <a:p>
            <a:pPr lvl="3"/>
            <a:r>
              <a:rPr lang="zh-CN" altLang="en-US" dirty="0" smtClean="0"/>
              <a:t>行踪轨迹信息、通信内容、征信信息、财产信息五十条以上的；（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住宿信息、通信记录、健康生理信息、交易信息等其他可能影响人身、财产安全的公民个人信息五百条以上的；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民个人信息五千条以上的便构成“侵犯公民个人信息罪”所要求的“情节严重”。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网络爬虫怎么</a:t>
            </a:r>
            <a:r>
              <a:rPr lang="zh-CN" altLang="en-US" b="1" dirty="0" smtClean="0"/>
              <a:t>做合法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经网站允许</a:t>
            </a:r>
            <a:endParaRPr lang="en-US" altLang="zh-CN" b="1" dirty="0" smtClean="0"/>
          </a:p>
          <a:p>
            <a:pPr lvl="2"/>
            <a:r>
              <a:rPr lang="en-US" dirty="0" smtClean="0"/>
              <a:t>Robots 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反爬策略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数据用途合法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保护个人信息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1.3   </a:t>
            </a:r>
            <a:r>
              <a:rPr lang="zh-CN" altLang="en-US" b="1" dirty="0" smtClean="0"/>
              <a:t>爬虫</a:t>
            </a:r>
            <a:r>
              <a:rPr lang="en-US" b="1" dirty="0" smtClean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具有爬虫功能的软件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EXECEL2013</a:t>
            </a:r>
            <a:endParaRPr lang="zh-CN" altLang="zh-CN" b="1" dirty="0" smtClean="0"/>
          </a:p>
          <a:p>
            <a:pPr lvl="1"/>
            <a:r>
              <a:rPr lang="en-US" altLang="zh-CN" b="1" dirty="0" smtClean="0"/>
              <a:t>GOOGLE SHEET </a:t>
            </a:r>
            <a:endParaRPr lang="zh-CN" altLang="zh-CN" b="1" dirty="0" smtClean="0"/>
          </a:p>
          <a:p>
            <a:pPr lvl="2"/>
            <a:r>
              <a:rPr lang="en-US" altLang="zh-CN" b="1" dirty="0" smtClean="0"/>
              <a:t>GOOGLE</a:t>
            </a:r>
            <a:r>
              <a:rPr lang="zh-CN" altLang="zh-CN" b="1" dirty="0" smtClean="0"/>
              <a:t>浏览器</a:t>
            </a:r>
          </a:p>
          <a:p>
            <a:pPr lvl="2"/>
            <a:r>
              <a:rPr lang="en-US" altLang="zh-CN" b="1" dirty="0" smtClean="0"/>
              <a:t>GOOGLE</a:t>
            </a:r>
            <a:r>
              <a:rPr lang="zh-CN" altLang="zh-CN" b="1" dirty="0" smtClean="0"/>
              <a:t>账号</a:t>
            </a:r>
          </a:p>
          <a:p>
            <a:pPr lvl="2"/>
            <a:r>
              <a:rPr lang="zh-CN" altLang="zh-CN" b="1" dirty="0" smtClean="0"/>
              <a:t>翻墙</a:t>
            </a:r>
            <a:endParaRPr lang="en-US" altLang="zh-CN" b="1" dirty="0" smtClean="0"/>
          </a:p>
          <a:p>
            <a:r>
              <a:rPr lang="zh-CN" altLang="en-US" b="1" dirty="0" smtClean="0"/>
              <a:t>爬虫</a:t>
            </a:r>
            <a:r>
              <a:rPr lang="en-US" altLang="zh-CN" b="1" dirty="0" smtClean="0"/>
              <a:t>APP</a:t>
            </a:r>
          </a:p>
          <a:p>
            <a:r>
              <a:rPr lang="zh-CN" altLang="zh-CN" b="1" dirty="0" smtClean="0"/>
              <a:t>常见的开源爬虫有：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WebCollector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Heritrix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Nutch</a:t>
            </a:r>
            <a:r>
              <a:rPr lang="zh-CN" altLang="zh-CN" dirty="0" smtClean="0"/>
              <a:t>等</a:t>
            </a:r>
          </a:p>
          <a:p>
            <a:pPr lvl="1"/>
            <a:r>
              <a:rPr lang="en-US" altLang="zh-CN" dirty="0" smtClean="0"/>
              <a:t>C/C++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larbin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pyspider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scrapy</a:t>
            </a:r>
            <a:r>
              <a:rPr lang="zh-CN" altLang="zh-CN" dirty="0" smtClean="0"/>
              <a:t>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You-Get </a:t>
            </a:r>
            <a:endParaRPr lang="en-US" altLang="zh-CN" b="1" dirty="0"/>
          </a:p>
          <a:p>
            <a:pPr lvl="1"/>
            <a:r>
              <a:rPr lang="zh-CN" altLang="zh-CN" b="1" dirty="0" smtClean="0"/>
              <a:t>支持</a:t>
            </a:r>
            <a:r>
              <a:rPr lang="en-US" altLang="zh-CN" b="1" dirty="0" smtClean="0"/>
              <a:t> </a:t>
            </a:r>
            <a:r>
              <a:rPr lang="en-US" altLang="zh-CN" b="1" dirty="0"/>
              <a:t>41+ </a:t>
            </a:r>
            <a:r>
              <a:rPr lang="zh-CN" altLang="zh-CN" b="1" dirty="0"/>
              <a:t>家国内视频</a:t>
            </a:r>
            <a:r>
              <a:rPr lang="en-US" altLang="zh-CN" b="1" dirty="0"/>
              <a:t>/</a:t>
            </a:r>
            <a:r>
              <a:rPr lang="zh-CN" altLang="zh-CN" b="1" dirty="0"/>
              <a:t>音频网站的命令行式下载</a:t>
            </a:r>
            <a:r>
              <a:rPr lang="zh-CN" altLang="zh-CN" b="1" dirty="0" smtClean="0"/>
              <a:t>工具</a:t>
            </a:r>
            <a:endParaRPr lang="zh-CN" altLang="en-US" dirty="0"/>
          </a:p>
          <a:p>
            <a:pPr lvl="1"/>
            <a:r>
              <a:rPr lang="zh-CN" altLang="en-US" dirty="0"/>
              <a:t>命令行形式的工具，不提供软件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2"/>
            <a:r>
              <a:rPr lang="zh-CN" altLang="en-US" dirty="0"/>
              <a:t>基于 </a:t>
            </a:r>
            <a:r>
              <a:rPr lang="en-US" altLang="zh-CN" dirty="0"/>
              <a:t>Python 3 </a:t>
            </a:r>
            <a:r>
              <a:rPr lang="zh-CN" altLang="en-US" dirty="0"/>
              <a:t>的下载工具</a:t>
            </a:r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多个视频网站和音乐网站，</a:t>
            </a:r>
          </a:p>
          <a:p>
            <a:pPr lvl="2"/>
            <a:r>
              <a:rPr lang="zh-CN" altLang="en-US" dirty="0" smtClean="0"/>
              <a:t>视频</a:t>
            </a:r>
            <a:r>
              <a:rPr lang="zh-CN" altLang="en-US" dirty="0"/>
              <a:t>网站：</a:t>
            </a:r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zh-CN" altLang="en-US" dirty="0">
                <a:hlinkClick r:id="rId2" tooltip="优酷"/>
              </a:rPr>
              <a:t>优酷</a:t>
            </a:r>
            <a:r>
              <a:rPr lang="zh-CN" altLang="en-US" dirty="0"/>
              <a:t>、爱奇艺、</a:t>
            </a:r>
            <a:r>
              <a:rPr lang="en-US" altLang="zh-CN" dirty="0"/>
              <a:t>AB</a:t>
            </a:r>
            <a:r>
              <a:rPr lang="zh-CN" altLang="en-US" dirty="0"/>
              <a:t>站</a:t>
            </a:r>
          </a:p>
          <a:p>
            <a:pPr lvl="2"/>
            <a:r>
              <a:rPr lang="zh-CN" altLang="en-US" dirty="0"/>
              <a:t>音乐网站：网易云音乐</a:t>
            </a:r>
          </a:p>
          <a:p>
            <a:pPr lvl="2"/>
            <a:r>
              <a:rPr lang="zh-CN" altLang="en-US" dirty="0"/>
              <a:t>直播网站：斗鱼、战旗等</a:t>
            </a:r>
          </a:p>
          <a:p>
            <a:pPr lvl="2"/>
            <a:r>
              <a:rPr lang="zh-CN" altLang="en-US" dirty="0"/>
              <a:t>社交网站：前段时间介绍的</a:t>
            </a:r>
            <a:r>
              <a:rPr lang="en-US" altLang="zh-CN" dirty="0"/>
              <a:t>VK</a:t>
            </a:r>
            <a:r>
              <a:rPr lang="zh-CN" altLang="en-US" dirty="0"/>
              <a:t>，</a:t>
            </a:r>
            <a:r>
              <a:rPr lang="en-US" altLang="zh-CN" dirty="0" err="1"/>
              <a:t>tumblr</a:t>
            </a:r>
            <a:r>
              <a:rPr lang="zh-CN" altLang="en-US" dirty="0"/>
              <a:t>等</a:t>
            </a:r>
          </a:p>
          <a:p>
            <a:pPr lvl="1"/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68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八爪鱼采集器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内置上百种主流网站数据源，如京东、天猫、大众点评等热门采集网站，只需参照模板简单设置参数，就可以快速获取网站公开数据。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自定义配置组合浏览器标识</a:t>
            </a:r>
            <a:r>
              <a:rPr lang="en-US" altLang="zh-CN" dirty="0" smtClean="0"/>
              <a:t>(UA)</a:t>
            </a:r>
            <a:r>
              <a:rPr lang="zh-CN" altLang="en-US" dirty="0" smtClean="0"/>
              <a:t>，全自动代理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，浏览器</a:t>
            </a:r>
            <a:r>
              <a:rPr lang="en-US" altLang="zh-CN" dirty="0" smtClean="0"/>
              <a:t>Cookie,</a:t>
            </a:r>
            <a:r>
              <a:rPr lang="zh-CN" altLang="en-US" dirty="0" smtClean="0"/>
              <a:t>验证码破解等功能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多台云服务器支撑的云采集，</a:t>
            </a:r>
            <a:r>
              <a:rPr lang="en-US" altLang="zh-CN" dirty="0" smtClean="0"/>
              <a:t>7*24</a:t>
            </a:r>
            <a:r>
              <a:rPr lang="zh-CN" altLang="en-US" dirty="0" smtClean="0"/>
              <a:t>小时不间断运行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付费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18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354310907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357297"/>
            <a:ext cx="4000528" cy="51334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b="1" dirty="0" smtClean="0"/>
              <a:t>集搜客</a:t>
            </a:r>
            <a:r>
              <a:rPr lang="en-US" b="1" dirty="0" err="1" smtClean="0"/>
              <a:t>GooSeeker</a:t>
            </a:r>
            <a:endParaRPr lang="en-US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r>
              <a:rPr lang="zh-CN" altLang="en-US" dirty="0" smtClean="0"/>
              <a:t>付费版本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免费版本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微博采集：</a:t>
            </a:r>
            <a:r>
              <a:rPr lang="zh-CN" altLang="en-US" b="1" dirty="0" smtClean="0"/>
              <a:t>用积分下载数据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9248776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后羿</a:t>
            </a:r>
            <a:r>
              <a:rPr lang="zh-CN" altLang="en-US" dirty="0"/>
              <a:t>采集器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045696" cy="453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10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自动识别表格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172400" cy="61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41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 smtClean="0"/>
              <a:t>深入采集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48883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928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1.4   </a:t>
            </a:r>
            <a:r>
              <a:rPr lang="en-US" b="1" dirty="0" smtClean="0"/>
              <a:t>PYTHON</a:t>
            </a:r>
            <a:r>
              <a:rPr lang="zh-CN" altLang="en-US" b="1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Python[ˈ</a:t>
            </a:r>
            <a:r>
              <a:rPr lang="en-US" dirty="0" err="1" smtClean="0"/>
              <a:t>paɪθən</a:t>
            </a:r>
            <a:r>
              <a:rPr lang="en-US" dirty="0" smtClean="0"/>
              <a:t>]  </a:t>
            </a:r>
            <a:r>
              <a:rPr lang="zh-CN" altLang="en-US" dirty="0" smtClean="0"/>
              <a:t>语言</a:t>
            </a:r>
            <a:endParaRPr lang="en-US" dirty="0" smtClean="0"/>
          </a:p>
          <a:p>
            <a:pPr lvl="0"/>
            <a:r>
              <a:rPr lang="zh-CN" altLang="en-US" dirty="0" smtClean="0"/>
              <a:t>一种跨平台的</a:t>
            </a:r>
            <a:r>
              <a:rPr lang="en-US" dirty="0" err="1" smtClean="0">
                <a:hlinkClick r:id="rId2"/>
              </a:rPr>
              <a:t>计算机程序设计语言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 高层次的结合了解释性、编译性、互动性和面向对象的</a:t>
            </a:r>
            <a:r>
              <a:rPr lang="en-US" dirty="0" err="1" smtClean="0">
                <a:hlinkClick r:id="rId3"/>
              </a:rPr>
              <a:t>脚本语言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中文名：蟒蛇 </a:t>
            </a:r>
          </a:p>
          <a:p>
            <a:pPr lvl="0"/>
            <a:r>
              <a:rPr lang="zh-CN" altLang="en-US" dirty="0" smtClean="0"/>
              <a:t>荣</a:t>
            </a:r>
            <a:r>
              <a:rPr lang="en-US" dirty="0" smtClean="0"/>
              <a:t>    </a:t>
            </a:r>
            <a:r>
              <a:rPr lang="zh-CN" altLang="en-US" dirty="0" smtClean="0"/>
              <a:t>誉：</a:t>
            </a:r>
            <a:r>
              <a:rPr lang="en-US" dirty="0" smtClean="0"/>
              <a:t>2017</a:t>
            </a:r>
            <a:r>
              <a:rPr lang="zh-CN" altLang="en-US" dirty="0" smtClean="0"/>
              <a:t>年度编程语言 </a:t>
            </a:r>
          </a:p>
          <a:p>
            <a:pPr lvl="0"/>
            <a:r>
              <a:rPr lang="zh-CN" altLang="en-US" dirty="0" smtClean="0"/>
              <a:t>别</a:t>
            </a:r>
            <a:r>
              <a:rPr lang="en-US" dirty="0" smtClean="0"/>
              <a:t>    </a:t>
            </a:r>
            <a:r>
              <a:rPr lang="zh-CN" altLang="en-US" dirty="0" smtClean="0"/>
              <a:t>称：胶水语言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应用领域：</a:t>
            </a:r>
            <a:r>
              <a:rPr lang="zh-CN" altLang="en-US" baseline="30000" dirty="0" smtClean="0"/>
              <a:t>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网络爬虫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科学计算和统计</a:t>
            </a:r>
          </a:p>
          <a:p>
            <a:pPr lvl="1"/>
            <a:r>
              <a:rPr lang="zh-CN" altLang="en-US" dirty="0" smtClean="0"/>
              <a:t>人工智能</a:t>
            </a:r>
          </a:p>
          <a:p>
            <a:pPr lvl="1"/>
            <a:r>
              <a:rPr lang="zh-CN" altLang="en-US" dirty="0" smtClean="0"/>
              <a:t>桌面界面开发</a:t>
            </a:r>
          </a:p>
          <a:p>
            <a:pPr lvl="1"/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后端开发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开源</a:t>
            </a:r>
            <a:endParaRPr lang="en-US" altLang="zh-CN" dirty="0" smtClean="0"/>
          </a:p>
          <a:p>
            <a:pPr lvl="1"/>
            <a:r>
              <a:rPr lang="en-US" b="1" dirty="0" smtClean="0"/>
              <a:t>https://www.python.org/downloads/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跨平台 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 OS</a:t>
            </a:r>
          </a:p>
          <a:p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b="1" dirty="0" smtClean="0"/>
              <a:t>Python 2.x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官方宣布，</a:t>
            </a:r>
            <a:r>
              <a:rPr lang="en-US" altLang="zh-CN" b="1" dirty="0" smtClean="0"/>
              <a:t>2020 </a:t>
            </a:r>
            <a:r>
              <a:rPr lang="zh-CN" altLang="en-US" b="1" dirty="0" smtClean="0"/>
              <a:t>年 </a:t>
            </a:r>
            <a:r>
              <a:rPr lang="en-US" altLang="zh-CN" b="1" dirty="0" smtClean="0"/>
              <a:t>1 </a:t>
            </a:r>
            <a:r>
              <a:rPr lang="zh-CN" altLang="en-US" b="1" dirty="0" smtClean="0"/>
              <a:t>月 </a:t>
            </a:r>
            <a:r>
              <a:rPr lang="en-US" altLang="zh-CN" b="1" dirty="0" smtClean="0"/>
              <a:t>1 </a:t>
            </a:r>
            <a:r>
              <a:rPr lang="zh-CN" altLang="en-US" b="1" dirty="0" smtClean="0"/>
              <a:t>日， 停止 </a:t>
            </a:r>
            <a:r>
              <a:rPr lang="en-US" b="1" dirty="0" smtClean="0"/>
              <a:t>Python 2 </a:t>
            </a:r>
            <a:r>
              <a:rPr lang="zh-CN" altLang="en-US" b="1" dirty="0" smtClean="0"/>
              <a:t>的更新。</a:t>
            </a:r>
            <a:endParaRPr lang="zh-CN" altLang="en-US" dirty="0" smtClean="0"/>
          </a:p>
          <a:p>
            <a:pPr lvl="2"/>
            <a:r>
              <a:rPr lang="en-US" b="1" dirty="0" smtClean="0"/>
              <a:t>Python 2.7 </a:t>
            </a:r>
            <a:r>
              <a:rPr lang="zh-CN" altLang="en-US" b="1" dirty="0" smtClean="0"/>
              <a:t>被确定为最后一个 版本</a:t>
            </a:r>
            <a:endParaRPr lang="en-US" altLang="zh-CN" b="1" dirty="0" smtClean="0"/>
          </a:p>
          <a:p>
            <a:pPr lvl="1"/>
            <a:r>
              <a:rPr lang="en-US" b="1" dirty="0" smtClean="0"/>
              <a:t>Python 3.x </a:t>
            </a:r>
          </a:p>
          <a:p>
            <a:pPr lvl="2"/>
            <a:r>
              <a:rPr lang="en-US" dirty="0" smtClean="0"/>
              <a:t>Python 3.</a:t>
            </a:r>
            <a:r>
              <a:rPr lang="en-US" altLang="zh-CN" dirty="0" smtClean="0"/>
              <a:t>8.3   2020-6-12</a:t>
            </a:r>
            <a:endParaRPr lang="en-US" altLang="zh-CN" b="1" dirty="0" smtClean="0"/>
          </a:p>
          <a:p>
            <a:pPr>
              <a:buNone/>
            </a:pP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rj_xv5138.exe</a:t>
            </a:r>
            <a:endParaRPr lang="zh-CN" altLang="en-US" b="1" dirty="0" smtClean="0"/>
          </a:p>
          <a:p>
            <a:pPr lvl="1"/>
            <a:r>
              <a:rPr lang="en-US" b="1" dirty="0" smtClean="0"/>
              <a:t>IDLE (Python 3.4 GUI - 32 bit)</a:t>
            </a:r>
          </a:p>
          <a:p>
            <a:r>
              <a:rPr lang="en-US" altLang="zh-CN" b="1" dirty="0" smtClean="0"/>
              <a:t>python-2.7.13 .</a:t>
            </a:r>
            <a:r>
              <a:rPr lang="en-US" altLang="zh-CN" b="1" dirty="0" err="1" smtClean="0"/>
              <a:t>msi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00438"/>
            <a:ext cx="875302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IDLE</a:t>
            </a:r>
          </a:p>
          <a:p>
            <a:pPr lvl="1"/>
            <a:r>
              <a:rPr lang="en-US" dirty="0" smtClean="0"/>
              <a:t>Integrated </a:t>
            </a:r>
            <a:r>
              <a:rPr lang="en-US" dirty="0" smtClean="0"/>
              <a:t>Development and Learning Environment</a:t>
            </a:r>
            <a:r>
              <a:rPr lang="en-US" baseline="30000" dirty="0" smtClean="0"/>
              <a:t> </a:t>
            </a:r>
            <a:r>
              <a:rPr lang="en-US" dirty="0" smtClean="0"/>
              <a:t> ，</a:t>
            </a:r>
          </a:p>
          <a:p>
            <a:pPr lvl="1"/>
            <a:r>
              <a:rPr lang="zh-CN" altLang="en-US" dirty="0" smtClean="0"/>
              <a:t>集成</a:t>
            </a:r>
            <a:r>
              <a:rPr lang="zh-CN" altLang="en-US" dirty="0" smtClean="0"/>
              <a:t>开发和学习环境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dirty="0" smtClean="0">
                <a:hlinkClick r:id="rId2"/>
              </a:rPr>
              <a:t>Python</a:t>
            </a:r>
            <a:r>
              <a:rPr lang="zh-CN" altLang="en-US" dirty="0" smtClean="0"/>
              <a:t>的</a:t>
            </a:r>
            <a:r>
              <a:rPr lang="zh-CN" altLang="en-US" dirty="0" smtClean="0">
                <a:hlinkClick r:id="rId3"/>
              </a:rPr>
              <a:t>集成开发环境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en-US" altLang="zh-CN" dirty="0" smtClean="0"/>
              <a:t>1.5.2</a:t>
            </a:r>
            <a:r>
              <a:rPr lang="en-US" dirty="0" smtClean="0"/>
              <a:t>b1</a:t>
            </a:r>
            <a:r>
              <a:rPr lang="zh-CN" altLang="en-US" dirty="0" smtClean="0"/>
              <a:t>以来已与该语言的默认实现捆绑在一起。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交互式解释器</a:t>
            </a:r>
            <a:endParaRPr lang="en-US" altLang="zh-CN" b="1" dirty="0" smtClean="0"/>
          </a:p>
          <a:p>
            <a:r>
              <a:rPr lang="en-US" altLang="zh-CN" b="1" dirty="0" smtClean="0"/>
              <a:t>2. </a:t>
            </a:r>
            <a:r>
              <a:rPr lang="en-US" altLang="zh-CN" b="1" dirty="0" err="1" smtClean="0"/>
              <a:t>Py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Notepad</a:t>
            </a:r>
            <a:r>
              <a:rPr lang="zh-CN" altLang="en-US" b="1" dirty="0" smtClean="0"/>
              <a:t>编辑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IDLE   </a:t>
            </a:r>
            <a:r>
              <a:rPr lang="zh-CN" altLang="en-US" b="1" dirty="0" smtClean="0"/>
              <a:t>导</a:t>
            </a:r>
            <a:r>
              <a:rPr lang="zh-CN" altLang="en-US" b="1" dirty="0" smtClean="0"/>
              <a:t>入，运行</a:t>
            </a:r>
            <a:endParaRPr lang="en-US" altLang="zh-CN" b="1" dirty="0" smtClean="0"/>
          </a:p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集成开发环境（</a:t>
            </a:r>
            <a:r>
              <a:rPr lang="en-US" b="1" dirty="0" err="1" smtClean="0"/>
              <a:t>IDE：Integrated</a:t>
            </a:r>
            <a:r>
              <a:rPr lang="en-US" b="1" dirty="0" smtClean="0"/>
              <a:t> Development Environment）: </a:t>
            </a:r>
            <a:r>
              <a:rPr lang="en-US" b="1" dirty="0" err="1" smtClean="0"/>
              <a:t>PyCharm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课程介绍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学生分布 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编程基础    </a:t>
            </a:r>
            <a:r>
              <a:rPr lang="en-US" altLang="zh-CN" dirty="0" smtClean="0"/>
              <a:t>c, java, basic, python  </a:t>
            </a:r>
            <a:r>
              <a:rPr lang="zh-CN" altLang="en-US" dirty="0" smtClean="0"/>
              <a:t>或其他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Html , 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 </a:t>
            </a:r>
          </a:p>
          <a:p>
            <a:pPr lvl="1"/>
            <a:r>
              <a:rPr lang="zh-CN" altLang="en-US" dirty="0" smtClean="0"/>
              <a:t>边学边练</a:t>
            </a:r>
            <a:endParaRPr lang="en-US" altLang="zh-CN" dirty="0" smtClean="0"/>
          </a:p>
          <a:p>
            <a:r>
              <a:rPr lang="zh-CN" altLang="en-US" dirty="0" smtClean="0"/>
              <a:t>考核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每日作业，逐步加深。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基本功能，工作量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分数要求？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  Shell 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交互式解释器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29"/>
            <a:ext cx="8072494" cy="386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Py</a:t>
            </a:r>
            <a:r>
              <a:rPr lang="zh-CN" altLang="en-US" b="1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4429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57628"/>
            <a:ext cx="56292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Python2</a:t>
            </a:r>
            <a:r>
              <a:rPr lang="zh-CN" altLang="en-US" dirty="0" smtClean="0"/>
              <a:t>教程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/>
              <a:t>https://www.runoob.com/python/python-tutorial.html</a:t>
            </a:r>
          </a:p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https://www.runoob.com/python3/python3-tutorial.html</a:t>
            </a:r>
          </a:p>
          <a:p>
            <a:r>
              <a:rPr lang="zh-CN" altLang="en-US" dirty="0" smtClean="0"/>
              <a:t>系统学习</a:t>
            </a:r>
            <a:endParaRPr lang="en-US" altLang="zh-CN" dirty="0" smtClean="0"/>
          </a:p>
          <a:p>
            <a:r>
              <a:rPr lang="zh-CN" altLang="en-US" dirty="0" smtClean="0"/>
              <a:t>实例驱动学习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网页爬取算法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、从已知种子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开始，放入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、从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队列中</a:t>
            </a:r>
            <a:r>
              <a:rPr lang="zh-CN" altLang="en-US" dirty="0" smtClean="0">
                <a:solidFill>
                  <a:srgbClr val="FF0000"/>
                </a:solidFill>
              </a:rPr>
              <a:t>取出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获取对应网页内容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、对网页</a:t>
            </a:r>
            <a:r>
              <a:rPr lang="en-US" altLang="zh-CN" dirty="0" smtClean="0"/>
              <a:t>p </a:t>
            </a:r>
            <a:r>
              <a:rPr lang="zh-CN" altLang="en-US" dirty="0" smtClean="0"/>
              <a:t>进行解析，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获得超级链接，放入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、转步骤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1.5   </a:t>
            </a:r>
            <a:r>
              <a:rPr lang="en-US" b="1" dirty="0" err="1" smtClean="0"/>
              <a:t>urllib</a:t>
            </a:r>
            <a:r>
              <a:rPr lang="en-US" b="1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404495" y="1929848"/>
            <a:ext cx="6335010" cy="386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smtClean="0"/>
              <a:t>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</a:p>
          <a:p>
            <a:pPr lvl="1"/>
            <a:r>
              <a:rPr lang="en-US" dirty="0" smtClean="0"/>
              <a:t>Request 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2"/>
              </a:rPr>
              <a:t>http://</a:t>
            </a:r>
            <a:r>
              <a:rPr lang="zh-CN" altLang="en-US" dirty="0" smtClean="0">
                <a:hlinkClick r:id="rId2"/>
              </a:rPr>
              <a:t>域名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>
                <a:hlinkClick r:id="rId2"/>
              </a:rPr>
              <a:t>文件夹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>
                <a:hlinkClick r:id="rId2"/>
              </a:rPr>
              <a:t>网页名</a:t>
            </a:r>
            <a:r>
              <a:rPr lang="en-US" altLang="zh-CN" dirty="0" smtClean="0">
                <a:hlinkClick r:id="rId2"/>
              </a:rPr>
              <a:t>.html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Useragent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浏览器型号</a:t>
            </a:r>
            <a:endParaRPr lang="en-US" altLang="zh-CN" dirty="0" smtClean="0"/>
          </a:p>
          <a:p>
            <a:pPr lvl="1"/>
            <a:r>
              <a:rPr lang="en-US" dirty="0" smtClean="0"/>
              <a:t>Response  </a:t>
            </a:r>
            <a:r>
              <a:rPr lang="zh-CN" altLang="en-US" dirty="0" smtClean="0"/>
              <a:t>相应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</a:t>
            </a:r>
            <a:r>
              <a:rPr lang="zh-CN" altLang="en-US" dirty="0" smtClean="0"/>
              <a:t>协议头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HTTP </a:t>
            </a:r>
            <a:r>
              <a:rPr lang="zh-CN" altLang="en-US" dirty="0" smtClean="0"/>
              <a:t>状态   </a:t>
            </a:r>
            <a:r>
              <a:rPr lang="en-US" altLang="zh-CN" dirty="0" smtClean="0"/>
              <a:t>404</a:t>
            </a:r>
          </a:p>
          <a:p>
            <a:pPr lvl="2"/>
            <a:r>
              <a:rPr lang="zh-CN" altLang="en-US" dirty="0" smtClean="0"/>
              <a:t>网页内容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Python2</a:t>
            </a:r>
            <a:r>
              <a:rPr lang="zh-CN" altLang="en-US" dirty="0" smtClean="0"/>
              <a:t>版本中，有</a:t>
            </a:r>
            <a:r>
              <a:rPr lang="en-US" altLang="zh-CN" dirty="0" err="1" smtClean="0"/>
              <a:t>urllib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urlib2</a:t>
            </a:r>
            <a:r>
              <a:rPr lang="zh-CN" altLang="en-US" dirty="0" smtClean="0"/>
              <a:t>两个库可以用来实现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的发送。</a:t>
            </a:r>
            <a:endParaRPr lang="en-US" altLang="zh-CN" dirty="0" smtClean="0"/>
          </a:p>
          <a:p>
            <a:r>
              <a:rPr lang="zh-CN" altLang="en-US" dirty="0" smtClean="0"/>
              <a:t>而在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中，已经不存在</a:t>
            </a:r>
            <a:r>
              <a:rPr lang="en-US" altLang="zh-CN" dirty="0" smtClean="0"/>
              <a:t>urllib2</a:t>
            </a:r>
            <a:r>
              <a:rPr lang="zh-CN" altLang="en-US" dirty="0" smtClean="0"/>
              <a:t>这个库了，统一为</a:t>
            </a:r>
            <a:r>
              <a:rPr lang="en-US" altLang="zh-CN" dirty="0" err="1" smtClean="0"/>
              <a:t>urllib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Python3 </a:t>
            </a:r>
            <a:r>
              <a:rPr lang="en-US" altLang="zh-CN" dirty="0" err="1" smtClean="0"/>
              <a:t>urllib</a:t>
            </a:r>
            <a:r>
              <a:rPr lang="zh-CN" altLang="en-US" dirty="0" smtClean="0"/>
              <a:t>库官方链接        </a:t>
            </a:r>
          </a:p>
          <a:p>
            <a:pPr lvl="1"/>
            <a:r>
              <a:rPr lang="en-US" altLang="zh-CN" dirty="0" smtClean="0">
                <a:hlinkClick r:id="rId2"/>
              </a:rPr>
              <a:t>https://docs.python.org/3/library/urllib.html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 </a:t>
            </a:r>
            <a:r>
              <a:rPr lang="en-US" b="1" dirty="0" err="1" smtClean="0"/>
              <a:t>urllib</a:t>
            </a:r>
            <a:r>
              <a:rPr lang="zh-CN" altLang="en-US" b="1" dirty="0" smtClean="0"/>
              <a:t>库</a:t>
            </a:r>
            <a:r>
              <a:rPr lang="en-US" b="1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自带的标准库，无需安装，直接可以用</a:t>
            </a:r>
            <a:endParaRPr lang="en-US" altLang="zh-CN" b="1" dirty="0" smtClean="0"/>
          </a:p>
          <a:p>
            <a:r>
              <a:rPr lang="en-US" altLang="zh-CN" dirty="0" err="1" smtClean="0"/>
              <a:t>urllib</a:t>
            </a:r>
            <a:r>
              <a:rPr lang="zh-CN" altLang="en-US" dirty="0" smtClean="0"/>
              <a:t>中包括了四个模块，包括</a:t>
            </a:r>
            <a:endParaRPr lang="en-US" altLang="zh-CN" dirty="0" smtClean="0"/>
          </a:p>
          <a:p>
            <a:pPr lvl="1"/>
            <a:r>
              <a:rPr lang="en-US" dirty="0" err="1" smtClean="0"/>
              <a:t>urllib.</a:t>
            </a:r>
            <a:r>
              <a:rPr lang="en-US" dirty="0" err="1" smtClean="0">
                <a:solidFill>
                  <a:srgbClr val="FF0000"/>
                </a:solidFill>
              </a:rPr>
              <a:t>request</a:t>
            </a:r>
            <a:r>
              <a:rPr lang="zh-CN" altLang="en-US" dirty="0" smtClean="0"/>
              <a:t>可以用来发送</a:t>
            </a:r>
            <a:r>
              <a:rPr lang="en-US" dirty="0" smtClean="0"/>
              <a:t>request</a:t>
            </a:r>
            <a:r>
              <a:rPr lang="zh-CN" altLang="en-US" dirty="0" smtClean="0"/>
              <a:t>和获取</a:t>
            </a:r>
            <a:r>
              <a:rPr lang="en-US" dirty="0" smtClean="0"/>
              <a:t>request</a:t>
            </a:r>
            <a:r>
              <a:rPr lang="zh-CN" altLang="en-US" dirty="0" smtClean="0"/>
              <a:t>的结果</a:t>
            </a:r>
            <a:endParaRPr lang="en-US" altLang="zh-CN" dirty="0" smtClean="0"/>
          </a:p>
          <a:p>
            <a:pPr lvl="1"/>
            <a:r>
              <a:rPr lang="en-US" dirty="0" err="1" smtClean="0"/>
              <a:t>urllib.error</a:t>
            </a:r>
            <a:r>
              <a:rPr lang="zh-CN" altLang="en-US" dirty="0" smtClean="0"/>
              <a:t>包含了</a:t>
            </a:r>
            <a:r>
              <a:rPr lang="en-US" dirty="0" err="1" smtClean="0"/>
              <a:t>urllib.request</a:t>
            </a:r>
            <a:r>
              <a:rPr lang="zh-CN" altLang="en-US" dirty="0" smtClean="0"/>
              <a:t>产生的异常</a:t>
            </a:r>
            <a:endParaRPr lang="en-US" altLang="zh-CN" dirty="0" smtClean="0"/>
          </a:p>
          <a:p>
            <a:pPr lvl="1"/>
            <a:r>
              <a:rPr lang="en-US" dirty="0" err="1" smtClean="0"/>
              <a:t>urllib.parse</a:t>
            </a:r>
            <a:r>
              <a:rPr lang="zh-CN" altLang="en-US" dirty="0" smtClean="0"/>
              <a:t>用来解析和处理</a:t>
            </a:r>
            <a:r>
              <a:rPr lang="en-US" dirty="0" smtClean="0"/>
              <a:t>URL</a:t>
            </a:r>
          </a:p>
          <a:p>
            <a:pPr lvl="1"/>
            <a:r>
              <a:rPr lang="en-US" dirty="0" err="1" smtClean="0"/>
              <a:t>urllib.robotparse</a:t>
            </a:r>
            <a:r>
              <a:rPr lang="zh-CN" altLang="en-US" dirty="0" smtClean="0"/>
              <a:t>用来解析页面的</a:t>
            </a:r>
            <a:r>
              <a:rPr lang="en-US" dirty="0" smtClean="0"/>
              <a:t>robots.txt</a:t>
            </a:r>
            <a:r>
              <a:rPr lang="zh-CN" altLang="en-US" dirty="0" smtClean="0"/>
              <a:t>文件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使用</a:t>
            </a:r>
            <a:r>
              <a:rPr lang="en-US" b="1" dirty="0" err="1" smtClean="0"/>
              <a:t>urllib.request</a:t>
            </a:r>
            <a:r>
              <a:rPr lang="zh-CN" altLang="en-US" b="1" dirty="0" smtClean="0"/>
              <a:t>发送请求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urllib.request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模块提供了最基本的构造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请求的方法，</a:t>
            </a:r>
            <a:endParaRPr lang="en-US" altLang="zh-CN" dirty="0" smtClean="0"/>
          </a:p>
          <a:p>
            <a:r>
              <a:rPr lang="zh-CN" altLang="en-US" dirty="0" smtClean="0"/>
              <a:t>利用它可以模拟浏览器的一个请求发起过程，</a:t>
            </a:r>
            <a:endParaRPr lang="en-US" altLang="zh-CN" dirty="0" smtClean="0"/>
          </a:p>
          <a:p>
            <a:r>
              <a:rPr lang="zh-CN" altLang="en-US" dirty="0" smtClean="0"/>
              <a:t>同时它还带有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 </a:t>
            </a:r>
            <a:r>
              <a:rPr lang="en-US" altLang="zh-CN" dirty="0" err="1" smtClean="0"/>
              <a:t>authenticaton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（授权验证），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redirections </a:t>
            </a:r>
            <a:r>
              <a:rPr lang="zh-CN" altLang="en-US" dirty="0" smtClean="0"/>
              <a:t>（重定向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cookies (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）以及其它内容。</a:t>
            </a:r>
            <a:endParaRPr lang="en-US" altLang="zh-CN" dirty="0" smtClean="0"/>
          </a:p>
          <a:p>
            <a:r>
              <a:rPr lang="en-US" altLang="zh-CN" dirty="0" err="1" smtClean="0"/>
              <a:t>urllib.request.urlopen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参数后面讲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1.</a:t>
            </a:r>
            <a:r>
              <a:rPr lang="en-US" altLang="zh-CN" dirty="0" smtClean="0"/>
              <a:t>py       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urllib.request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url</a:t>
            </a:r>
            <a:r>
              <a:rPr lang="en-US" sz="2400" dirty="0" smtClean="0"/>
              <a:t> = "http://www.baidu.com"</a:t>
            </a:r>
          </a:p>
          <a:p>
            <a:pPr>
              <a:buNone/>
            </a:pPr>
            <a:r>
              <a:rPr lang="en-US" sz="2400" dirty="0" smtClean="0"/>
              <a:t>response = </a:t>
            </a:r>
            <a:r>
              <a:rPr lang="en-US" sz="2400" dirty="0" err="1" smtClean="0"/>
              <a:t>urllib.request.urlopen</a:t>
            </a:r>
            <a:r>
              <a:rPr lang="en-US" sz="2400" dirty="0" smtClean="0"/>
              <a:t>(</a:t>
            </a:r>
            <a:r>
              <a:rPr lang="en-US" sz="2400" dirty="0" err="1" smtClean="0"/>
              <a:t>url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print(</a:t>
            </a:r>
            <a:r>
              <a:rPr lang="en-US" sz="2400" dirty="0" err="1" smtClean="0"/>
              <a:t>response.read</a:t>
            </a:r>
            <a:r>
              <a:rPr lang="en-US" sz="2400" dirty="0" smtClean="0"/>
              <a:t>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考察课</a:t>
            </a:r>
            <a:endParaRPr lang="en-US" altLang="zh-CN" dirty="0" smtClean="0"/>
          </a:p>
          <a:p>
            <a:r>
              <a:rPr lang="zh-CN" altLang="en-US" dirty="0" smtClean="0"/>
              <a:t>课程结束提交报告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设计一个爬虫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每次作业是报告的铺垫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最后一次课，讲讲评分标准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Deadline    </a:t>
            </a:r>
            <a:r>
              <a:rPr lang="en-US" altLang="zh-CN" dirty="0" smtClean="0"/>
              <a:t>8.15?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专业</a:t>
            </a:r>
            <a:r>
              <a:rPr lang="en-US" altLang="zh-CN" dirty="0" smtClean="0"/>
              <a:t>.zip</a:t>
            </a:r>
          </a:p>
          <a:p>
            <a:pPr lvl="2"/>
            <a:r>
              <a:rPr lang="zh-CN" altLang="en-US" dirty="0" smtClean="0"/>
              <a:t>报告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99603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菜单</a:t>
            </a:r>
            <a:r>
              <a:rPr lang="en-US" altLang="zh-CN" dirty="0" smtClean="0"/>
              <a:t>File-new</a:t>
            </a:r>
          </a:p>
          <a:p>
            <a:r>
              <a:rPr lang="zh-CN" altLang="en-US" dirty="0" smtClean="0"/>
              <a:t>新窗口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 </a:t>
            </a:r>
            <a:r>
              <a:rPr lang="en-US" altLang="zh-CN" dirty="0" smtClean="0"/>
              <a:t>Run  --run  module ( F5)</a:t>
            </a:r>
          </a:p>
          <a:p>
            <a:pPr lvl="1"/>
            <a:r>
              <a:rPr lang="zh-CN" altLang="en-US" dirty="0" smtClean="0"/>
              <a:t>保存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7157519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1-local.py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urllib.request</a:t>
            </a:r>
            <a:endParaRPr lang="en-US" altLang="zh-CN" sz="2400" dirty="0" smtClean="0"/>
          </a:p>
          <a:p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 = "file:///C:/Users/Administrator/Desktop/title.html"</a:t>
            </a:r>
          </a:p>
          <a:p>
            <a:r>
              <a:rPr lang="en-US" altLang="zh-CN" sz="2400" dirty="0" smtClean="0"/>
              <a:t>response = </a:t>
            </a:r>
            <a:r>
              <a:rPr lang="en-US" altLang="zh-CN" sz="2400" dirty="0" err="1" smtClean="0"/>
              <a:t>urllib.request.urlopen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print(</a:t>
            </a:r>
            <a:r>
              <a:rPr lang="en-US" altLang="zh-CN" sz="2400" dirty="0" err="1" smtClean="0"/>
              <a:t>response.read</a:t>
            </a:r>
            <a:r>
              <a:rPr lang="en-US" altLang="zh-CN" sz="2400" dirty="0" smtClean="0"/>
              <a:t>())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14752"/>
            <a:ext cx="94869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 </a:t>
            </a:r>
            <a:r>
              <a:rPr lang="zh-CN" altLang="en-US" dirty="0" smtClean="0"/>
              <a:t>今日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，熟悉开发环境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，获取网页内容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Python3 </a:t>
            </a:r>
            <a:r>
              <a:rPr lang="zh-CN" altLang="en-US" dirty="0" smtClean="0"/>
              <a:t>教程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/>
              <a:t>https://www.runoob.com/python/python-tutorial.html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教程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https://www.runoob.com/python3/python3-tutorial.html</a:t>
            </a:r>
          </a:p>
          <a:p>
            <a:r>
              <a:rPr lang="en-US" b="1" dirty="0" smtClean="0"/>
              <a:t>Python</a:t>
            </a:r>
            <a:r>
              <a:rPr lang="zh-CN" altLang="en-US" b="1" dirty="0" smtClean="0"/>
              <a:t>网络爬虫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https://www.jianshu.com/p/9dfbe35ce95b</a:t>
            </a:r>
          </a:p>
          <a:p>
            <a:r>
              <a:rPr lang="en-US" b="1" dirty="0" err="1" smtClean="0"/>
              <a:t>urllib.request</a:t>
            </a:r>
            <a:r>
              <a:rPr lang="zh-CN" altLang="en-US" b="1" dirty="0" smtClean="0"/>
              <a:t>详细介绍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https://blog.csdn.net/qq_43546676/article/details/88777227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网络爬虫，是一种按照一定的规则，自动地抓取</a:t>
            </a:r>
            <a:r>
              <a:rPr lang="en-US" dirty="0" err="1" smtClean="0">
                <a:hlinkClick r:id="rId2"/>
              </a:rPr>
              <a:t>万维网</a:t>
            </a:r>
            <a:r>
              <a:rPr lang="zh-CN" altLang="en-US" dirty="0" smtClean="0"/>
              <a:t>信息的程序或者脚本。</a:t>
            </a:r>
            <a:endParaRPr lang="en-US" altLang="zh-CN" dirty="0" smtClean="0"/>
          </a:p>
          <a:p>
            <a:r>
              <a:rPr lang="zh-CN" altLang="en-US" dirty="0" smtClean="0"/>
              <a:t>在万维网高速发展的时代，从网页中获取数据和信息变得非常重要。网络爬虫能够爬取目标网页，并从中获取有效数据，取代大量的人工工作</a:t>
            </a:r>
            <a:r>
              <a:rPr lang="en-US" dirty="0" smtClean="0"/>
              <a:t>.</a:t>
            </a:r>
            <a:r>
              <a:rPr lang="zh-CN" altLang="en-US" dirty="0" smtClean="0"/>
              <a:t>，是很多专业都需要的工具。</a:t>
            </a:r>
            <a:endParaRPr lang="en-US" altLang="zh-CN" dirty="0" smtClean="0"/>
          </a:p>
          <a:p>
            <a:r>
              <a:rPr lang="zh-CN" altLang="en-US" dirty="0" smtClean="0"/>
              <a:t>课程从零基础开始，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介绍</a:t>
            </a:r>
            <a:r>
              <a:rPr lang="en-US" dirty="0" smtClean="0"/>
              <a:t>Python</a:t>
            </a:r>
            <a:r>
              <a:rPr lang="zh-CN" altLang="en-US" dirty="0" smtClean="0"/>
              <a:t>语言环境的配置，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讲述和爬虫例子相关的</a:t>
            </a:r>
            <a:r>
              <a:rPr lang="en-US" dirty="0" smtClean="0"/>
              <a:t>Python</a:t>
            </a:r>
            <a:r>
              <a:rPr lang="zh-CN" altLang="en-US" dirty="0" smtClean="0"/>
              <a:t>语法</a:t>
            </a:r>
            <a:r>
              <a:rPr lang="en-US" dirty="0" smtClean="0"/>
              <a:t>.</a:t>
            </a:r>
          </a:p>
          <a:p>
            <a:r>
              <a:rPr lang="zh-CN" altLang="en-US" dirty="0" smtClean="0"/>
              <a:t>课程以实例为导向，从易到难讲授爬虫技术。</a:t>
            </a:r>
            <a:endParaRPr lang="en-US" altLang="zh-CN" dirty="0" smtClean="0"/>
          </a:p>
          <a:p>
            <a:r>
              <a:rPr lang="zh-CN" altLang="en-US" dirty="0" smtClean="0"/>
              <a:t>课程以提交作业的方式考察教学效果。要求学生跟随教学实例，完成类似爬虫。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讲  绪论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b="1" dirty="0" smtClean="0"/>
              <a:t>2</a:t>
            </a:r>
            <a:r>
              <a:rPr lang="zh-CN" altLang="en-US" b="1" dirty="0" smtClean="0"/>
              <a:t>讲</a:t>
            </a:r>
            <a:r>
              <a:rPr lang="en-US" b="1" dirty="0" smtClean="0"/>
              <a:t>  </a:t>
            </a:r>
            <a:r>
              <a:rPr lang="zh-CN" altLang="en-US" b="1" dirty="0" smtClean="0"/>
              <a:t>网页解析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讲 </a:t>
            </a:r>
            <a:r>
              <a:rPr lang="en-US" altLang="zh-CN" b="1" dirty="0" err="1" smtClean="0"/>
              <a:t>Padans</a:t>
            </a:r>
            <a:r>
              <a:rPr lang="zh-CN" altLang="en-US" b="1" dirty="0" smtClean="0"/>
              <a:t>模块直接读取网页中的表格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讲  </a:t>
            </a:r>
            <a:r>
              <a:rPr lang="en-US" altLang="zh-CN" b="1" dirty="0" smtClean="0"/>
              <a:t>Beautiful Soup</a:t>
            </a:r>
            <a:r>
              <a:rPr lang="zh-CN" altLang="en-US" b="1" dirty="0" smtClean="0"/>
              <a:t>爬虫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讲 爬虫框架 </a:t>
            </a:r>
            <a:r>
              <a:rPr lang="en-US" altLang="zh-CN" b="1" dirty="0" err="1" smtClean="0"/>
              <a:t>Scrapy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讲   模拟浏览器客服反爬虫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登陆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ajax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讲  </a:t>
            </a:r>
            <a:r>
              <a:rPr lang="en-US" b="1" dirty="0" smtClean="0"/>
              <a:t>JSON</a:t>
            </a:r>
            <a:r>
              <a:rPr lang="zh-CN" altLang="en-US" b="1" dirty="0" smtClean="0"/>
              <a:t>模块直接读取网页中的</a:t>
            </a:r>
            <a:r>
              <a:rPr lang="en-US" b="1" dirty="0" smtClean="0"/>
              <a:t>JSON</a:t>
            </a:r>
            <a:r>
              <a:rPr lang="zh-CN" altLang="en-US" b="1" dirty="0" smtClean="0"/>
              <a:t>数据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1.1  </a:t>
            </a:r>
            <a:r>
              <a:rPr lang="zh-CN" altLang="en-US" b="1" dirty="0" smtClean="0"/>
              <a:t>爬虫定义</a:t>
            </a:r>
            <a:endParaRPr lang="en-US" altLang="zh-CN" b="1" dirty="0" smtClean="0"/>
          </a:p>
          <a:p>
            <a:r>
              <a:rPr lang="en-US" altLang="zh-CN" b="1" dirty="0" smtClean="0"/>
              <a:t>1.2  </a:t>
            </a:r>
            <a:r>
              <a:rPr lang="zh-CN" altLang="en-US" b="1" dirty="0" smtClean="0"/>
              <a:t>法律问题</a:t>
            </a:r>
            <a:endParaRPr lang="en-US" altLang="zh-CN" b="1" dirty="0" smtClean="0"/>
          </a:p>
          <a:p>
            <a:r>
              <a:rPr lang="en-US" altLang="zh-CN" b="1" dirty="0" smtClean="0"/>
              <a:t>1.3   </a:t>
            </a:r>
            <a:r>
              <a:rPr lang="zh-CN" altLang="en-US" b="1" dirty="0" smtClean="0"/>
              <a:t>爬虫</a:t>
            </a:r>
            <a:r>
              <a:rPr lang="en-US" b="1" dirty="0" smtClean="0"/>
              <a:t>APP</a:t>
            </a:r>
            <a:endParaRPr lang="zh-CN" altLang="en-US" b="1" dirty="0" smtClean="0"/>
          </a:p>
          <a:p>
            <a:r>
              <a:rPr lang="en-US" altLang="zh-CN" b="1" dirty="0" smtClean="0"/>
              <a:t>1.4   </a:t>
            </a:r>
            <a:r>
              <a:rPr lang="en-US" b="1" dirty="0" smtClean="0"/>
              <a:t>PYTHON</a:t>
            </a:r>
            <a:r>
              <a:rPr lang="zh-CN" altLang="en-US" b="1" dirty="0" smtClean="0"/>
              <a:t>基础</a:t>
            </a:r>
            <a:endParaRPr lang="en-US" altLang="zh-CN" b="1" dirty="0" smtClean="0"/>
          </a:p>
          <a:p>
            <a:r>
              <a:rPr lang="en-US" altLang="zh-CN" b="1" dirty="0" smtClean="0"/>
              <a:t>1.5   </a:t>
            </a:r>
            <a:r>
              <a:rPr lang="en-US" b="1" dirty="0" err="1" smtClean="0"/>
              <a:t>urllib</a:t>
            </a:r>
            <a:endParaRPr lang="zh-CN" altLang="en-US" b="1" dirty="0" smtClean="0"/>
          </a:p>
          <a:p>
            <a:r>
              <a:rPr lang="en-US" altLang="zh-CN" b="1" dirty="0" smtClean="0"/>
              <a:t>1.6  </a:t>
            </a:r>
            <a:r>
              <a:rPr lang="zh-CN" altLang="en-US" b="1" dirty="0" smtClean="0"/>
              <a:t>作业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1.1  </a:t>
            </a:r>
            <a:r>
              <a:rPr lang="zh-CN" altLang="en-US" b="1" dirty="0" smtClean="0"/>
              <a:t>爬虫定义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很多名字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Crawler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Spider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Robot (or </a:t>
            </a:r>
            <a:r>
              <a:rPr lang="en-US" altLang="zh-CN" dirty="0" err="1" smtClean="0">
                <a:ea typeface="宋体" pitchFamily="2" charset="-122"/>
              </a:rPr>
              <a:t>bot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Web agent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Wanderer, worm, …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famous instances: 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 smtClean="0">
                <a:ea typeface="宋体" pitchFamily="2" charset="-122"/>
              </a:rPr>
              <a:t>googlebot</a:t>
            </a:r>
            <a:r>
              <a:rPr lang="en-US" altLang="zh-CN" dirty="0" smtClean="0">
                <a:ea typeface="宋体" pitchFamily="2" charset="-122"/>
              </a:rPr>
              <a:t>, scooter, slurp, </a:t>
            </a:r>
            <a:r>
              <a:rPr lang="en-US" altLang="zh-CN" dirty="0" err="1" smtClean="0">
                <a:ea typeface="宋体" pitchFamily="2" charset="-122"/>
              </a:rPr>
              <a:t>msnbot</a:t>
            </a:r>
            <a:r>
              <a:rPr lang="en-US" altLang="zh-CN" dirty="0" smtClean="0">
                <a:ea typeface="宋体" pitchFamily="2" charset="-122"/>
              </a:rPr>
              <a:t>, 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</a:rPr>
              <a:t>Web</a:t>
            </a:r>
            <a:r>
              <a:rPr lang="zh-CN" altLang="en-US" smtClean="0">
                <a:latin typeface="黑体" pitchFamily="49" charset="-122"/>
              </a:rPr>
              <a:t>有向图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44563" y="1939925"/>
            <a:ext cx="1219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&lt;href 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&lt;href …&gt;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144963" y="1939925"/>
            <a:ext cx="1219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&lt;href 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278563" y="2397125"/>
            <a:ext cx="1219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&lt;href 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&lt;href …&gt;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468563" y="3768725"/>
            <a:ext cx="1219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&lt;href 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&lt;href …&gt;</a:t>
            </a:r>
          </a:p>
        </p:txBody>
      </p:sp>
      <p:cxnSp>
        <p:nvCxnSpPr>
          <p:cNvPr id="16391" name="AutoShape 7"/>
          <p:cNvCxnSpPr>
            <a:cxnSpLocks noChangeShapeType="1"/>
            <a:stCxn id="16387" idx="3"/>
            <a:endCxn id="16390" idx="0"/>
          </p:cNvCxnSpPr>
          <p:nvPr/>
        </p:nvCxnSpPr>
        <p:spPr bwMode="auto">
          <a:xfrm>
            <a:off x="2163763" y="2778125"/>
            <a:ext cx="914400" cy="990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2" name="AutoShape 8"/>
          <p:cNvCxnSpPr>
            <a:cxnSpLocks noChangeShapeType="1"/>
            <a:stCxn id="16390" idx="1"/>
            <a:endCxn id="16387" idx="0"/>
          </p:cNvCxnSpPr>
          <p:nvPr/>
        </p:nvCxnSpPr>
        <p:spPr bwMode="auto">
          <a:xfrm rot="10800000">
            <a:off x="1554163" y="1939925"/>
            <a:ext cx="914400" cy="2667000"/>
          </a:xfrm>
          <a:prstGeom prst="curvedConnector4">
            <a:avLst>
              <a:gd name="adj1" fmla="val 16667"/>
              <a:gd name="adj2" fmla="val 1085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3" name="AutoShape 9"/>
          <p:cNvCxnSpPr>
            <a:cxnSpLocks noChangeShapeType="1"/>
            <a:stCxn id="16387" idx="3"/>
            <a:endCxn id="16388" idx="0"/>
          </p:cNvCxnSpPr>
          <p:nvPr/>
        </p:nvCxnSpPr>
        <p:spPr bwMode="auto">
          <a:xfrm flipV="1">
            <a:off x="2163763" y="1939925"/>
            <a:ext cx="2590800" cy="838200"/>
          </a:xfrm>
          <a:prstGeom prst="curvedConnector4">
            <a:avLst>
              <a:gd name="adj1" fmla="val 38236"/>
              <a:gd name="adj2" fmla="val 127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4" name="AutoShape 10"/>
          <p:cNvCxnSpPr>
            <a:cxnSpLocks noChangeShapeType="1"/>
            <a:stCxn id="16388" idx="3"/>
            <a:endCxn id="16389" idx="0"/>
          </p:cNvCxnSpPr>
          <p:nvPr/>
        </p:nvCxnSpPr>
        <p:spPr bwMode="auto">
          <a:xfrm flipV="1">
            <a:off x="5364163" y="2397125"/>
            <a:ext cx="1524000" cy="381000"/>
          </a:xfrm>
          <a:prstGeom prst="curvedConnector4">
            <a:avLst>
              <a:gd name="adj1" fmla="val 30000"/>
              <a:gd name="adj2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5" name="AutoShape 11"/>
          <p:cNvCxnSpPr>
            <a:cxnSpLocks noChangeShapeType="1"/>
            <a:stCxn id="16390" idx="3"/>
            <a:endCxn id="16389" idx="0"/>
          </p:cNvCxnSpPr>
          <p:nvPr/>
        </p:nvCxnSpPr>
        <p:spPr bwMode="auto">
          <a:xfrm flipV="1">
            <a:off x="3687763" y="2397125"/>
            <a:ext cx="3200400" cy="2209800"/>
          </a:xfrm>
          <a:prstGeom prst="curvedConnector4">
            <a:avLst>
              <a:gd name="adj1" fmla="val 40477"/>
              <a:gd name="adj2" fmla="val 11034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6" name="AutoShape 12"/>
          <p:cNvCxnSpPr>
            <a:cxnSpLocks noChangeShapeType="1"/>
            <a:stCxn id="16390" idx="3"/>
          </p:cNvCxnSpPr>
          <p:nvPr/>
        </p:nvCxnSpPr>
        <p:spPr bwMode="auto">
          <a:xfrm>
            <a:off x="3687763" y="4606925"/>
            <a:ext cx="1676400" cy="457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7" name="AutoShape 13"/>
          <p:cNvCxnSpPr>
            <a:cxnSpLocks noChangeShapeType="1"/>
            <a:stCxn id="16389" idx="3"/>
          </p:cNvCxnSpPr>
          <p:nvPr/>
        </p:nvCxnSpPr>
        <p:spPr bwMode="auto">
          <a:xfrm flipV="1">
            <a:off x="7497763" y="2854325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98" name="AutoShape 14"/>
          <p:cNvCxnSpPr>
            <a:cxnSpLocks noChangeShapeType="1"/>
            <a:stCxn id="16389" idx="3"/>
          </p:cNvCxnSpPr>
          <p:nvPr/>
        </p:nvCxnSpPr>
        <p:spPr bwMode="auto">
          <a:xfrm>
            <a:off x="7497763" y="3235325"/>
            <a:ext cx="5334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787900" y="5445125"/>
            <a:ext cx="3486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网页为节点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HTML</a:t>
            </a:r>
            <a:r>
              <a:rPr lang="zh-CN" altLang="en-US" sz="2400">
                <a:latin typeface="Times New Roman" pitchFamily="18" charset="0"/>
              </a:rPr>
              <a:t>链接引用为有向边</a:t>
            </a:r>
          </a:p>
        </p:txBody>
      </p:sp>
    </p:spTree>
    <p:extLst>
      <p:ext uri="{BB962C8B-B14F-4D97-AF65-F5344CB8AC3E}">
        <p14:creationId xmlns:p14="http://schemas.microsoft.com/office/powerpoint/2010/main" xmlns="" val="23500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1591</Words>
  <PresentationFormat>全屏显示(4:3)</PresentationFormat>
  <Paragraphs>276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网络爬虫技术</vt:lpstr>
      <vt:lpstr>幻灯片 2</vt:lpstr>
      <vt:lpstr>课程介绍</vt:lpstr>
      <vt:lpstr>考核方式</vt:lpstr>
      <vt:lpstr>课程介绍</vt:lpstr>
      <vt:lpstr>幻灯片 6</vt:lpstr>
      <vt:lpstr>第1讲  绪论</vt:lpstr>
      <vt:lpstr>1.1  爬虫定义</vt:lpstr>
      <vt:lpstr>Web有向图</vt:lpstr>
      <vt:lpstr>幻灯片 10</vt:lpstr>
      <vt:lpstr>幻灯片 11</vt:lpstr>
      <vt:lpstr>网页爬取算法</vt:lpstr>
      <vt:lpstr>网页爬取算法</vt:lpstr>
      <vt:lpstr>1.2  法律问题</vt:lpstr>
      <vt:lpstr>幻灯片 15</vt:lpstr>
      <vt:lpstr>幻灯片 16</vt:lpstr>
      <vt:lpstr>1.3   爬虫APP</vt:lpstr>
      <vt:lpstr>幻灯片 18</vt:lpstr>
      <vt:lpstr>幻灯片 19</vt:lpstr>
      <vt:lpstr>幻灯片 20</vt:lpstr>
      <vt:lpstr>  </vt:lpstr>
      <vt:lpstr>幻灯片 22</vt:lpstr>
      <vt:lpstr>幻灯片 23</vt:lpstr>
      <vt:lpstr>1.4   PYTHON基础</vt:lpstr>
      <vt:lpstr>幻灯片 25</vt:lpstr>
      <vt:lpstr>下载</vt:lpstr>
      <vt:lpstr>安装</vt:lpstr>
      <vt:lpstr>幻灯片 28</vt:lpstr>
      <vt:lpstr>运行python代码</vt:lpstr>
      <vt:lpstr>1.   Shell 交互</vt:lpstr>
      <vt:lpstr>Py文件</vt:lpstr>
      <vt:lpstr>Python 语法</vt:lpstr>
      <vt:lpstr>网页爬取算法</vt:lpstr>
      <vt:lpstr>1.5   urllib </vt:lpstr>
      <vt:lpstr>HTTP协议</vt:lpstr>
      <vt:lpstr>幻灯片 36</vt:lpstr>
      <vt:lpstr> urllib库 </vt:lpstr>
      <vt:lpstr>使用urllib.request发送请求</vt:lpstr>
      <vt:lpstr>作业1.py       代码</vt:lpstr>
      <vt:lpstr>幻灯片 40</vt:lpstr>
      <vt:lpstr>幻灯片 41</vt:lpstr>
      <vt:lpstr>幻灯片 42</vt:lpstr>
      <vt:lpstr>作业1-local.py</vt:lpstr>
      <vt:lpstr>1.6  今日作业</vt:lpstr>
      <vt:lpstr>参考文献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网络爬虫技术</dc:title>
  <dc:creator>Administrator</dc:creator>
  <cp:lastModifiedBy>微软用户</cp:lastModifiedBy>
  <cp:revision>23</cp:revision>
  <dcterms:created xsi:type="dcterms:W3CDTF">2020-06-10T12:25:42Z</dcterms:created>
  <dcterms:modified xsi:type="dcterms:W3CDTF">2020-07-04T23:51:23Z</dcterms:modified>
</cp:coreProperties>
</file>