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9"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 id="290" r:id="rId18"/>
    <p:sldId id="291" r:id="rId19"/>
    <p:sldId id="292" r:id="rId20"/>
    <p:sldId id="298" r:id="rId21"/>
    <p:sldId id="306" r:id="rId22"/>
    <p:sldId id="307" r:id="rId23"/>
    <p:sldId id="299" r:id="rId24"/>
    <p:sldId id="300" r:id="rId25"/>
    <p:sldId id="301" r:id="rId26"/>
    <p:sldId id="296" r:id="rId27"/>
    <p:sldId id="297" r:id="rId28"/>
    <p:sldId id="281" r:id="rId29"/>
    <p:sldId id="284" r:id="rId30"/>
    <p:sldId id="285" r:id="rId31"/>
    <p:sldId id="286" r:id="rId32"/>
    <p:sldId id="282" r:id="rId33"/>
    <p:sldId id="287" r:id="rId34"/>
    <p:sldId id="283" r:id="rId35"/>
    <p:sldId id="302" r:id="rId36"/>
    <p:sldId id="304" r:id="rId37"/>
    <p:sldId id="305" r:id="rId38"/>
    <p:sldId id="27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FEDC4B-F8B0-4072-8603-D6B2A65A863F}" type="datetimeFigureOut">
              <a:rPr lang="zh-CN" altLang="en-US" smtClean="0"/>
              <a:pPr/>
              <a:t>2022/8/24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9B5E0-C223-47C5-A842-247EA2AD96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D59B5E0-C223-47C5-A842-247EA2AD96CB}"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2022/8/24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baike.baidu.com/view/263416.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log.csdn.net/weixin_44252966/article/details/85943835"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2</a:t>
            </a:r>
            <a:r>
              <a:rPr lang="zh-CN" altLang="en-US" dirty="0"/>
              <a:t>讲  网页解析</a:t>
            </a: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a:buNone/>
            </a:pPr>
            <a:r>
              <a:rPr lang="en-US" dirty="0"/>
              <a:t>&lt;html&gt;</a:t>
            </a:r>
            <a:endParaRPr lang="zh-CN" altLang="en-US" dirty="0"/>
          </a:p>
          <a:p>
            <a:pPr>
              <a:buNone/>
            </a:pPr>
            <a:r>
              <a:rPr lang="en-US" dirty="0"/>
              <a:t>  &lt;head&gt;</a:t>
            </a:r>
            <a:endParaRPr lang="zh-CN" altLang="en-US" dirty="0"/>
          </a:p>
          <a:p>
            <a:pPr>
              <a:buNone/>
            </a:pPr>
            <a:r>
              <a:rPr lang="en-US" dirty="0"/>
              <a:t>         &lt;meta http-equiv="Content-Type"    content="text/</a:t>
            </a:r>
            <a:r>
              <a:rPr lang="en-US" dirty="0" err="1"/>
              <a:t>html;charset</a:t>
            </a:r>
            <a:r>
              <a:rPr lang="en-US" dirty="0"/>
              <a:t>=gb2312"&gt;</a:t>
            </a:r>
            <a:endParaRPr lang="zh-CN" altLang="en-US" dirty="0"/>
          </a:p>
          <a:p>
            <a:pPr>
              <a:buNone/>
            </a:pPr>
            <a:r>
              <a:rPr lang="en-US" dirty="0"/>
              <a:t>        &lt;title&gt;</a:t>
            </a:r>
            <a:r>
              <a:rPr lang="zh-CN" altLang="en-US" dirty="0"/>
              <a:t>我是可爱的标题啊</a:t>
            </a:r>
            <a:r>
              <a:rPr lang="en-US" dirty="0"/>
              <a:t>&lt;/title&gt;</a:t>
            </a:r>
            <a:endParaRPr lang="zh-CN" altLang="en-US" dirty="0"/>
          </a:p>
          <a:p>
            <a:pPr>
              <a:buNone/>
            </a:pPr>
            <a:r>
              <a:rPr lang="en-US" dirty="0"/>
              <a:t>   &lt;/head&gt;</a:t>
            </a:r>
            <a:endParaRPr lang="zh-CN" altLang="en-US" dirty="0"/>
          </a:p>
          <a:p>
            <a:pPr>
              <a:buNone/>
            </a:pPr>
            <a:r>
              <a:rPr lang="en-US" dirty="0"/>
              <a:t>   &lt;body&gt;</a:t>
            </a:r>
            <a:endParaRPr lang="zh-CN" altLang="en-US" dirty="0"/>
          </a:p>
          <a:p>
            <a:pPr>
              <a:buNone/>
            </a:pPr>
            <a:r>
              <a:rPr lang="en-US" dirty="0"/>
              <a:t>   &lt;/body&gt;</a:t>
            </a:r>
            <a:endParaRPr lang="zh-CN" altLang="en-US" dirty="0"/>
          </a:p>
          <a:p>
            <a:pPr>
              <a:buNone/>
            </a:pPr>
            <a:r>
              <a:rPr lang="en-US" dirty="0"/>
              <a:t>&lt;/html&gt;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a:t>&lt;body&gt;</a:t>
            </a:r>
            <a:r>
              <a:rPr lang="zh-CN" altLang="en-US" dirty="0"/>
              <a:t>和</a:t>
            </a:r>
            <a:r>
              <a:rPr lang="en-US" dirty="0"/>
              <a:t>&lt;/body&gt;</a:t>
            </a:r>
            <a:r>
              <a:rPr lang="zh-CN" altLang="en-US" dirty="0"/>
              <a:t>之间的信息是正文，</a:t>
            </a:r>
            <a:endParaRPr lang="en-US" altLang="zh-CN" dirty="0"/>
          </a:p>
          <a:p>
            <a:r>
              <a:rPr lang="zh-CN" altLang="en-US" dirty="0"/>
              <a:t>表示</a:t>
            </a:r>
            <a:r>
              <a:rPr lang="en-US" dirty="0"/>
              <a:t>HTML</a:t>
            </a:r>
            <a:r>
              <a:rPr lang="zh-CN" altLang="en-US" dirty="0"/>
              <a:t>文件的主体内容，</a:t>
            </a:r>
            <a:endParaRPr lang="en-US" altLang="zh-CN" dirty="0"/>
          </a:p>
          <a:p>
            <a:r>
              <a:rPr lang="zh-CN" altLang="en-US" dirty="0"/>
              <a:t>网页中显示的实际内容均包含在</a:t>
            </a:r>
            <a:r>
              <a:rPr lang="en-US" dirty="0"/>
              <a:t>body&gt;</a:t>
            </a:r>
            <a:r>
              <a:rPr lang="zh-CN" altLang="en-US" dirty="0"/>
              <a:t>和</a:t>
            </a:r>
            <a:r>
              <a:rPr lang="en-US" dirty="0"/>
              <a:t>&lt;/body&gt;</a:t>
            </a:r>
            <a:r>
              <a:rPr lang="zh-CN" altLang="en-US" dirty="0"/>
              <a:t>之间。</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a:buNone/>
            </a:pPr>
            <a:r>
              <a:rPr lang="en-US" dirty="0"/>
              <a:t>&lt;html&gt;</a:t>
            </a:r>
            <a:endParaRPr lang="zh-CN" altLang="en-US" dirty="0"/>
          </a:p>
          <a:p>
            <a:pPr>
              <a:buNone/>
            </a:pPr>
            <a:r>
              <a:rPr lang="en-US" dirty="0"/>
              <a:t>  &lt;head&gt;</a:t>
            </a:r>
            <a:endParaRPr lang="zh-CN" altLang="en-US" dirty="0"/>
          </a:p>
          <a:p>
            <a:pPr>
              <a:buNone/>
            </a:pPr>
            <a:r>
              <a:rPr lang="en-US" dirty="0"/>
              <a:t>         &lt;meta http-equiv="Content-Type"    content="text/</a:t>
            </a:r>
            <a:r>
              <a:rPr lang="en-US" dirty="0" err="1"/>
              <a:t>html;charset</a:t>
            </a:r>
            <a:r>
              <a:rPr lang="en-US" dirty="0"/>
              <a:t>=gb2312"&gt;</a:t>
            </a:r>
            <a:endParaRPr lang="zh-CN" altLang="en-US" dirty="0"/>
          </a:p>
          <a:p>
            <a:pPr>
              <a:buNone/>
            </a:pPr>
            <a:r>
              <a:rPr lang="en-US" dirty="0"/>
              <a:t>        &lt;title&gt;</a:t>
            </a:r>
            <a:r>
              <a:rPr lang="zh-CN" altLang="en-US" dirty="0"/>
              <a:t>我是可爱的标题啊</a:t>
            </a:r>
            <a:r>
              <a:rPr lang="en-US" dirty="0"/>
              <a:t>&lt;/title&gt;</a:t>
            </a:r>
            <a:endParaRPr lang="zh-CN" altLang="en-US" dirty="0"/>
          </a:p>
          <a:p>
            <a:pPr>
              <a:buNone/>
            </a:pPr>
            <a:r>
              <a:rPr lang="en-US" dirty="0"/>
              <a:t>   &lt;/head&gt;</a:t>
            </a:r>
            <a:endParaRPr lang="zh-CN" altLang="en-US" dirty="0"/>
          </a:p>
          <a:p>
            <a:pPr>
              <a:buNone/>
            </a:pPr>
            <a:r>
              <a:rPr lang="en-US" dirty="0"/>
              <a:t>   &lt;body&gt;</a:t>
            </a:r>
          </a:p>
          <a:p>
            <a:pPr>
              <a:buNone/>
            </a:pPr>
            <a:r>
              <a:rPr lang="zh-CN" altLang="en-US" dirty="0"/>
              <a:t>        这是第一个也是最简单的网页！</a:t>
            </a:r>
          </a:p>
          <a:p>
            <a:pPr>
              <a:buNone/>
            </a:pPr>
            <a:r>
              <a:rPr lang="en-US" dirty="0"/>
              <a:t>   &lt;/body&gt;</a:t>
            </a:r>
            <a:endParaRPr lang="zh-CN" altLang="en-US" dirty="0"/>
          </a:p>
          <a:p>
            <a:pPr>
              <a:buNone/>
            </a:pPr>
            <a:r>
              <a:rPr lang="en-US" dirty="0"/>
              <a:t>&lt;/html&gt;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什么是 </a:t>
            </a:r>
            <a:r>
              <a:rPr lang="en-US" b="1" dirty="0"/>
              <a:t>HTML？</a:t>
            </a:r>
            <a:endParaRPr lang="zh-CN" altLang="en-US" dirty="0"/>
          </a:p>
        </p:txBody>
      </p:sp>
      <p:sp>
        <p:nvSpPr>
          <p:cNvPr id="3" name="内容占位符 2"/>
          <p:cNvSpPr>
            <a:spLocks noGrp="1"/>
          </p:cNvSpPr>
          <p:nvPr>
            <p:ph idx="1"/>
          </p:nvPr>
        </p:nvSpPr>
        <p:spPr/>
        <p:txBody>
          <a:bodyPr/>
          <a:lstStyle/>
          <a:p>
            <a:r>
              <a:rPr lang="en-US" dirty="0"/>
              <a:t>HTML </a:t>
            </a:r>
            <a:r>
              <a:rPr lang="zh-CN" altLang="en-US" dirty="0"/>
              <a:t>是用来描述网页的一种语言。</a:t>
            </a:r>
          </a:p>
          <a:p>
            <a:r>
              <a:rPr lang="en-US" dirty="0"/>
              <a:t>HTML </a:t>
            </a:r>
            <a:r>
              <a:rPr lang="zh-CN" altLang="en-US" dirty="0"/>
              <a:t>指的是超文本标记语言 </a:t>
            </a:r>
            <a:r>
              <a:rPr lang="en-US" altLang="zh-CN" dirty="0"/>
              <a:t>(</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a:t>
            </a:r>
          </a:p>
          <a:p>
            <a:r>
              <a:rPr lang="en-US" dirty="0"/>
              <a:t>HTML </a:t>
            </a:r>
            <a:r>
              <a:rPr lang="zh-CN" altLang="en-US" dirty="0"/>
              <a:t>不是一种编程语言，而是一种</a:t>
            </a:r>
            <a:r>
              <a:rPr lang="zh-CN" altLang="en-US" i="1" dirty="0"/>
              <a:t>标记语言</a:t>
            </a:r>
            <a:r>
              <a:rPr lang="zh-CN" altLang="en-US" dirty="0"/>
              <a:t> </a:t>
            </a:r>
            <a:r>
              <a:rPr lang="en-US" altLang="zh-CN" dirty="0"/>
              <a:t>(</a:t>
            </a:r>
            <a:r>
              <a:rPr lang="en-US" dirty="0"/>
              <a:t>markup language)</a:t>
            </a:r>
          </a:p>
          <a:p>
            <a:r>
              <a:rPr lang="zh-CN" altLang="en-US" dirty="0"/>
              <a:t>标记语言是一套</a:t>
            </a:r>
            <a:r>
              <a:rPr lang="zh-CN" altLang="en-US" i="1" dirty="0"/>
              <a:t>标记标签</a:t>
            </a:r>
            <a:r>
              <a:rPr lang="zh-CN" altLang="en-US" dirty="0"/>
              <a:t> </a:t>
            </a:r>
            <a:r>
              <a:rPr lang="en-US" altLang="zh-CN" dirty="0"/>
              <a:t>(</a:t>
            </a:r>
            <a:r>
              <a:rPr lang="en-US" dirty="0"/>
              <a:t>markup tag)</a:t>
            </a:r>
          </a:p>
          <a:p>
            <a:r>
              <a:rPr lang="en-US" dirty="0"/>
              <a:t>HTML </a:t>
            </a:r>
            <a:r>
              <a:rPr lang="zh-CN" altLang="en-US" dirty="0"/>
              <a:t>使用</a:t>
            </a:r>
            <a:r>
              <a:rPr lang="zh-CN" altLang="en-US" i="1" dirty="0"/>
              <a:t>标记标签</a:t>
            </a:r>
            <a:r>
              <a:rPr lang="zh-CN" altLang="en-US" dirty="0"/>
              <a:t>来描述网页</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每个标记以“</a:t>
            </a:r>
            <a:r>
              <a:rPr lang="en-US" dirty="0"/>
              <a:t>&lt;</a:t>
            </a:r>
            <a:r>
              <a:rPr lang="zh-CN" altLang="en-US" dirty="0"/>
              <a:t>”开始，以“</a:t>
            </a:r>
            <a:r>
              <a:rPr lang="en-US" dirty="0"/>
              <a:t>&gt;</a:t>
            </a:r>
            <a:r>
              <a:rPr lang="zh-CN" altLang="en-US" dirty="0"/>
              <a:t>”结束。</a:t>
            </a:r>
            <a:endParaRPr lang="en-US" altLang="zh-CN" dirty="0"/>
          </a:p>
          <a:p>
            <a:r>
              <a:rPr lang="zh-CN" altLang="en-US" dirty="0"/>
              <a:t>标记内容描述了不同对象的属性，</a:t>
            </a:r>
            <a:endParaRPr lang="en-US" altLang="zh-CN" dirty="0"/>
          </a:p>
          <a:p>
            <a:pPr lvl="1"/>
            <a:r>
              <a:rPr lang="zh-CN" altLang="en-US" dirty="0"/>
              <a:t>如字体、颜色、大小、位置等。</a:t>
            </a:r>
            <a:endParaRPr lang="en-US" altLang="zh-CN" dirty="0"/>
          </a:p>
          <a:p>
            <a:r>
              <a:rPr lang="zh-CN" altLang="en-US" dirty="0"/>
              <a:t>浏览器顺序读取标记内容并加以解释转换后便形成了具有外观特征的可视对象。</a:t>
            </a:r>
            <a:endParaRPr lang="en-US" altLang="zh-CN" dirty="0"/>
          </a:p>
          <a:p>
            <a:r>
              <a:rPr lang="en-US" dirty="0"/>
              <a:t>HTML</a:t>
            </a:r>
            <a:r>
              <a:rPr lang="zh-CN" altLang="en-US" dirty="0"/>
              <a:t>的标记不区分大小写。</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a:t>Web </a:t>
            </a:r>
            <a:r>
              <a:rPr lang="zh-CN" altLang="en-US" dirty="0"/>
              <a:t>浏览器软件的基本作用是读取</a:t>
            </a:r>
            <a:r>
              <a:rPr lang="en-US" dirty="0"/>
              <a:t> HTML </a:t>
            </a:r>
            <a:r>
              <a:rPr lang="zh-CN" altLang="en-US" dirty="0"/>
              <a:t>文档，</a:t>
            </a:r>
            <a:endParaRPr lang="en-US" altLang="zh-CN" dirty="0"/>
          </a:p>
          <a:p>
            <a:r>
              <a:rPr lang="zh-CN" altLang="en-US" dirty="0"/>
              <a:t>不会直接显示</a:t>
            </a:r>
            <a:r>
              <a:rPr lang="en-US" dirty="0"/>
              <a:t> HTML </a:t>
            </a:r>
            <a:r>
              <a:rPr lang="zh-CN" altLang="en-US" dirty="0"/>
              <a:t>标签，</a:t>
            </a:r>
            <a:endParaRPr lang="en-US" altLang="zh-CN" dirty="0"/>
          </a:p>
          <a:p>
            <a:r>
              <a:rPr lang="zh-CN" altLang="en-US" dirty="0"/>
              <a:t>而是使用标签来解释页面的内容，转换后便形成了具有外观特征的可视对象，并以网页的形式显示出它们。</a:t>
            </a:r>
            <a:endParaRPr lang="en-US" altLang="zh-CN" dirty="0"/>
          </a:p>
          <a:p>
            <a:r>
              <a:rPr lang="zh-CN" altLang="en-US" dirty="0"/>
              <a:t>例如</a:t>
            </a:r>
            <a:r>
              <a:rPr lang="en-US" dirty="0"/>
              <a:t>&lt;b&gt;</a:t>
            </a:r>
            <a:r>
              <a:rPr lang="zh-CN" altLang="en-US" dirty="0"/>
              <a:t>定义粗体字，</a:t>
            </a:r>
            <a:r>
              <a:rPr lang="en-US" dirty="0"/>
              <a:t>&lt;</a:t>
            </a:r>
            <a:r>
              <a:rPr lang="en-US" dirty="0" err="1"/>
              <a:t>i</a:t>
            </a:r>
            <a:r>
              <a:rPr lang="en-US" dirty="0"/>
              <a:t>&gt;</a:t>
            </a:r>
            <a:r>
              <a:rPr lang="zh-CN" altLang="en-US" dirty="0"/>
              <a:t>定义斜体字，浏览器呈现出不同的字体外观</a:t>
            </a:r>
          </a:p>
          <a:p>
            <a:endParaRPr lang="zh-CN" altLang="en-US"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目标：从</a:t>
            </a:r>
            <a:r>
              <a:rPr lang="en-US" altLang="zh-CN" dirty="0"/>
              <a:t>HTML</a:t>
            </a:r>
            <a:r>
              <a:rPr lang="zh-CN" altLang="en-US" dirty="0"/>
              <a:t>源代码中找出</a:t>
            </a:r>
            <a:r>
              <a:rPr lang="en-US" altLang="zh-CN" dirty="0"/>
              <a:t>&lt;title&gt;</a:t>
            </a:r>
            <a:r>
              <a:rPr lang="zh-CN" altLang="en-US" dirty="0"/>
              <a:t>和</a:t>
            </a:r>
            <a:r>
              <a:rPr lang="en-US" altLang="zh-CN" dirty="0"/>
              <a:t>&lt;/title&gt;</a:t>
            </a:r>
            <a:r>
              <a:rPr lang="zh-CN" altLang="en-US" dirty="0"/>
              <a:t>之间的字符串</a:t>
            </a:r>
            <a:endParaRPr lang="en-US" altLang="zh-CN" dirty="0"/>
          </a:p>
          <a:p>
            <a:pPr>
              <a:buNone/>
            </a:pPr>
            <a:r>
              <a:rPr lang="en-US" dirty="0"/>
              <a:t>&lt;html&gt;</a:t>
            </a:r>
            <a:endParaRPr lang="zh-CN" altLang="en-US" dirty="0"/>
          </a:p>
          <a:p>
            <a:pPr>
              <a:buNone/>
            </a:pPr>
            <a:r>
              <a:rPr lang="en-US" dirty="0"/>
              <a:t>  &lt;head&gt;</a:t>
            </a:r>
            <a:endParaRPr lang="zh-CN" altLang="en-US" dirty="0"/>
          </a:p>
          <a:p>
            <a:pPr>
              <a:buNone/>
            </a:pPr>
            <a:r>
              <a:rPr lang="en-US" dirty="0"/>
              <a:t>         &lt;meta http-equiv="Content-Type"    content="text/</a:t>
            </a:r>
            <a:r>
              <a:rPr lang="en-US" dirty="0" err="1"/>
              <a:t>html;charset</a:t>
            </a:r>
            <a:r>
              <a:rPr lang="en-US" dirty="0"/>
              <a:t>=gb2312"&gt;</a:t>
            </a:r>
            <a:endParaRPr lang="zh-CN" altLang="en-US" dirty="0"/>
          </a:p>
          <a:p>
            <a:pPr>
              <a:buNone/>
            </a:pPr>
            <a:r>
              <a:rPr lang="en-US" dirty="0"/>
              <a:t>        </a:t>
            </a:r>
            <a:r>
              <a:rPr lang="en-US" dirty="0">
                <a:solidFill>
                  <a:srgbClr val="FF0000"/>
                </a:solidFill>
              </a:rPr>
              <a:t>&lt;title&gt;</a:t>
            </a:r>
            <a:r>
              <a:rPr lang="zh-CN" altLang="en-US" dirty="0">
                <a:solidFill>
                  <a:srgbClr val="FF0000"/>
                </a:solidFill>
              </a:rPr>
              <a:t>我是可爱的标题啊</a:t>
            </a:r>
            <a:r>
              <a:rPr lang="en-US" dirty="0">
                <a:solidFill>
                  <a:srgbClr val="FF0000"/>
                </a:solidFill>
              </a:rPr>
              <a:t>&lt;/title&gt;</a:t>
            </a:r>
            <a:endParaRPr lang="zh-CN" altLang="en-US" dirty="0">
              <a:solidFill>
                <a:srgbClr val="FF0000"/>
              </a:solidFill>
            </a:endParaRPr>
          </a:p>
          <a:p>
            <a:pPr>
              <a:buNone/>
            </a:pPr>
            <a:r>
              <a:rPr lang="en-US" dirty="0"/>
              <a:t>   &lt;/head&gt;</a:t>
            </a:r>
            <a:endParaRPr lang="zh-CN" altLang="en-US" dirty="0"/>
          </a:p>
          <a:p>
            <a:pPr>
              <a:buNone/>
            </a:pPr>
            <a:r>
              <a:rPr lang="en-US" dirty="0"/>
              <a:t>   &lt;body&gt;</a:t>
            </a:r>
          </a:p>
          <a:p>
            <a:pPr>
              <a:buNone/>
            </a:pPr>
            <a:r>
              <a:rPr lang="zh-CN" altLang="en-US" dirty="0"/>
              <a:t>        这是第一个也是最简单的网页！</a:t>
            </a:r>
          </a:p>
          <a:p>
            <a:pPr>
              <a:buNone/>
            </a:pPr>
            <a:r>
              <a:rPr lang="en-US" dirty="0"/>
              <a:t>   &lt;/body&gt;</a:t>
            </a:r>
            <a:endParaRPr lang="zh-CN" altLang="en-US" dirty="0"/>
          </a:p>
          <a:p>
            <a:pPr>
              <a:buNone/>
            </a:pPr>
            <a:r>
              <a:rPr lang="en-US" dirty="0"/>
              <a:t>&lt;/html&gt;</a:t>
            </a:r>
            <a:endParaRPr lang="zh-CN" altLang="en-US" dirty="0"/>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a:t>网页解析方法</a:t>
            </a:r>
          </a:p>
        </p:txBody>
      </p:sp>
      <p:sp>
        <p:nvSpPr>
          <p:cNvPr id="3" name="内容占位符 2"/>
          <p:cNvSpPr>
            <a:spLocks noGrp="1"/>
          </p:cNvSpPr>
          <p:nvPr>
            <p:ph idx="1"/>
          </p:nvPr>
        </p:nvSpPr>
        <p:spPr/>
        <p:txBody>
          <a:bodyPr/>
          <a:lstStyle/>
          <a:p>
            <a:r>
              <a:rPr lang="zh-CN" altLang="en-US" sz="3200" dirty="0"/>
              <a:t>基于</a:t>
            </a:r>
            <a:r>
              <a:rPr lang="en-US" altLang="zh-CN" sz="3200" dirty="0"/>
              <a:t>HTML</a:t>
            </a:r>
            <a:r>
              <a:rPr lang="zh-CN" altLang="en-US" sz="3200" dirty="0"/>
              <a:t>文档格式的，用于从每个</a:t>
            </a:r>
            <a:r>
              <a:rPr lang="en-US" altLang="zh-CN" sz="3200" dirty="0"/>
              <a:t>HTML</a:t>
            </a:r>
            <a:r>
              <a:rPr lang="zh-CN" altLang="en-US" sz="3200" dirty="0"/>
              <a:t>文档中抽取相关信息。</a:t>
            </a:r>
            <a:endParaRPr lang="en-US" altLang="zh-CN" dirty="0"/>
          </a:p>
          <a:p>
            <a:r>
              <a:rPr lang="zh-CN" altLang="en-US" sz="3200" dirty="0"/>
              <a:t>对于</a:t>
            </a:r>
            <a:r>
              <a:rPr lang="en-US" altLang="zh-CN" sz="3200" dirty="0"/>
              <a:t>HTML</a:t>
            </a:r>
            <a:r>
              <a:rPr lang="zh-CN" altLang="en-US" sz="3200" dirty="0"/>
              <a:t>文档，有两种看待方式</a:t>
            </a:r>
            <a:r>
              <a:rPr lang="en-US" altLang="zh-CN" sz="3200" dirty="0"/>
              <a:t>:</a:t>
            </a:r>
            <a:r>
              <a:rPr lang="zh-CN" altLang="en-US" sz="3200" dirty="0"/>
              <a:t>、</a:t>
            </a:r>
            <a:endParaRPr lang="en-US" altLang="zh-CN" sz="3200" dirty="0"/>
          </a:p>
          <a:p>
            <a:pPr lvl="1"/>
            <a:r>
              <a:rPr lang="zh-CN" altLang="en-US" dirty="0"/>
              <a:t>一种是将文档看作字符流</a:t>
            </a:r>
            <a:r>
              <a:rPr lang="en-US" altLang="zh-CN" dirty="0"/>
              <a:t>;</a:t>
            </a:r>
          </a:p>
          <a:p>
            <a:pPr lvl="2"/>
            <a:r>
              <a:rPr lang="zh-CN" altLang="en-US" sz="3600" dirty="0">
                <a:solidFill>
                  <a:srgbClr val="FF0000"/>
                </a:solidFill>
              </a:rPr>
              <a:t>正则表达式</a:t>
            </a:r>
            <a:endParaRPr lang="en-US" altLang="zh-CN" sz="3600" dirty="0">
              <a:solidFill>
                <a:srgbClr val="FF0000"/>
              </a:solidFill>
            </a:endParaRPr>
          </a:p>
          <a:p>
            <a:pPr lvl="1"/>
            <a:r>
              <a:rPr lang="zh-CN" altLang="en-US" sz="2800" dirty="0"/>
              <a:t>一种是将文档看作</a:t>
            </a:r>
            <a:r>
              <a:rPr lang="zh-CN" altLang="en-US" sz="2800" dirty="0">
                <a:solidFill>
                  <a:srgbClr val="0000FF"/>
                </a:solidFill>
              </a:rPr>
              <a:t>树结构</a:t>
            </a:r>
            <a:r>
              <a:rPr lang="zh-CN" altLang="en-US" sz="2800" dirty="0"/>
              <a:t>。</a:t>
            </a:r>
            <a:endParaRPr lang="en-US" altLang="zh-CN" sz="2800" dirty="0"/>
          </a:p>
          <a:p>
            <a:pPr lvl="2"/>
            <a:r>
              <a:rPr lang="zh-CN" altLang="en-US" sz="3600" dirty="0">
                <a:solidFill>
                  <a:srgbClr val="FF0000"/>
                </a:solidFill>
              </a:rPr>
              <a:t>基于</a:t>
            </a:r>
            <a:r>
              <a:rPr lang="en-US" altLang="zh-CN" sz="3600" dirty="0">
                <a:solidFill>
                  <a:srgbClr val="FF0000"/>
                </a:solidFill>
              </a:rPr>
              <a:t>DOM</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正则表达式</a:t>
            </a:r>
          </a:p>
        </p:txBody>
      </p:sp>
      <p:sp>
        <p:nvSpPr>
          <p:cNvPr id="3" name="内容占位符 2"/>
          <p:cNvSpPr>
            <a:spLocks noGrp="1"/>
          </p:cNvSpPr>
          <p:nvPr>
            <p:ph idx="1"/>
          </p:nvPr>
        </p:nvSpPr>
        <p:spPr/>
        <p:txBody>
          <a:bodyPr>
            <a:normAutofit lnSpcReduction="10000"/>
          </a:bodyPr>
          <a:lstStyle/>
          <a:p>
            <a:r>
              <a:rPr lang="zh-CN" altLang="en-US" dirty="0"/>
              <a:t>又称规则表达式</a:t>
            </a:r>
            <a:endParaRPr lang="en-US" altLang="zh-CN" b="1" dirty="0"/>
          </a:p>
          <a:p>
            <a:r>
              <a:rPr lang="en-US" altLang="zh-CN" dirty="0"/>
              <a:t>Regular Expression</a:t>
            </a:r>
          </a:p>
          <a:p>
            <a:r>
              <a:rPr lang="zh-CN" altLang="en-US" dirty="0"/>
              <a:t>正则表达式是对</a:t>
            </a:r>
            <a:r>
              <a:rPr lang="zh-CN" altLang="en-US" dirty="0">
                <a:hlinkClick r:id="rId2"/>
              </a:rPr>
              <a:t>字符</a:t>
            </a:r>
            <a:r>
              <a:rPr lang="zh-CN" altLang="en-US" dirty="0"/>
              <a:t>串操作的一种逻辑公式，就是用事先定义好的一些特定字符、及这些特定字符的组合，组成一个“</a:t>
            </a:r>
            <a:r>
              <a:rPr lang="zh-CN" altLang="en-US" dirty="0">
                <a:solidFill>
                  <a:srgbClr val="FF0000"/>
                </a:solidFill>
              </a:rPr>
              <a:t>规则字符串</a:t>
            </a:r>
            <a:r>
              <a:rPr lang="zh-CN" altLang="en-US" dirty="0"/>
              <a:t>”，这个“规则字符串”用来表达对字符串的一种</a:t>
            </a:r>
            <a:r>
              <a:rPr lang="zh-CN" altLang="en-US" dirty="0">
                <a:solidFill>
                  <a:srgbClr val="FF0000"/>
                </a:solidFill>
              </a:rPr>
              <a:t>过滤逻辑</a:t>
            </a:r>
            <a:r>
              <a:rPr lang="zh-CN" altLang="en-US" dirty="0"/>
              <a:t>。</a:t>
            </a:r>
            <a:endParaRPr lang="en-US" altLang="zh-CN" dirty="0"/>
          </a:p>
          <a:p>
            <a:r>
              <a:rPr lang="zh-CN" altLang="en-US" dirty="0"/>
              <a:t>正则表通常被用来检索、替换那些符合某个模式</a:t>
            </a:r>
            <a:r>
              <a:rPr lang="en-US" altLang="zh-CN" dirty="0"/>
              <a:t>(</a:t>
            </a:r>
            <a:r>
              <a:rPr lang="zh-CN" altLang="en-US" dirty="0"/>
              <a:t>规则</a:t>
            </a:r>
            <a:r>
              <a:rPr lang="en-US" altLang="zh-CN" dirty="0"/>
              <a:t>)</a:t>
            </a:r>
            <a:r>
              <a:rPr lang="zh-CN" altLang="en-US" dirty="0"/>
              <a:t>的文本。</a:t>
            </a:r>
            <a:endParaRPr lang="en-US" altLang="zh-CN" dirty="0"/>
          </a:p>
          <a:p>
            <a:endParaRPr lang="zh-CN" altLang="en-US" dirty="0"/>
          </a:p>
        </p:txBody>
      </p:sp>
    </p:spTree>
    <p:extLst>
      <p:ext uri="{BB962C8B-B14F-4D97-AF65-F5344CB8AC3E}">
        <p14:creationId xmlns:p14="http://schemas.microsoft.com/office/powerpoint/2010/main" val="962519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1"/>
            <a:r>
              <a:rPr lang="zh-CN" altLang="en-US" dirty="0"/>
              <a:t>是由一组普通字符和一组元字符组成的字符串，</a:t>
            </a:r>
            <a:endParaRPr lang="en-US" altLang="zh-CN" dirty="0"/>
          </a:p>
          <a:p>
            <a:pPr lvl="1"/>
            <a:r>
              <a:rPr lang="zh-CN" altLang="en-US" dirty="0"/>
              <a:t>用来表示符合一定模式的一组字符串，</a:t>
            </a:r>
            <a:endParaRPr lang="en-US" altLang="zh-CN" dirty="0"/>
          </a:p>
          <a:p>
            <a:pPr lvl="1"/>
            <a:r>
              <a:rPr lang="zh-CN" altLang="en-US" dirty="0"/>
              <a:t>常用于字符串处理，表单验证等场合，</a:t>
            </a:r>
            <a:endParaRPr lang="en-US" altLang="zh-CN" dirty="0"/>
          </a:p>
          <a:p>
            <a:pPr lvl="1"/>
            <a:r>
              <a:rPr lang="zh-CN" altLang="en-US" dirty="0"/>
              <a:t>表示能力与正规文法相同。</a:t>
            </a:r>
          </a:p>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026197"/>
            <a:ext cx="5688632" cy="2336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67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网页爬取算法</a:t>
            </a:r>
          </a:p>
        </p:txBody>
      </p:sp>
      <p:sp>
        <p:nvSpPr>
          <p:cNvPr id="3" name="内容占位符 2"/>
          <p:cNvSpPr>
            <a:spLocks noGrp="1"/>
          </p:cNvSpPr>
          <p:nvPr>
            <p:ph idx="1"/>
          </p:nvPr>
        </p:nvSpPr>
        <p:spPr/>
        <p:txBody>
          <a:bodyPr>
            <a:normAutofit/>
          </a:bodyPr>
          <a:lstStyle/>
          <a:p>
            <a:r>
              <a:rPr lang="en-US" altLang="zh-CN" dirty="0"/>
              <a:t>1</a:t>
            </a:r>
            <a:r>
              <a:rPr lang="zh-CN" altLang="en-US" dirty="0"/>
              <a:t>、从已知种子</a:t>
            </a:r>
            <a:r>
              <a:rPr lang="en-US" altLang="zh-CN" dirty="0"/>
              <a:t>URL</a:t>
            </a:r>
            <a:r>
              <a:rPr lang="zh-CN" altLang="en-US" dirty="0"/>
              <a:t>开始，放入</a:t>
            </a:r>
            <a:r>
              <a:rPr lang="en-US" altLang="zh-CN" dirty="0" err="1"/>
              <a:t>url</a:t>
            </a:r>
            <a:r>
              <a:rPr lang="en-US" altLang="zh-CN" dirty="0"/>
              <a:t> </a:t>
            </a:r>
            <a:r>
              <a:rPr lang="zh-CN" altLang="en-US" dirty="0"/>
              <a:t>队列</a:t>
            </a:r>
            <a:endParaRPr lang="en-US" altLang="zh-CN" dirty="0"/>
          </a:p>
          <a:p>
            <a:r>
              <a:rPr lang="en-US" altLang="zh-CN" dirty="0"/>
              <a:t>2</a:t>
            </a:r>
            <a:r>
              <a:rPr lang="zh-CN" altLang="en-US" dirty="0"/>
              <a:t>、从</a:t>
            </a:r>
            <a:r>
              <a:rPr lang="en-US" altLang="zh-CN" dirty="0" err="1"/>
              <a:t>url</a:t>
            </a:r>
            <a:r>
              <a:rPr lang="zh-CN" altLang="en-US" dirty="0"/>
              <a:t>队列中取出</a:t>
            </a:r>
            <a:r>
              <a:rPr lang="en-US" altLang="zh-CN" dirty="0" err="1"/>
              <a:t>url</a:t>
            </a:r>
            <a:r>
              <a:rPr lang="en-US" altLang="zh-CN" dirty="0"/>
              <a:t> </a:t>
            </a:r>
            <a:r>
              <a:rPr lang="zh-CN" altLang="en-US" dirty="0"/>
              <a:t>获取对应网页内容</a:t>
            </a:r>
            <a:r>
              <a:rPr lang="en-US" altLang="zh-CN" dirty="0"/>
              <a:t>p</a:t>
            </a:r>
          </a:p>
          <a:p>
            <a:r>
              <a:rPr lang="en-US" altLang="zh-CN" dirty="0"/>
              <a:t>3</a:t>
            </a:r>
            <a:r>
              <a:rPr lang="zh-CN" altLang="en-US" dirty="0"/>
              <a:t>、</a:t>
            </a:r>
            <a:r>
              <a:rPr lang="zh-CN" altLang="en-US" dirty="0">
                <a:solidFill>
                  <a:srgbClr val="FF0000"/>
                </a:solidFill>
              </a:rPr>
              <a:t>对网页</a:t>
            </a:r>
            <a:r>
              <a:rPr lang="en-US" altLang="zh-CN" dirty="0">
                <a:solidFill>
                  <a:srgbClr val="FF0000"/>
                </a:solidFill>
              </a:rPr>
              <a:t>p </a:t>
            </a:r>
            <a:r>
              <a:rPr lang="zh-CN" altLang="en-US" dirty="0">
                <a:solidFill>
                  <a:srgbClr val="FF0000"/>
                </a:solidFill>
              </a:rPr>
              <a:t>进行解析</a:t>
            </a:r>
            <a:r>
              <a:rPr lang="zh-CN" altLang="en-US" dirty="0"/>
              <a:t>，</a:t>
            </a:r>
            <a:endParaRPr lang="en-US" altLang="zh-CN" dirty="0"/>
          </a:p>
          <a:p>
            <a:pPr lvl="1"/>
            <a:r>
              <a:rPr lang="zh-CN" altLang="en-US" dirty="0"/>
              <a:t>获得内容</a:t>
            </a:r>
            <a:endParaRPr lang="en-US" altLang="zh-CN" dirty="0"/>
          </a:p>
          <a:p>
            <a:pPr lvl="1"/>
            <a:r>
              <a:rPr lang="zh-CN" altLang="en-US" dirty="0"/>
              <a:t>获得超级链接，放入</a:t>
            </a:r>
            <a:r>
              <a:rPr lang="en-US" altLang="zh-CN" dirty="0"/>
              <a:t>URL</a:t>
            </a:r>
            <a:r>
              <a:rPr lang="zh-CN" altLang="en-US" dirty="0"/>
              <a:t>队列</a:t>
            </a:r>
            <a:endParaRPr lang="en-US" altLang="zh-CN" dirty="0"/>
          </a:p>
          <a:p>
            <a:r>
              <a:rPr lang="en-US" altLang="zh-CN" dirty="0"/>
              <a:t>4</a:t>
            </a:r>
            <a:r>
              <a:rPr lang="zh-CN" altLang="en-US" dirty="0"/>
              <a:t>、转步骤</a:t>
            </a:r>
            <a:r>
              <a:rPr lang="en-US" altLang="zh-CN" dirty="0"/>
              <a:t>2</a:t>
            </a:r>
          </a:p>
          <a:p>
            <a:pPr>
              <a:buNone/>
            </a:pPr>
            <a:endParaRPr lang="en-US" altLang="zh-CN" dirty="0"/>
          </a:p>
          <a:p>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endParaRPr lang="zh-CN" altLang="zh-CN"/>
          </a:p>
        </p:txBody>
      </p:sp>
      <p:sp>
        <p:nvSpPr>
          <p:cNvPr id="56322" name="Rectangle 3"/>
          <p:cNvSpPr>
            <a:spLocks noGrp="1" noChangeArrowheads="1"/>
          </p:cNvSpPr>
          <p:nvPr>
            <p:ph type="body" idx="1"/>
          </p:nvPr>
        </p:nvSpPr>
        <p:spPr/>
        <p:txBody>
          <a:bodyPr>
            <a:normAutofit lnSpcReduction="10000"/>
          </a:bodyPr>
          <a:lstStyle/>
          <a:p>
            <a:r>
              <a:rPr lang="zh-CN" altLang="en-US" sz="2800" dirty="0"/>
              <a:t>功能强大的文本分析工具</a:t>
            </a:r>
            <a:endParaRPr lang="en-US" altLang="zh-CN" sz="2800" dirty="0"/>
          </a:p>
          <a:p>
            <a:r>
              <a:rPr lang="zh-CN" altLang="en-US" b="1" dirty="0"/>
              <a:t>应用领域</a:t>
            </a:r>
          </a:p>
          <a:p>
            <a:pPr lvl="1"/>
            <a:r>
              <a:rPr lang="zh-CN" altLang="en-US" dirty="0"/>
              <a:t>*</a:t>
            </a:r>
            <a:r>
              <a:rPr lang="en-US" altLang="zh-CN" dirty="0"/>
              <a:t>nix</a:t>
            </a:r>
            <a:r>
              <a:rPr lang="zh-CN" altLang="en-US" dirty="0"/>
              <a:t>（</a:t>
            </a:r>
            <a:r>
              <a:rPr lang="en-US" altLang="zh-CN" dirty="0"/>
              <a:t>Linux, Unix</a:t>
            </a:r>
            <a:r>
              <a:rPr lang="zh-CN" altLang="en-US" dirty="0"/>
              <a:t>等）、</a:t>
            </a:r>
            <a:r>
              <a:rPr lang="en-US" altLang="zh-CN" dirty="0"/>
              <a:t>HP </a:t>
            </a:r>
            <a:r>
              <a:rPr lang="zh-CN" altLang="en-US" dirty="0"/>
              <a:t>等操作系统，</a:t>
            </a:r>
            <a:endParaRPr lang="en-US" altLang="zh-CN" dirty="0"/>
          </a:p>
          <a:p>
            <a:pPr lvl="1"/>
            <a:r>
              <a:rPr lang="en-US" altLang="zh-CN" dirty="0"/>
              <a:t>PHP</a:t>
            </a:r>
            <a:r>
              <a:rPr lang="zh-CN" altLang="en-US" dirty="0"/>
              <a:t>、</a:t>
            </a:r>
            <a:r>
              <a:rPr lang="en-US" altLang="zh-CN" dirty="0"/>
              <a:t>C#</a:t>
            </a:r>
            <a:r>
              <a:rPr lang="zh-CN" altLang="en-US" dirty="0"/>
              <a:t>、</a:t>
            </a:r>
            <a:r>
              <a:rPr lang="en-US" altLang="zh-CN" dirty="0"/>
              <a:t>Java,  </a:t>
            </a:r>
            <a:r>
              <a:rPr lang="en-US" altLang="zh-CN" dirty="0" err="1"/>
              <a:t>js</a:t>
            </a:r>
            <a:r>
              <a:rPr lang="en-US" altLang="zh-CN" dirty="0"/>
              <a:t>,  python </a:t>
            </a:r>
            <a:r>
              <a:rPr lang="zh-CN" altLang="en-US" dirty="0"/>
              <a:t>等开发环境</a:t>
            </a:r>
            <a:endParaRPr lang="zh-CN" altLang="en-US" sz="2800" dirty="0"/>
          </a:p>
          <a:p>
            <a:r>
              <a:rPr lang="en-US" altLang="zh-CN" sz="2800" dirty="0"/>
              <a:t>Python   re</a:t>
            </a:r>
            <a:r>
              <a:rPr lang="zh-CN" altLang="en-US" sz="2800" dirty="0"/>
              <a:t>模块</a:t>
            </a:r>
            <a:endParaRPr lang="en-US" altLang="zh-CN" sz="2800" dirty="0"/>
          </a:p>
          <a:p>
            <a:pPr lvl="1"/>
            <a:r>
              <a:rPr lang="zh-CN" altLang="en-US" sz="2400" dirty="0"/>
              <a:t>内置模块</a:t>
            </a:r>
            <a:endParaRPr lang="en-US" altLang="zh-CN" sz="2400" dirty="0"/>
          </a:p>
          <a:p>
            <a:pPr lvl="1"/>
            <a:r>
              <a:rPr lang="en-US" altLang="zh-CN" sz="2400" dirty="0"/>
              <a:t>import</a:t>
            </a:r>
          </a:p>
          <a:p>
            <a:r>
              <a:rPr lang="zh-CN" altLang="en-US" sz="2800" dirty="0"/>
              <a:t>学习参考文献</a:t>
            </a:r>
            <a:endParaRPr lang="en-US" altLang="zh-CN" sz="2800" dirty="0"/>
          </a:p>
          <a:p>
            <a:pPr lvl="1"/>
            <a:r>
              <a:rPr lang="en-US" altLang="zh-CN" sz="2400" dirty="0"/>
              <a:t>https://www.runoob.com/python/python-reg-expressions.html</a:t>
            </a:r>
          </a:p>
          <a:p>
            <a:endParaRPr lang="en-US" altLang="zh-CN" sz="2800" dirty="0"/>
          </a:p>
        </p:txBody>
      </p:sp>
    </p:spTree>
    <p:extLst>
      <p:ext uri="{BB962C8B-B14F-4D97-AF65-F5344CB8AC3E}">
        <p14:creationId xmlns:p14="http://schemas.microsoft.com/office/powerpoint/2010/main" val="350922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步骤</a:t>
            </a:r>
            <a:endParaRPr lang="en-US" altLang="zh-CN" dirty="0"/>
          </a:p>
          <a:p>
            <a:pPr lvl="1"/>
            <a:r>
              <a:rPr lang="en-US" altLang="zh-CN" b="1" dirty="0" err="1"/>
              <a:t>re.compile</a:t>
            </a:r>
            <a:r>
              <a:rPr lang="en-US" altLang="zh-CN" dirty="0"/>
              <a:t> ()</a:t>
            </a:r>
            <a:r>
              <a:rPr lang="zh-CN" altLang="en-US" dirty="0"/>
              <a:t>方法</a:t>
            </a:r>
            <a:r>
              <a:rPr lang="en-US" altLang="zh-CN" b="1" dirty="0"/>
              <a:t>  </a:t>
            </a:r>
            <a:r>
              <a:rPr lang="zh-CN" altLang="en-US" dirty="0"/>
              <a:t>构造正则表达式</a:t>
            </a:r>
            <a:endParaRPr lang="en-US" altLang="zh-CN" dirty="0"/>
          </a:p>
          <a:p>
            <a:pPr lvl="2"/>
            <a:r>
              <a:rPr lang="zh-CN" altLang="en-US" dirty="0"/>
              <a:t>将正则表达式模式编译为</a:t>
            </a:r>
            <a:r>
              <a:rPr lang="zh-CN" altLang="en-US" dirty="0">
                <a:solidFill>
                  <a:srgbClr val="FF0000"/>
                </a:solidFill>
              </a:rPr>
              <a:t>正则表达式对象</a:t>
            </a:r>
            <a:r>
              <a:rPr lang="zh-CN" altLang="en-US" dirty="0"/>
              <a:t>，</a:t>
            </a:r>
            <a:endParaRPr lang="en-US" altLang="zh-CN" dirty="0"/>
          </a:p>
          <a:p>
            <a:pPr lvl="2"/>
            <a:r>
              <a:rPr lang="zh-CN" altLang="en-US" dirty="0"/>
              <a:t>参数：正则表达式</a:t>
            </a:r>
            <a:endParaRPr lang="en-US" altLang="zh-CN" dirty="0"/>
          </a:p>
          <a:p>
            <a:pPr lvl="2"/>
            <a:r>
              <a:rPr lang="zh-CN" altLang="en-US" dirty="0"/>
              <a:t>返回：正则表达式对象</a:t>
            </a:r>
            <a:endParaRPr lang="en-US" altLang="zh-CN" dirty="0"/>
          </a:p>
          <a:p>
            <a:pPr lvl="1"/>
            <a:r>
              <a:rPr lang="zh-CN" altLang="en-US" dirty="0"/>
              <a:t>使用正则表达式匹配</a:t>
            </a:r>
            <a:endParaRPr lang="en-US" altLang="zh-CN" dirty="0"/>
          </a:p>
          <a:p>
            <a:pPr lvl="2"/>
            <a:r>
              <a:rPr lang="zh-CN" altLang="en-US" dirty="0"/>
              <a:t>正则表达式对象</a:t>
            </a:r>
            <a:r>
              <a:rPr lang="en-US" altLang="zh-CN" dirty="0"/>
              <a:t>.match()</a:t>
            </a:r>
            <a:r>
              <a:rPr lang="zh-CN" altLang="en-US" dirty="0"/>
              <a:t>，</a:t>
            </a:r>
            <a:endParaRPr lang="en-US" altLang="zh-CN" dirty="0"/>
          </a:p>
          <a:p>
            <a:pPr lvl="2"/>
            <a:r>
              <a:rPr lang="zh-CN" altLang="en-US" dirty="0"/>
              <a:t>正则表达式对象</a:t>
            </a:r>
            <a:r>
              <a:rPr lang="en-US" altLang="zh-CN" dirty="0"/>
              <a:t>. search()</a:t>
            </a:r>
          </a:p>
          <a:p>
            <a:pPr lvl="2"/>
            <a:r>
              <a:rPr lang="zh-CN" altLang="en-US" dirty="0"/>
              <a:t>其他方法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正则表达式语法</a:t>
            </a:r>
          </a:p>
        </p:txBody>
      </p:sp>
      <p:sp>
        <p:nvSpPr>
          <p:cNvPr id="3" name="内容占位符 2"/>
          <p:cNvSpPr>
            <a:spLocks noGrp="1"/>
          </p:cNvSpPr>
          <p:nvPr>
            <p:ph idx="1"/>
          </p:nvPr>
        </p:nvSpPr>
        <p:spPr/>
        <p:txBody>
          <a:bodyPr/>
          <a:lstStyle/>
          <a:p>
            <a:r>
              <a:rPr lang="en-US" altLang="zh-CN" dirty="0"/>
              <a:t>https://www.cnblogs.com/shenjianping/p/11647473.html</a:t>
            </a:r>
          </a:p>
          <a:p>
            <a:pPr lvl="1"/>
            <a:r>
              <a:rPr lang="en-US" altLang="zh-CN" dirty="0"/>
              <a:t>^ </a:t>
            </a:r>
            <a:r>
              <a:rPr lang="zh-CN" altLang="en-US" dirty="0"/>
              <a:t>为匹配输入字符串的开始位置</a:t>
            </a:r>
            <a:endParaRPr lang="en-US" altLang="zh-CN" dirty="0"/>
          </a:p>
          <a:p>
            <a:pPr lvl="1"/>
            <a:r>
              <a:rPr lang="en-US" altLang="zh-CN" dirty="0"/>
              <a:t>$ </a:t>
            </a:r>
            <a:r>
              <a:rPr lang="zh-CN" altLang="en-US" dirty="0"/>
              <a:t>为匹配输入字符串的结束位置</a:t>
            </a:r>
            <a:endParaRPr lang="en-US" altLang="zh-CN" dirty="0"/>
          </a:p>
          <a:p>
            <a:pPr lvl="1"/>
            <a:r>
              <a:rPr lang="en-US" altLang="zh-CN" dirty="0"/>
              <a:t>.   </a:t>
            </a:r>
            <a:r>
              <a:rPr lang="zh-CN" altLang="en-US" dirty="0"/>
              <a:t>匹配除换行符以外的任意字符</a:t>
            </a:r>
            <a:endParaRPr lang="en-US" altLang="zh-CN" dirty="0"/>
          </a:p>
          <a:p>
            <a:pPr lvl="1"/>
            <a:r>
              <a:rPr lang="en-US" altLang="zh-CN" dirty="0"/>
              <a:t>[0-9] </a:t>
            </a:r>
            <a:r>
              <a:rPr lang="zh-CN" altLang="en-US" dirty="0"/>
              <a:t>匹配单个数字，</a:t>
            </a:r>
            <a:endParaRPr lang="en-US" altLang="zh-CN" dirty="0"/>
          </a:p>
          <a:p>
            <a:pPr lvl="1"/>
            <a:r>
              <a:rPr lang="en-US" altLang="zh-CN" dirty="0"/>
              <a:t>+ </a:t>
            </a:r>
            <a:r>
              <a:rPr lang="zh-CN" altLang="en-US" dirty="0"/>
              <a:t>匹配一个或者多个</a:t>
            </a:r>
            <a:endParaRPr lang="en-US" altLang="zh-CN" dirty="0"/>
          </a:p>
          <a:p>
            <a:pPr lvl="2"/>
            <a:r>
              <a:rPr lang="en-US" altLang="zh-CN" dirty="0"/>
              <a:t>[0-9]+</a:t>
            </a:r>
            <a:r>
              <a:rPr lang="zh-CN" altLang="en-US" dirty="0"/>
              <a:t>匹配多个数字， </a:t>
            </a:r>
            <a:endParaRPr lang="en-US" altLang="zh-CN" dirty="0"/>
          </a:p>
          <a:p>
            <a:pPr lvl="2">
              <a:buNone/>
            </a:pPr>
            <a:endParaRPr lang="en-US" altLang="zh-CN"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2-1.py</a:t>
            </a:r>
            <a:endParaRPr lang="zh-CN" altLang="en-US" dirty="0"/>
          </a:p>
        </p:txBody>
      </p:sp>
      <p:sp>
        <p:nvSpPr>
          <p:cNvPr id="3" name="内容占位符 2"/>
          <p:cNvSpPr>
            <a:spLocks noGrp="1"/>
          </p:cNvSpPr>
          <p:nvPr>
            <p:ph idx="1"/>
          </p:nvPr>
        </p:nvSpPr>
        <p:spPr>
          <a:xfrm>
            <a:off x="428596" y="1857364"/>
            <a:ext cx="8229600" cy="4525963"/>
          </a:xfrm>
        </p:spPr>
        <p:txBody>
          <a:bodyPr>
            <a:normAutofit fontScale="77500" lnSpcReduction="20000"/>
          </a:bodyPr>
          <a:lstStyle/>
          <a:p>
            <a:pPr>
              <a:buNone/>
            </a:pPr>
            <a:r>
              <a:rPr lang="en-US" altLang="zh-CN" sz="2600" b="1" dirty="0"/>
              <a:t>import  re</a:t>
            </a:r>
          </a:p>
          <a:p>
            <a:pPr>
              <a:buNone/>
            </a:pPr>
            <a:r>
              <a:rPr lang="en-US" altLang="zh-CN" sz="2600" b="1" dirty="0"/>
              <a:t>r2=</a:t>
            </a:r>
            <a:r>
              <a:rPr lang="en-US" altLang="zh-CN" sz="2600" b="1" dirty="0" err="1"/>
              <a:t>re.compile</a:t>
            </a:r>
            <a:r>
              <a:rPr lang="en-US" altLang="zh-CN" sz="2600" b="1" dirty="0"/>
              <a:t>('</a:t>
            </a:r>
            <a:r>
              <a:rPr lang="en-US" altLang="zh-CN" sz="2600" b="1" dirty="0" err="1"/>
              <a:t>World$',re.I</a:t>
            </a:r>
            <a:r>
              <a:rPr lang="en-US" altLang="zh-CN" sz="2600" b="1" dirty="0"/>
              <a:t>)</a:t>
            </a:r>
          </a:p>
          <a:p>
            <a:pPr>
              <a:buNone/>
            </a:pPr>
            <a:r>
              <a:rPr lang="en-US" altLang="zh-CN" sz="2600" b="1" dirty="0"/>
              <a:t>if r2.search('</a:t>
            </a:r>
            <a:r>
              <a:rPr lang="en-US" altLang="zh-CN" sz="2600" b="1" dirty="0" err="1"/>
              <a:t>helloworld</a:t>
            </a:r>
            <a:r>
              <a:rPr lang="en-US" altLang="zh-CN" sz="2600" b="1" dirty="0"/>
              <a:t>\n'):</a:t>
            </a:r>
          </a:p>
          <a:p>
            <a:pPr>
              <a:buNone/>
            </a:pPr>
            <a:r>
              <a:rPr lang="en-US" altLang="zh-CN" sz="2600" b="1" dirty="0"/>
              <a:t>	print("search succeeds ")</a:t>
            </a:r>
          </a:p>
          <a:p>
            <a:pPr>
              <a:buNone/>
            </a:pPr>
            <a:r>
              <a:rPr lang="en-US" altLang="zh-CN" sz="2600" b="1" dirty="0"/>
              <a:t>else:</a:t>
            </a:r>
          </a:p>
          <a:p>
            <a:pPr>
              <a:buNone/>
            </a:pPr>
            <a:r>
              <a:rPr lang="en-US" altLang="zh-CN" sz="2600" b="1" dirty="0"/>
              <a:t>    print("search fails ")</a:t>
            </a:r>
          </a:p>
          <a:p>
            <a:r>
              <a:rPr lang="en-US" altLang="zh-CN" b="1" dirty="0" err="1"/>
              <a:t>re.compile</a:t>
            </a:r>
            <a:r>
              <a:rPr lang="en-US" altLang="zh-CN" dirty="0"/>
              <a:t> ()</a:t>
            </a:r>
            <a:r>
              <a:rPr lang="zh-CN" altLang="en-US" dirty="0"/>
              <a:t>方法</a:t>
            </a:r>
            <a:endParaRPr lang="en-US" altLang="zh-CN" b="1" dirty="0"/>
          </a:p>
          <a:p>
            <a:pPr lvl="1"/>
            <a:r>
              <a:rPr lang="en-US" altLang="zh-CN" dirty="0" err="1"/>
              <a:t>re.I</a:t>
            </a:r>
            <a:r>
              <a:rPr lang="en-US" altLang="zh-CN" dirty="0"/>
              <a:t> </a:t>
            </a:r>
            <a:r>
              <a:rPr lang="zh-CN" altLang="en-US" dirty="0"/>
              <a:t>忽略大小写</a:t>
            </a:r>
            <a:endParaRPr lang="en-US" altLang="zh-CN" dirty="0"/>
          </a:p>
          <a:p>
            <a:r>
              <a:rPr lang="en-US" altLang="zh-CN" dirty="0">
                <a:solidFill>
                  <a:srgbClr val="FF0000"/>
                </a:solidFill>
              </a:rPr>
              <a:t>r2</a:t>
            </a:r>
            <a:r>
              <a:rPr lang="en-US" altLang="zh-CN" dirty="0"/>
              <a:t>.search()</a:t>
            </a:r>
            <a:r>
              <a:rPr lang="zh-CN" altLang="en-US" dirty="0"/>
              <a:t>方法</a:t>
            </a:r>
            <a:endParaRPr lang="en-US" altLang="zh-CN" dirty="0"/>
          </a:p>
          <a:p>
            <a:pPr lvl="1"/>
            <a:r>
              <a:rPr lang="zh-CN" altLang="en-US" dirty="0"/>
              <a:t>扫描字符串以查找正则表达式模式产生匹配项的第一个位置 ，然后返回相应的</a:t>
            </a:r>
            <a:r>
              <a:rPr lang="en-US" altLang="zh-CN" dirty="0"/>
              <a:t>match</a:t>
            </a:r>
            <a:r>
              <a:rPr lang="zh-CN" altLang="en-US" dirty="0"/>
              <a:t>对象。</a:t>
            </a:r>
            <a:endParaRPr lang="en-US" altLang="zh-CN" dirty="0"/>
          </a:p>
          <a:p>
            <a:pPr lvl="1"/>
            <a:r>
              <a:rPr lang="en-US" altLang="zh-CN" dirty="0"/>
              <a:t>None</a:t>
            </a:r>
            <a:r>
              <a:rPr lang="zh-CN" altLang="en-US" dirty="0"/>
              <a:t>如果字符串中没有位置与模式匹配，则返回；否则返回</a:t>
            </a:r>
            <a:r>
              <a:rPr lang="en-US" altLang="zh-CN" dirty="0"/>
              <a:t>false</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571868" y="142852"/>
            <a:ext cx="5200647" cy="29622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2-2.py</a:t>
            </a:r>
            <a:endParaRPr lang="zh-CN" altLang="en-US" dirty="0"/>
          </a:p>
        </p:txBody>
      </p:sp>
      <p:sp>
        <p:nvSpPr>
          <p:cNvPr id="3" name="内容占位符 2"/>
          <p:cNvSpPr>
            <a:spLocks noGrp="1"/>
          </p:cNvSpPr>
          <p:nvPr>
            <p:ph idx="1"/>
          </p:nvPr>
        </p:nvSpPr>
        <p:spPr/>
        <p:txBody>
          <a:bodyPr>
            <a:normAutofit fontScale="55000" lnSpcReduction="20000"/>
          </a:bodyPr>
          <a:lstStyle/>
          <a:p>
            <a:pPr>
              <a:buNone/>
            </a:pPr>
            <a:r>
              <a:rPr lang="en-US" altLang="zh-CN" b="1" dirty="0"/>
              <a:t>import re</a:t>
            </a:r>
          </a:p>
          <a:p>
            <a:pPr>
              <a:buNone/>
            </a:pPr>
            <a:r>
              <a:rPr lang="en-US" altLang="zh-CN" b="1" dirty="0"/>
              <a:t>line = "Cats are smarter than dogs"</a:t>
            </a:r>
          </a:p>
          <a:p>
            <a:pPr>
              <a:buNone/>
            </a:pPr>
            <a:r>
              <a:rPr lang="en-US" altLang="zh-CN" b="1" dirty="0" err="1"/>
              <a:t>searchObj</a:t>
            </a:r>
            <a:r>
              <a:rPr lang="en-US" altLang="zh-CN" b="1" dirty="0"/>
              <a:t> = </a:t>
            </a:r>
            <a:r>
              <a:rPr lang="en-US" altLang="zh-CN" b="1" dirty="0" err="1"/>
              <a:t>re.search</a:t>
            </a:r>
            <a:r>
              <a:rPr lang="en-US" altLang="zh-CN" b="1" dirty="0"/>
              <a:t>( r'(.*) are (.*?) .*', line, </a:t>
            </a:r>
            <a:r>
              <a:rPr lang="en-US" altLang="zh-CN" b="1" dirty="0" err="1"/>
              <a:t>re.M|re.I</a:t>
            </a:r>
            <a:r>
              <a:rPr lang="en-US" altLang="zh-CN" b="1" dirty="0"/>
              <a:t>)</a:t>
            </a:r>
          </a:p>
          <a:p>
            <a:pPr>
              <a:buNone/>
            </a:pPr>
            <a:r>
              <a:rPr lang="en-US" altLang="zh-CN" b="1" dirty="0"/>
              <a:t>if </a:t>
            </a:r>
            <a:r>
              <a:rPr lang="en-US" altLang="zh-CN" b="1" dirty="0" err="1"/>
              <a:t>searchObj</a:t>
            </a:r>
            <a:r>
              <a:rPr lang="en-US" altLang="zh-CN" b="1" dirty="0"/>
              <a:t>:</a:t>
            </a:r>
          </a:p>
          <a:p>
            <a:pPr>
              <a:buNone/>
            </a:pPr>
            <a:r>
              <a:rPr lang="en-US" altLang="zh-CN" b="1" dirty="0"/>
              <a:t>   print ("</a:t>
            </a:r>
            <a:r>
              <a:rPr lang="en-US" altLang="zh-CN" b="1" dirty="0" err="1"/>
              <a:t>searchObj.group</a:t>
            </a:r>
            <a:r>
              <a:rPr lang="en-US" altLang="zh-CN" b="1" dirty="0"/>
              <a:t>() : ", </a:t>
            </a:r>
            <a:r>
              <a:rPr lang="en-US" altLang="zh-CN" b="1" dirty="0" err="1"/>
              <a:t>searchObj.group</a:t>
            </a:r>
            <a:r>
              <a:rPr lang="en-US" altLang="zh-CN" b="1" dirty="0"/>
              <a:t>())</a:t>
            </a:r>
          </a:p>
          <a:p>
            <a:pPr>
              <a:buNone/>
            </a:pPr>
            <a:r>
              <a:rPr lang="en-US" altLang="zh-CN" b="1" dirty="0"/>
              <a:t>   print ("</a:t>
            </a:r>
            <a:r>
              <a:rPr lang="en-US" altLang="zh-CN" b="1" dirty="0" err="1"/>
              <a:t>searchObj.group</a:t>
            </a:r>
            <a:r>
              <a:rPr lang="en-US" altLang="zh-CN" b="1" dirty="0"/>
              <a:t>(1) : ", </a:t>
            </a:r>
            <a:r>
              <a:rPr lang="en-US" altLang="zh-CN" b="1" dirty="0" err="1"/>
              <a:t>searchObj.group</a:t>
            </a:r>
            <a:r>
              <a:rPr lang="en-US" altLang="zh-CN" b="1" dirty="0"/>
              <a:t>(1))</a:t>
            </a:r>
          </a:p>
          <a:p>
            <a:pPr>
              <a:buNone/>
            </a:pPr>
            <a:r>
              <a:rPr lang="en-US" altLang="zh-CN" b="1" dirty="0"/>
              <a:t>   print ("</a:t>
            </a:r>
            <a:r>
              <a:rPr lang="en-US" altLang="zh-CN" b="1" dirty="0" err="1"/>
              <a:t>searchObj.group</a:t>
            </a:r>
            <a:r>
              <a:rPr lang="en-US" altLang="zh-CN" b="1" dirty="0"/>
              <a:t>(2) : ", </a:t>
            </a:r>
            <a:r>
              <a:rPr lang="en-US" altLang="zh-CN" b="1" dirty="0" err="1"/>
              <a:t>searchObj.group</a:t>
            </a:r>
            <a:r>
              <a:rPr lang="en-US" altLang="zh-CN" b="1" dirty="0"/>
              <a:t>(2))</a:t>
            </a:r>
          </a:p>
          <a:p>
            <a:pPr>
              <a:buNone/>
            </a:pPr>
            <a:r>
              <a:rPr lang="en-US" altLang="zh-CN" b="1" dirty="0"/>
              <a:t>else:</a:t>
            </a:r>
          </a:p>
          <a:p>
            <a:pPr>
              <a:buNone/>
            </a:pPr>
            <a:r>
              <a:rPr lang="en-US" altLang="zh-CN" b="1" dirty="0"/>
              <a:t>   print ("Nothing found!!")</a:t>
            </a:r>
          </a:p>
          <a:p>
            <a:r>
              <a:rPr lang="en-US" altLang="zh-CN" b="1" dirty="0" err="1"/>
              <a:t>re.compile</a:t>
            </a:r>
            <a:r>
              <a:rPr lang="en-US" altLang="zh-CN" dirty="0"/>
              <a:t> ()</a:t>
            </a:r>
            <a:r>
              <a:rPr lang="zh-CN" altLang="en-US" dirty="0"/>
              <a:t>方法</a:t>
            </a:r>
            <a:endParaRPr lang="en-US" altLang="zh-CN" dirty="0"/>
          </a:p>
          <a:p>
            <a:pPr lvl="1"/>
            <a:r>
              <a:rPr lang="en-US" altLang="zh-CN" b="1" dirty="0"/>
              <a:t>r'(.*) are (.*?) .*‘ </a:t>
            </a:r>
          </a:p>
          <a:p>
            <a:pPr lvl="2"/>
            <a:r>
              <a:rPr lang="en-US" altLang="zh-CN" dirty="0"/>
              <a:t>+ </a:t>
            </a:r>
            <a:r>
              <a:rPr lang="zh-CN" altLang="en-US" dirty="0"/>
              <a:t>匹配一个或者多个</a:t>
            </a:r>
            <a:endParaRPr lang="en-US" altLang="zh-CN" dirty="0"/>
          </a:p>
          <a:p>
            <a:pPr lvl="2"/>
            <a:r>
              <a:rPr lang="en-US" altLang="zh-CN" dirty="0"/>
              <a:t>()  </a:t>
            </a:r>
            <a:r>
              <a:rPr lang="zh-CN" altLang="en-US" dirty="0"/>
              <a:t>匹配括号内的表达式，也表示一个组</a:t>
            </a:r>
            <a:endParaRPr lang="en-US" altLang="zh-CN" dirty="0"/>
          </a:p>
          <a:p>
            <a:pPr lvl="2"/>
            <a:r>
              <a:rPr lang="zh-CN" altLang="en-US" dirty="0"/>
              <a:t>* 号代表字符可以不出现，也可以出现一次或者多次</a:t>
            </a:r>
            <a:endParaRPr lang="en-US" altLang="zh-CN" dirty="0"/>
          </a:p>
          <a:p>
            <a:pPr lvl="2"/>
            <a:r>
              <a:rPr lang="en-US" altLang="zh-CN" dirty="0"/>
              <a:t>? </a:t>
            </a:r>
            <a:r>
              <a:rPr lang="zh-CN" altLang="en-US" dirty="0"/>
              <a:t>问号代表前面的字符最多只可以出现一次（</a:t>
            </a:r>
            <a:r>
              <a:rPr lang="en-US" altLang="zh-CN" dirty="0"/>
              <a:t>0</a:t>
            </a:r>
            <a:r>
              <a:rPr lang="zh-CN" altLang="en-US" dirty="0"/>
              <a:t>次、或</a:t>
            </a:r>
            <a:r>
              <a:rPr lang="en-US" altLang="zh-CN" dirty="0"/>
              <a:t>1</a:t>
            </a:r>
            <a:r>
              <a:rPr lang="zh-CN" altLang="en-US" dirty="0"/>
              <a:t>次）</a:t>
            </a:r>
            <a:endParaRPr lang="en-US" altLang="zh-CN" dirty="0"/>
          </a:p>
          <a:p>
            <a:pPr lvl="1"/>
            <a:r>
              <a:rPr lang="en-US" altLang="zh-CN" dirty="0" err="1"/>
              <a:t>re.I</a:t>
            </a:r>
            <a:r>
              <a:rPr lang="en-US" altLang="zh-CN" dirty="0"/>
              <a:t> </a:t>
            </a:r>
            <a:r>
              <a:rPr lang="zh-CN" altLang="en-US" dirty="0"/>
              <a:t>忽略大小写，</a:t>
            </a:r>
            <a:r>
              <a:rPr lang="en-US" b="1" dirty="0" err="1"/>
              <a:t>re.M</a:t>
            </a:r>
            <a:r>
              <a:rPr lang="en-US" dirty="0"/>
              <a:t> </a:t>
            </a:r>
            <a:r>
              <a:rPr lang="zh-CN" altLang="en-US" dirty="0"/>
              <a:t>多行模式</a:t>
            </a:r>
            <a:endParaRPr lang="en-US" altLang="zh-CN" dirty="0"/>
          </a:p>
        </p:txBody>
      </p:sp>
      <p:pic>
        <p:nvPicPr>
          <p:cNvPr id="2051" name="Picture 3"/>
          <p:cNvPicPr>
            <a:picLocks noChangeAspect="1" noChangeArrowheads="1"/>
          </p:cNvPicPr>
          <p:nvPr/>
        </p:nvPicPr>
        <p:blipFill>
          <a:blip r:embed="rId2"/>
          <a:srcRect/>
          <a:stretch>
            <a:fillRect/>
          </a:stretch>
        </p:blipFill>
        <p:spPr bwMode="auto">
          <a:xfrm>
            <a:off x="2571736" y="214290"/>
            <a:ext cx="6000792" cy="160427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2-3.py</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a:t>import re</a:t>
            </a:r>
          </a:p>
          <a:p>
            <a:pPr>
              <a:buNone/>
            </a:pPr>
            <a:r>
              <a:rPr lang="en-US" altLang="zh-CN" sz="2000" dirty="0"/>
              <a:t>pattern = </a:t>
            </a:r>
            <a:r>
              <a:rPr lang="en-US" altLang="zh-CN" sz="2000" dirty="0" err="1"/>
              <a:t>re.compile</a:t>
            </a:r>
            <a:r>
              <a:rPr lang="en-US" altLang="zh-CN" sz="2000" dirty="0"/>
              <a:t>(r‘\d+’)   # </a:t>
            </a:r>
            <a:r>
              <a:rPr lang="zh-CN" altLang="en-US" sz="2000" dirty="0"/>
              <a:t>查找多个数字</a:t>
            </a:r>
          </a:p>
          <a:p>
            <a:pPr>
              <a:buNone/>
            </a:pPr>
            <a:r>
              <a:rPr lang="en-US" altLang="zh-CN" sz="2000" dirty="0"/>
              <a:t>result1 = </a:t>
            </a:r>
            <a:r>
              <a:rPr lang="en-US" altLang="zh-CN" sz="2000" dirty="0" err="1"/>
              <a:t>pattern.findall</a:t>
            </a:r>
            <a:r>
              <a:rPr lang="en-US" altLang="zh-CN" sz="2000" dirty="0"/>
              <a:t>('</a:t>
            </a:r>
            <a:r>
              <a:rPr lang="en-US" altLang="zh-CN" sz="2000" dirty="0" err="1"/>
              <a:t>runoob</a:t>
            </a:r>
            <a:r>
              <a:rPr lang="en-US" altLang="zh-CN" sz="2000" dirty="0"/>
              <a:t> 123 </a:t>
            </a:r>
            <a:r>
              <a:rPr lang="en-US" altLang="zh-CN" sz="2000" dirty="0" err="1"/>
              <a:t>google</a:t>
            </a:r>
            <a:r>
              <a:rPr lang="en-US" altLang="zh-CN" sz="2000" dirty="0"/>
              <a:t> 456')</a:t>
            </a:r>
          </a:p>
          <a:p>
            <a:pPr>
              <a:buNone/>
            </a:pPr>
            <a:r>
              <a:rPr lang="en-US" altLang="zh-CN" sz="2000" dirty="0"/>
              <a:t>result2 = </a:t>
            </a:r>
            <a:r>
              <a:rPr lang="en-US" altLang="zh-CN" sz="2000" dirty="0" err="1"/>
              <a:t>pattern.findall</a:t>
            </a:r>
            <a:r>
              <a:rPr lang="en-US" altLang="zh-CN" sz="2000" dirty="0"/>
              <a:t>('run88oob123google456', 0, 10)</a:t>
            </a:r>
          </a:p>
          <a:p>
            <a:pPr>
              <a:buNone/>
            </a:pPr>
            <a:r>
              <a:rPr lang="en-US" altLang="zh-CN" sz="2000" dirty="0"/>
              <a:t>print(result1)</a:t>
            </a:r>
          </a:p>
          <a:p>
            <a:pPr>
              <a:buNone/>
            </a:pPr>
            <a:r>
              <a:rPr lang="en-US" altLang="zh-CN" sz="2000" dirty="0"/>
              <a:t>print(result2)</a:t>
            </a:r>
            <a:endParaRPr lang="zh-CN" altLang="en-US" sz="2000" dirty="0"/>
          </a:p>
        </p:txBody>
      </p:sp>
      <p:pic>
        <p:nvPicPr>
          <p:cNvPr id="3074" name="Picture 2"/>
          <p:cNvPicPr>
            <a:picLocks noChangeAspect="1" noChangeArrowheads="1"/>
          </p:cNvPicPr>
          <p:nvPr/>
        </p:nvPicPr>
        <p:blipFill>
          <a:blip r:embed="rId2"/>
          <a:srcRect/>
          <a:stretch>
            <a:fillRect/>
          </a:stretch>
        </p:blipFill>
        <p:spPr bwMode="auto">
          <a:xfrm>
            <a:off x="1428728" y="4143380"/>
            <a:ext cx="5629275" cy="157163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idx="4294967295"/>
          </p:nvPr>
        </p:nvSpPr>
        <p:spPr/>
        <p:txBody>
          <a:bodyPr/>
          <a:lstStyle/>
          <a:p>
            <a:r>
              <a:rPr lang="zh-CN" altLang="en-US" dirty="0"/>
              <a:t>基于正则表达式的信息提取</a:t>
            </a:r>
          </a:p>
        </p:txBody>
      </p:sp>
      <p:sp>
        <p:nvSpPr>
          <p:cNvPr id="52226" name="内容占位符 2"/>
          <p:cNvSpPr>
            <a:spLocks noGrp="1"/>
          </p:cNvSpPr>
          <p:nvPr>
            <p:ph idx="4294967295"/>
          </p:nvPr>
        </p:nvSpPr>
        <p:spPr>
          <a:xfrm>
            <a:off x="457200" y="1600200"/>
            <a:ext cx="8229600" cy="5141168"/>
          </a:xfrm>
        </p:spPr>
        <p:txBody>
          <a:bodyPr>
            <a:normAutofit/>
          </a:bodyPr>
          <a:lstStyle/>
          <a:p>
            <a:pPr>
              <a:lnSpc>
                <a:spcPct val="80000"/>
              </a:lnSpc>
            </a:pPr>
            <a:r>
              <a:rPr lang="en-US" altLang="zh-CN" sz="2700" dirty="0"/>
              <a:t>1</a:t>
            </a:r>
            <a:r>
              <a:rPr lang="zh-CN" altLang="en-US" sz="2700" dirty="0"/>
              <a:t>）</a:t>
            </a:r>
            <a:r>
              <a:rPr lang="zh-CN" altLang="en-US" dirty="0"/>
              <a:t>在获取数据前应尽量去除无用部分。</a:t>
            </a:r>
          </a:p>
          <a:p>
            <a:pPr lvl="1"/>
            <a:r>
              <a:rPr lang="zh-CN" altLang="en-US" dirty="0"/>
              <a:t>匹配出标签块后将其替换为空字符串，</a:t>
            </a:r>
          </a:p>
          <a:p>
            <a:pPr lvl="2">
              <a:lnSpc>
                <a:spcPct val="80000"/>
              </a:lnSpc>
            </a:pPr>
            <a:r>
              <a:rPr lang="zh-CN" altLang="en-US" dirty="0"/>
              <a:t>注释块 </a:t>
            </a:r>
            <a:r>
              <a:rPr lang="en-US" altLang="zh-CN" dirty="0"/>
              <a:t>&lt;!--.*?--&gt;</a:t>
            </a:r>
          </a:p>
          <a:p>
            <a:pPr lvl="2">
              <a:lnSpc>
                <a:spcPct val="80000"/>
              </a:lnSpc>
            </a:pPr>
            <a:r>
              <a:rPr lang="en-US" altLang="zh-CN" dirty="0"/>
              <a:t>Style</a:t>
            </a:r>
            <a:r>
              <a:rPr lang="zh-CN" altLang="en-US" dirty="0"/>
              <a:t>块 </a:t>
            </a:r>
            <a:r>
              <a:rPr lang="en-US" altLang="zh-CN" dirty="0"/>
              <a:t>&lt;style[^&gt;]*&gt;.*?&lt;/style&gt;</a:t>
            </a:r>
          </a:p>
          <a:p>
            <a:pPr lvl="2">
              <a:lnSpc>
                <a:spcPct val="80000"/>
              </a:lnSpc>
            </a:pPr>
            <a:r>
              <a:rPr lang="en-US" altLang="zh-CN" dirty="0"/>
              <a:t>Script</a:t>
            </a:r>
            <a:r>
              <a:rPr lang="zh-CN" altLang="en-US" dirty="0"/>
              <a:t>块 </a:t>
            </a:r>
            <a:r>
              <a:rPr lang="en-US" altLang="zh-CN" dirty="0"/>
              <a:t>&lt;script[^&gt;]*&gt;.*?&lt;/script&gt;</a:t>
            </a:r>
            <a:endParaRPr lang="en-US" altLang="zh-CN" sz="3000" dirty="0"/>
          </a:p>
          <a:p>
            <a:pPr>
              <a:lnSpc>
                <a:spcPct val="80000"/>
              </a:lnSpc>
            </a:pPr>
            <a:r>
              <a:rPr lang="en-US" altLang="zh-CN" sz="3000" dirty="0"/>
              <a:t>2</a:t>
            </a:r>
            <a:r>
              <a:rPr lang="zh-CN" altLang="en-US" sz="3000" dirty="0"/>
              <a:t>）提取网页内的链接：</a:t>
            </a:r>
            <a:endParaRPr lang="en-US" altLang="zh-CN" sz="3000" dirty="0"/>
          </a:p>
          <a:p>
            <a:pPr lvl="1">
              <a:lnSpc>
                <a:spcPct val="80000"/>
              </a:lnSpc>
            </a:pPr>
            <a:r>
              <a:rPr lang="zh-CN" altLang="en-US" sz="2600" dirty="0"/>
              <a:t>首先从网页源代码中提取出链接块，之后从提取出的链接块中提取出地址属性，并将其返回。</a:t>
            </a:r>
            <a:endParaRPr lang="en-US" altLang="zh-CN" sz="2600" dirty="0"/>
          </a:p>
          <a:p>
            <a:pPr lvl="1">
              <a:lnSpc>
                <a:spcPct val="80000"/>
              </a:lnSpc>
            </a:pPr>
            <a:r>
              <a:rPr lang="zh-CN" altLang="en-US" sz="2600" dirty="0"/>
              <a:t>返回的链接将交给爬取调度程序筛选爬取。</a:t>
            </a:r>
            <a:endParaRPr lang="zh-CN" altLang="en-US" sz="3000" dirty="0"/>
          </a:p>
          <a:p>
            <a:pPr lvl="1">
              <a:lnSpc>
                <a:spcPct val="80000"/>
              </a:lnSpc>
            </a:pPr>
            <a:r>
              <a:rPr lang="zh-CN" altLang="en-US" sz="2600" dirty="0"/>
              <a:t>提取链接块和地址属性：</a:t>
            </a:r>
          </a:p>
          <a:p>
            <a:pPr lvl="2">
              <a:lnSpc>
                <a:spcPct val="80000"/>
              </a:lnSpc>
            </a:pPr>
            <a:r>
              <a:rPr lang="en-US" altLang="zh-CN" sz="2200" dirty="0"/>
              <a:t>&lt;(?:</a:t>
            </a:r>
            <a:r>
              <a:rPr lang="en-US" altLang="zh-CN" sz="2200" dirty="0" err="1"/>
              <a:t>a|area</a:t>
            </a:r>
            <a:r>
              <a:rPr lang="en-US" altLang="zh-CN" sz="2200" dirty="0"/>
              <a:t>)\s+([^&gt;]+)(?=(?:&gt;|/))</a:t>
            </a:r>
            <a:endParaRPr lang="zh-CN" altLang="en-US" sz="2200" dirty="0"/>
          </a:p>
          <a:p>
            <a:pPr lvl="1">
              <a:lnSpc>
                <a:spcPct val="80000"/>
              </a:lnSpc>
            </a:pPr>
            <a:r>
              <a:rPr lang="zh-CN" altLang="en-US" sz="2600" dirty="0"/>
              <a:t>匹配链接块中的地址属性</a:t>
            </a:r>
            <a:endParaRPr lang="en-US" altLang="zh-CN" sz="2600" dirty="0"/>
          </a:p>
          <a:p>
            <a:pPr lvl="2">
              <a:lnSpc>
                <a:spcPct val="80000"/>
              </a:lnSpc>
            </a:pPr>
            <a:r>
              <a:rPr lang="en-US" altLang="zh-CN" sz="2200" dirty="0" err="1"/>
              <a:t>href</a:t>
            </a:r>
            <a:r>
              <a:rPr lang="en-US" altLang="zh-CN" sz="2200" dirty="0"/>
              <a:t>\\s*=\\s*(?:\"([^\"]*)\"|\'([^\']*)\'|([^\'\"&gt;\\s]+))</a:t>
            </a:r>
            <a:endParaRPr lang="en-US" altLang="zh-CN" sz="2700" dirty="0"/>
          </a:p>
        </p:txBody>
      </p:sp>
    </p:spTree>
    <p:extLst>
      <p:ext uri="{BB962C8B-B14F-4D97-AF65-F5344CB8AC3E}">
        <p14:creationId xmlns:p14="http://schemas.microsoft.com/office/powerpoint/2010/main" val="52674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idx="4294967295"/>
          </p:nvPr>
        </p:nvSpPr>
        <p:spPr/>
        <p:txBody>
          <a:bodyPr/>
          <a:lstStyle/>
          <a:p>
            <a:endParaRPr lang="zh-CN" altLang="en-US" dirty="0"/>
          </a:p>
        </p:txBody>
      </p:sp>
      <p:sp>
        <p:nvSpPr>
          <p:cNvPr id="54274" name="内容占位符 2"/>
          <p:cNvSpPr>
            <a:spLocks noGrp="1"/>
          </p:cNvSpPr>
          <p:nvPr>
            <p:ph idx="4294967295"/>
          </p:nvPr>
        </p:nvSpPr>
        <p:spPr>
          <a:xfrm>
            <a:off x="457200" y="1600200"/>
            <a:ext cx="8229600" cy="4853136"/>
          </a:xfrm>
        </p:spPr>
        <p:txBody>
          <a:bodyPr>
            <a:normAutofit/>
          </a:bodyPr>
          <a:lstStyle/>
          <a:p>
            <a:r>
              <a:rPr lang="en-US" altLang="zh-CN" dirty="0"/>
              <a:t>3</a:t>
            </a:r>
            <a:r>
              <a:rPr lang="zh-CN" altLang="en-US" dirty="0"/>
              <a:t>）提取网页标题：</a:t>
            </a:r>
          </a:p>
          <a:p>
            <a:pPr lvl="1"/>
            <a:r>
              <a:rPr lang="zh-CN" altLang="en-US" dirty="0"/>
              <a:t>使用正则表达式</a:t>
            </a:r>
            <a:r>
              <a:rPr lang="en-US" altLang="zh-CN" dirty="0"/>
              <a:t>&lt;title[^&gt;]*&gt;(.*?)&lt;/title&gt;</a:t>
            </a:r>
            <a:r>
              <a:rPr lang="zh-CN" altLang="en-US" dirty="0"/>
              <a:t>匹配网页源代码中标题块</a:t>
            </a:r>
            <a:endParaRPr lang="en-US" altLang="zh-CN" dirty="0"/>
          </a:p>
          <a:p>
            <a:pPr>
              <a:lnSpc>
                <a:spcPct val="80000"/>
              </a:lnSpc>
            </a:pPr>
            <a:r>
              <a:rPr lang="en-US" altLang="zh-CN" dirty="0"/>
              <a:t>4</a:t>
            </a:r>
            <a:r>
              <a:rPr lang="zh-CN" altLang="en-US" dirty="0"/>
              <a:t>）提取网页内的文本：</a:t>
            </a:r>
          </a:p>
          <a:p>
            <a:pPr lvl="1">
              <a:lnSpc>
                <a:spcPct val="80000"/>
              </a:lnSpc>
            </a:pPr>
            <a:r>
              <a:rPr lang="zh-CN" altLang="en-US" sz="2100" dirty="0"/>
              <a:t>使用</a:t>
            </a:r>
            <a:r>
              <a:rPr lang="en-US" altLang="zh-CN" sz="2100" dirty="0"/>
              <a:t>&lt;[^&gt;/][^&gt;]*/&gt;</a:t>
            </a:r>
            <a:r>
              <a:rPr lang="zh-CN" altLang="en-US" sz="2100" dirty="0"/>
              <a:t>匹配一个封闭的内部不嵌套任何内容的标签</a:t>
            </a:r>
          </a:p>
          <a:p>
            <a:pPr lvl="1">
              <a:lnSpc>
                <a:spcPct val="80000"/>
              </a:lnSpc>
            </a:pPr>
            <a:r>
              <a:rPr lang="zh-CN" altLang="en-US" sz="2100" dirty="0"/>
              <a:t>使用</a:t>
            </a:r>
            <a:r>
              <a:rPr lang="en-US" altLang="zh-CN" sz="2100" dirty="0"/>
              <a:t>&lt;/?[^&gt;]*&gt;</a:t>
            </a:r>
            <a:r>
              <a:rPr lang="zh-CN" altLang="en-US" sz="2100" dirty="0"/>
              <a:t>匹配一个标签的开始部分或者结束部分</a:t>
            </a:r>
          </a:p>
          <a:p>
            <a:pPr lvl="1">
              <a:lnSpc>
                <a:spcPct val="80000"/>
              </a:lnSpc>
            </a:pPr>
            <a:r>
              <a:rPr lang="zh-CN" altLang="en-US" sz="2100" dirty="0"/>
              <a:t>具体的提取步骤：</a:t>
            </a:r>
          </a:p>
          <a:p>
            <a:pPr lvl="2">
              <a:lnSpc>
                <a:spcPct val="80000"/>
              </a:lnSpc>
            </a:pPr>
            <a:r>
              <a:rPr lang="zh-CN" altLang="en-US" dirty="0"/>
              <a:t>去除</a:t>
            </a:r>
            <a:r>
              <a:rPr lang="en-US" altLang="zh-CN" dirty="0"/>
              <a:t>HTML</a:t>
            </a:r>
            <a:r>
              <a:rPr lang="zh-CN" altLang="en-US" dirty="0"/>
              <a:t>代码中所有封闭标签；</a:t>
            </a:r>
          </a:p>
          <a:p>
            <a:pPr lvl="2">
              <a:lnSpc>
                <a:spcPct val="80000"/>
              </a:lnSpc>
            </a:pPr>
            <a:r>
              <a:rPr lang="zh-CN" altLang="en-US" dirty="0"/>
              <a:t>将代码使用第二个表达式分割为一组文本；</a:t>
            </a:r>
          </a:p>
          <a:p>
            <a:pPr lvl="2">
              <a:lnSpc>
                <a:spcPct val="80000"/>
              </a:lnSpc>
            </a:pPr>
            <a:r>
              <a:rPr lang="zh-CN" altLang="en-US" dirty="0"/>
              <a:t>将这组文本中的每个文本按换行符和大量空白分割为更多的文本。</a:t>
            </a:r>
          </a:p>
          <a:p>
            <a:pPr lvl="2">
              <a:lnSpc>
                <a:spcPct val="80000"/>
              </a:lnSpc>
            </a:pPr>
            <a:r>
              <a:rPr lang="zh-CN" altLang="en-US" dirty="0"/>
              <a:t>最后得到的这组文本即为网页内的文本部分。</a:t>
            </a:r>
          </a:p>
        </p:txBody>
      </p:sp>
    </p:spTree>
    <p:extLst>
      <p:ext uri="{BB962C8B-B14F-4D97-AF65-F5344CB8AC3E}">
        <p14:creationId xmlns:p14="http://schemas.microsoft.com/office/powerpoint/2010/main" val="2689513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2.3  DOM</a:t>
            </a:r>
            <a:endParaRPr lang="zh-CN" altLang="en-US" dirty="0"/>
          </a:p>
        </p:txBody>
      </p:sp>
      <p:sp>
        <p:nvSpPr>
          <p:cNvPr id="3" name="内容占位符 2"/>
          <p:cNvSpPr>
            <a:spLocks noGrp="1"/>
          </p:cNvSpPr>
          <p:nvPr>
            <p:ph idx="1"/>
          </p:nvPr>
        </p:nvSpPr>
        <p:spPr/>
        <p:txBody>
          <a:bodyPr>
            <a:normAutofit/>
          </a:bodyPr>
          <a:lstStyle/>
          <a:p>
            <a:pPr>
              <a:defRPr/>
            </a:pPr>
            <a:r>
              <a:rPr lang="zh-CN" altLang="en-US" dirty="0"/>
              <a:t>文档对象模型</a:t>
            </a:r>
            <a:endParaRPr lang="en-US" altLang="zh-CN" dirty="0"/>
          </a:p>
          <a:p>
            <a:pPr>
              <a:defRPr/>
            </a:pPr>
            <a:r>
              <a:rPr lang="en-US" altLang="zh-CN" dirty="0"/>
              <a:t>document object model</a:t>
            </a:r>
            <a:endParaRPr lang="zh-CN" altLang="en-US" dirty="0"/>
          </a:p>
          <a:p>
            <a:pPr>
              <a:defRPr/>
            </a:pPr>
            <a:r>
              <a:rPr lang="en-US" altLang="zh-CN" dirty="0"/>
              <a:t>DOM</a:t>
            </a:r>
            <a:r>
              <a:rPr lang="zh-CN" altLang="en-US" dirty="0"/>
              <a:t>将</a:t>
            </a:r>
            <a:r>
              <a:rPr lang="en-US" altLang="zh-CN" dirty="0"/>
              <a:t>HTML</a:t>
            </a:r>
            <a:r>
              <a:rPr lang="zh-CN" altLang="en-US" dirty="0"/>
              <a:t>视为树状结构的元素，所有元素以及他们的文字和属性可通过</a:t>
            </a:r>
            <a:r>
              <a:rPr lang="en-US" altLang="zh-CN" dirty="0"/>
              <a:t>DOM</a:t>
            </a:r>
            <a:r>
              <a:rPr lang="zh-CN" altLang="en-US" dirty="0"/>
              <a:t>树来操作与访问。</a:t>
            </a:r>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286116" y="3857628"/>
            <a:ext cx="6015224" cy="278608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浏览器开发者工具</a:t>
            </a:r>
            <a:endParaRPr lang="zh-CN" altLang="en-US" dirty="0"/>
          </a:p>
        </p:txBody>
      </p:sp>
      <p:pic>
        <p:nvPicPr>
          <p:cNvPr id="1027" name="Picture 3"/>
          <p:cNvPicPr>
            <a:picLocks noGrp="1" noChangeAspect="1" noChangeArrowheads="1"/>
          </p:cNvPicPr>
          <p:nvPr>
            <p:ph idx="1"/>
          </p:nvPr>
        </p:nvPicPr>
        <p:blipFill>
          <a:blip r:embed="rId2"/>
          <a:srcRect/>
          <a:stretch>
            <a:fillRect/>
          </a:stretch>
        </p:blipFill>
        <p:spPr bwMode="auto">
          <a:xfrm>
            <a:off x="2123474" y="1600200"/>
            <a:ext cx="4897052" cy="452596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b="1" dirty="0"/>
              <a:t>2.1  HTML</a:t>
            </a:r>
            <a:r>
              <a:rPr lang="zh-CN" altLang="en-US" b="1" dirty="0"/>
              <a:t>语言</a:t>
            </a:r>
            <a:endParaRPr lang="en-US" altLang="zh-CN" b="1" dirty="0"/>
          </a:p>
          <a:p>
            <a:r>
              <a:rPr lang="en-US" altLang="zh-CN" b="1" dirty="0"/>
              <a:t>2.2  </a:t>
            </a:r>
            <a:r>
              <a:rPr lang="zh-CN" altLang="en-US" b="1" dirty="0"/>
              <a:t>网页解析</a:t>
            </a:r>
            <a:endParaRPr lang="en-US" altLang="zh-CN" b="1" dirty="0"/>
          </a:p>
          <a:p>
            <a:r>
              <a:rPr lang="en-US" altLang="zh-CN" b="1" dirty="0"/>
              <a:t>2.3 DOM</a:t>
            </a:r>
          </a:p>
          <a:p>
            <a:r>
              <a:rPr lang="en-US" altLang="zh-CN" b="1" dirty="0"/>
              <a:t>2.4  </a:t>
            </a:r>
            <a:r>
              <a:rPr lang="en-US" altLang="zh-CN" b="1" dirty="0" err="1"/>
              <a:t>pyhon</a:t>
            </a:r>
            <a:r>
              <a:rPr lang="en-US" altLang="zh-CN" b="1" dirty="0"/>
              <a:t> </a:t>
            </a:r>
            <a:r>
              <a:rPr lang="zh-CN" altLang="en-US" b="1" dirty="0"/>
              <a:t>模块</a:t>
            </a:r>
            <a:endParaRPr lang="en-US" altLang="zh-CN" b="1" dirty="0"/>
          </a:p>
          <a:p>
            <a:r>
              <a:rPr lang="en-US" altLang="zh-CN" b="1" dirty="0"/>
              <a:t>2.5 </a:t>
            </a:r>
            <a:r>
              <a:rPr lang="zh-CN" altLang="en-US" b="1" dirty="0"/>
              <a:t>今日作业</a:t>
            </a:r>
            <a:endParaRPr lang="en-US" b="1"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每一个现代网络浏览器都包含一套强大的开发工具套件。</a:t>
            </a:r>
            <a:endParaRPr lang="en-US" altLang="zh-CN" dirty="0"/>
          </a:p>
          <a:p>
            <a:r>
              <a:rPr lang="zh-CN" altLang="en-US" dirty="0"/>
              <a:t>这些工具可以检查当前加载的</a:t>
            </a:r>
            <a:r>
              <a:rPr lang="en-US" altLang="zh-CN" dirty="0"/>
              <a:t>HTML</a:t>
            </a:r>
            <a:r>
              <a:rPr lang="zh-CN" altLang="en-US" dirty="0"/>
              <a:t>、</a:t>
            </a:r>
            <a:r>
              <a:rPr lang="en-US" altLang="zh-CN" dirty="0"/>
              <a:t>CSS</a:t>
            </a:r>
            <a:r>
              <a:rPr lang="zh-CN" altLang="en-US" dirty="0"/>
              <a:t>和</a:t>
            </a:r>
            <a:r>
              <a:rPr lang="en-US" altLang="zh-CN" dirty="0"/>
              <a:t>JavaScript</a:t>
            </a:r>
            <a:r>
              <a:rPr lang="zh-CN" altLang="en-US" dirty="0"/>
              <a:t>，显示每个资源页面的请求以及载入所花费的时间。</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srcRect/>
          <a:stretch>
            <a:fillRect/>
          </a:stretch>
        </p:blipFill>
        <p:spPr bwMode="auto">
          <a:xfrm>
            <a:off x="142844" y="500042"/>
            <a:ext cx="10668074" cy="600079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HTML DOM</a:t>
            </a:r>
            <a:r>
              <a:rPr lang="zh-CN" altLang="en-US" dirty="0"/>
              <a:t>提取内容</a:t>
            </a:r>
          </a:p>
        </p:txBody>
      </p:sp>
      <p:sp>
        <p:nvSpPr>
          <p:cNvPr id="3" name="内容占位符 2"/>
          <p:cNvSpPr>
            <a:spLocks noGrp="1"/>
          </p:cNvSpPr>
          <p:nvPr>
            <p:ph idx="1"/>
          </p:nvPr>
        </p:nvSpPr>
        <p:spPr/>
        <p:txBody>
          <a:bodyPr>
            <a:normAutofit/>
          </a:bodyPr>
          <a:lstStyle/>
          <a:p>
            <a:r>
              <a:rPr lang="zh-CN" altLang="zh-CN" b="1" dirty="0"/>
              <a:t>开源</a:t>
            </a:r>
            <a:r>
              <a:rPr lang="en-US" altLang="zh-CN" b="1" dirty="0"/>
              <a:t>HTML</a:t>
            </a:r>
            <a:r>
              <a:rPr lang="zh-CN" altLang="zh-CN" b="1" dirty="0"/>
              <a:t>解析器</a:t>
            </a:r>
            <a:endParaRPr lang="en-US" altLang="zh-CN" b="1" dirty="0"/>
          </a:p>
          <a:p>
            <a:pPr lvl="1"/>
            <a:r>
              <a:rPr lang="en-US" altLang="zh-CN" b="1" dirty="0"/>
              <a:t>JAVA</a:t>
            </a:r>
            <a:r>
              <a:rPr lang="zh-CN" altLang="zh-CN" b="1" dirty="0"/>
              <a:t>：</a:t>
            </a:r>
            <a:r>
              <a:rPr lang="en-US" altLang="zh-CN" b="1" dirty="0" err="1"/>
              <a:t>HTMLParser,jsoup</a:t>
            </a:r>
            <a:r>
              <a:rPr lang="zh-CN" altLang="zh-CN" b="1" dirty="0"/>
              <a:t>等</a:t>
            </a:r>
          </a:p>
          <a:p>
            <a:pPr lvl="2"/>
            <a:r>
              <a:rPr lang="en-US" altLang="zh-CN" b="1" dirty="0" err="1"/>
              <a:t>jsoup</a:t>
            </a:r>
            <a:r>
              <a:rPr lang="en-US" altLang="zh-CN" b="1" dirty="0"/>
              <a:t> </a:t>
            </a:r>
            <a:r>
              <a:rPr lang="zh-CN" altLang="zh-CN" b="1" dirty="0"/>
              <a:t>是一款</a:t>
            </a:r>
            <a:r>
              <a:rPr lang="en-US" altLang="zh-CN" b="1" dirty="0"/>
              <a:t>Java </a:t>
            </a:r>
            <a:r>
              <a:rPr lang="zh-CN" altLang="zh-CN" b="1" dirty="0"/>
              <a:t>的</a:t>
            </a:r>
            <a:r>
              <a:rPr lang="en-US" altLang="zh-CN" b="1" dirty="0"/>
              <a:t>HTML</a:t>
            </a:r>
            <a:r>
              <a:rPr lang="zh-CN" altLang="zh-CN" b="1" dirty="0"/>
              <a:t>解析器，可直接解析某个</a:t>
            </a:r>
            <a:r>
              <a:rPr lang="en-US" altLang="zh-CN" b="1" dirty="0"/>
              <a:t>URL</a:t>
            </a:r>
            <a:r>
              <a:rPr lang="zh-CN" altLang="zh-CN" b="1" dirty="0"/>
              <a:t>地址、</a:t>
            </a:r>
            <a:r>
              <a:rPr lang="en-US" altLang="zh-CN" b="1" dirty="0"/>
              <a:t>HTML</a:t>
            </a:r>
            <a:r>
              <a:rPr lang="zh-CN" altLang="zh-CN" b="1" dirty="0"/>
              <a:t>文本内容。它提供了一套非常省力的</a:t>
            </a:r>
            <a:r>
              <a:rPr lang="en-US" altLang="zh-CN" b="1" dirty="0"/>
              <a:t>API</a:t>
            </a:r>
            <a:r>
              <a:rPr lang="zh-CN" altLang="zh-CN" b="1" dirty="0"/>
              <a:t>，可通过</a:t>
            </a:r>
            <a:r>
              <a:rPr lang="en-US" altLang="zh-CN" b="1" dirty="0"/>
              <a:t>DOM</a:t>
            </a:r>
            <a:r>
              <a:rPr lang="zh-CN" altLang="zh-CN" b="1" dirty="0"/>
              <a:t>，</a:t>
            </a:r>
            <a:r>
              <a:rPr lang="en-US" altLang="zh-CN" b="1" dirty="0"/>
              <a:t>CSS</a:t>
            </a:r>
            <a:r>
              <a:rPr lang="zh-CN" altLang="zh-CN" b="1" dirty="0"/>
              <a:t>以及类似于</a:t>
            </a:r>
            <a:r>
              <a:rPr lang="en-US" altLang="zh-CN" b="1" dirty="0" err="1"/>
              <a:t>jQuery</a:t>
            </a:r>
            <a:r>
              <a:rPr lang="zh-CN" altLang="zh-CN" b="1" dirty="0"/>
              <a:t>的操作方法来取出和操作数据。</a:t>
            </a:r>
          </a:p>
          <a:p>
            <a:pPr lvl="1"/>
            <a:r>
              <a:rPr lang="en-US" altLang="zh-CN" b="1" dirty="0"/>
              <a:t>C/C++</a:t>
            </a:r>
            <a:r>
              <a:rPr lang="zh-CN" altLang="zh-CN" b="1" dirty="0"/>
              <a:t>：</a:t>
            </a:r>
            <a:r>
              <a:rPr lang="en-US" altLang="zh-CN" b="1" dirty="0" err="1"/>
              <a:t>htmlcxx</a:t>
            </a:r>
            <a:r>
              <a:rPr lang="zh-CN" altLang="zh-CN" b="1" dirty="0"/>
              <a:t>等</a:t>
            </a:r>
          </a:p>
          <a:p>
            <a:pPr lvl="1"/>
            <a:r>
              <a:rPr lang="en-US" altLang="zh-CN" b="1" dirty="0"/>
              <a:t>Python</a:t>
            </a:r>
            <a:r>
              <a:rPr lang="zh-CN" altLang="zh-CN" b="1" dirty="0"/>
              <a:t>：</a:t>
            </a:r>
            <a:r>
              <a:rPr lang="en-US" altLang="zh-CN" b="1" dirty="0">
                <a:solidFill>
                  <a:srgbClr val="FF0000"/>
                </a:solidFill>
              </a:rPr>
              <a:t>Beautiful Soup</a:t>
            </a:r>
            <a:r>
              <a:rPr lang="zh-CN" altLang="zh-CN" b="1" dirty="0"/>
              <a:t>等</a:t>
            </a:r>
          </a:p>
          <a:p>
            <a:pPr lvl="1"/>
            <a:r>
              <a:rPr lang="en-US" altLang="zh-CN" b="1" dirty="0"/>
              <a:t>C#</a:t>
            </a:r>
            <a:r>
              <a:rPr lang="zh-CN" altLang="zh-CN" b="1" dirty="0"/>
              <a:t>：</a:t>
            </a:r>
            <a:r>
              <a:rPr lang="en-US" altLang="zh-CN" b="1" dirty="0" err="1"/>
              <a:t>Winista.Htmlparser.Net</a:t>
            </a:r>
            <a:r>
              <a:rPr lang="zh-CN" altLang="zh-CN" b="1" dirty="0"/>
              <a:t>等</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 </a:t>
            </a:r>
            <a:r>
              <a:rPr lang="zh-CN" altLang="en-US" dirty="0"/>
              <a:t>处理</a:t>
            </a:r>
          </a:p>
        </p:txBody>
      </p:sp>
      <p:sp>
        <p:nvSpPr>
          <p:cNvPr id="3" name="内容占位符 2"/>
          <p:cNvSpPr>
            <a:spLocks noGrp="1"/>
          </p:cNvSpPr>
          <p:nvPr>
            <p:ph idx="1"/>
          </p:nvPr>
        </p:nvSpPr>
        <p:spPr/>
        <p:txBody>
          <a:bodyPr/>
          <a:lstStyle/>
          <a:p>
            <a:r>
              <a:rPr lang="en-US" altLang="zh-CN" dirty="0" err="1"/>
              <a:t>Padans</a:t>
            </a:r>
            <a:r>
              <a:rPr lang="zh-CN" altLang="en-US"/>
              <a:t>模块直接</a:t>
            </a:r>
            <a:r>
              <a:rPr lang="zh-CN" altLang="en-US" dirty="0"/>
              <a:t>读取网页中的表格</a:t>
            </a:r>
            <a:endParaRPr lang="en-US" altLang="zh-CN" dirty="0"/>
          </a:p>
          <a:p>
            <a:r>
              <a:rPr lang="en-US" altLang="zh-CN" dirty="0"/>
              <a:t>JSON</a:t>
            </a:r>
            <a:r>
              <a:rPr lang="zh-CN" altLang="en-US" dirty="0"/>
              <a:t>模块直接读取网页中的</a:t>
            </a:r>
            <a:r>
              <a:rPr lang="en-US" altLang="zh-CN" dirty="0"/>
              <a:t>JSON</a:t>
            </a:r>
            <a:r>
              <a:rPr lang="zh-CN" altLang="en-US" dirty="0"/>
              <a:t>数据</a:t>
            </a:r>
            <a:endParaRPr lang="en-US" altLang="zh-CN" dirty="0"/>
          </a:p>
          <a:p>
            <a:r>
              <a:rPr lang="en-US" altLang="zh-CN" b="1" dirty="0"/>
              <a:t>Beautiful Soup</a:t>
            </a:r>
            <a:r>
              <a:rPr lang="zh-CN" altLang="en-US" b="1" dirty="0"/>
              <a:t>爬虫</a:t>
            </a:r>
            <a:r>
              <a:rPr lang="zh-CN" altLang="en-US" dirty="0"/>
              <a:t> </a:t>
            </a:r>
            <a:endParaRPr lang="en-US" altLang="zh-CN" dirty="0"/>
          </a:p>
          <a:p>
            <a:r>
              <a:rPr lang="en-US" altLang="zh-CN" dirty="0" err="1"/>
              <a:t>Scrapy</a:t>
            </a:r>
            <a:r>
              <a:rPr lang="en-US" altLang="zh-CN" dirty="0"/>
              <a:t>  </a:t>
            </a:r>
            <a:r>
              <a:rPr lang="zh-CN" altLang="en-US" dirty="0"/>
              <a:t>爬虫框架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a:t>2.4  python </a:t>
            </a:r>
            <a:r>
              <a:rPr lang="zh-CN" altLang="en-US" b="1" dirty="0"/>
              <a:t>模块</a:t>
            </a:r>
            <a:endParaRPr lang="zh-CN" altLang="en-US" dirty="0"/>
          </a:p>
        </p:txBody>
      </p:sp>
      <p:sp>
        <p:nvSpPr>
          <p:cNvPr id="3" name="内容占位符 2"/>
          <p:cNvSpPr>
            <a:spLocks noGrp="1"/>
          </p:cNvSpPr>
          <p:nvPr>
            <p:ph idx="1"/>
          </p:nvPr>
        </p:nvSpPr>
        <p:spPr/>
        <p:txBody>
          <a:bodyPr>
            <a:normAutofit/>
          </a:bodyPr>
          <a:lstStyle/>
          <a:p>
            <a:r>
              <a:rPr lang="zh-CN" altLang="en-US" dirty="0"/>
              <a:t>胶水语言</a:t>
            </a:r>
            <a:endParaRPr lang="en-US" altLang="zh-CN" dirty="0"/>
          </a:p>
          <a:p>
            <a:r>
              <a:rPr lang="en-US" altLang="zh-CN" dirty="0">
                <a:hlinkClick r:id="rId2"/>
              </a:rPr>
              <a:t>https://pypi.org</a:t>
            </a:r>
            <a:r>
              <a:rPr lang="en-US" altLang="zh-CN" dirty="0"/>
              <a:t> </a:t>
            </a:r>
            <a:r>
              <a:rPr lang="zh-CN" altLang="en-US" dirty="0"/>
              <a:t>下载相应模块</a:t>
            </a:r>
            <a:endParaRPr lang="en-US" altLang="zh-CN" dirty="0"/>
          </a:p>
          <a:p>
            <a:r>
              <a:rPr lang="en-US" altLang="zh-CN" dirty="0"/>
              <a:t>Pip </a:t>
            </a:r>
            <a:r>
              <a:rPr lang="zh-CN" altLang="en-US" dirty="0"/>
              <a:t>安装模块</a:t>
            </a:r>
            <a:endParaRPr lang="en-US" altLang="zh-CN" dirty="0"/>
          </a:p>
          <a:p>
            <a:r>
              <a:rPr lang="zh-CN" altLang="en-US" dirty="0"/>
              <a:t>代码中 </a:t>
            </a:r>
            <a:r>
              <a:rPr lang="en-US" altLang="zh-CN" dirty="0"/>
              <a:t>import </a:t>
            </a:r>
            <a:r>
              <a:rPr lang="zh-CN" altLang="en-US" dirty="0"/>
              <a:t>模块</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a:t>
            </a:r>
          </a:p>
        </p:txBody>
      </p:sp>
      <p:sp>
        <p:nvSpPr>
          <p:cNvPr id="3" name="内容占位符 2"/>
          <p:cNvSpPr>
            <a:spLocks noGrp="1"/>
          </p:cNvSpPr>
          <p:nvPr>
            <p:ph idx="1"/>
          </p:nvPr>
        </p:nvSpPr>
        <p:spPr/>
        <p:txBody>
          <a:bodyPr/>
          <a:lstStyle/>
          <a:p>
            <a:r>
              <a:rPr lang="zh-CN" altLang="en-US" dirty="0"/>
              <a:t>模块下载</a:t>
            </a:r>
            <a:endParaRPr lang="en-US" altLang="zh-CN" dirty="0"/>
          </a:p>
          <a:p>
            <a:pPr lvl="1"/>
            <a:r>
              <a:rPr lang="en-US" altLang="zh-CN" dirty="0"/>
              <a:t>https://pypi.org/project/pandas/#files</a:t>
            </a:r>
          </a:p>
          <a:p>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000100" y="2643182"/>
            <a:ext cx="6972300" cy="38957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Whl</a:t>
            </a:r>
            <a:r>
              <a:rPr lang="en-US" altLang="zh-CN" dirty="0"/>
              <a:t> </a:t>
            </a:r>
            <a:r>
              <a:rPr lang="zh-CN" altLang="en-US" dirty="0"/>
              <a:t>文件</a:t>
            </a:r>
          </a:p>
        </p:txBody>
      </p:sp>
      <p:sp>
        <p:nvSpPr>
          <p:cNvPr id="3" name="内容占位符 2"/>
          <p:cNvSpPr>
            <a:spLocks noGrp="1"/>
          </p:cNvSpPr>
          <p:nvPr>
            <p:ph idx="1"/>
          </p:nvPr>
        </p:nvSpPr>
        <p:spPr/>
        <p:txBody>
          <a:bodyPr>
            <a:normAutofit lnSpcReduction="10000"/>
          </a:bodyPr>
          <a:lstStyle/>
          <a:p>
            <a:r>
              <a:rPr lang="en-US" altLang="zh-CN" dirty="0"/>
              <a:t>pandas-1.0.5-cp36-cp36m-win_amd64.whl</a:t>
            </a:r>
          </a:p>
          <a:p>
            <a:r>
              <a:rPr lang="en-US" dirty="0"/>
              <a:t>Python</a:t>
            </a:r>
            <a:r>
              <a:rPr lang="zh-CN" altLang="en-US" dirty="0"/>
              <a:t>自带的</a:t>
            </a:r>
            <a:r>
              <a:rPr lang="en-US" dirty="0"/>
              <a:t>pip</a:t>
            </a:r>
          </a:p>
          <a:p>
            <a:pPr lvl="1"/>
            <a:r>
              <a:rPr lang="en-US" altLang="zh-CN" dirty="0">
                <a:hlinkClick r:id="rId2"/>
              </a:rPr>
              <a:t>https://blog.csdn.net/weixin_44252966/article/details/85943835</a:t>
            </a:r>
            <a:endParaRPr lang="en-US" altLang="zh-CN" dirty="0"/>
          </a:p>
          <a:p>
            <a:r>
              <a:rPr lang="zh-CN" altLang="en-US" dirty="0"/>
              <a:t>命令提示符 </a:t>
            </a:r>
            <a:r>
              <a:rPr lang="en-US" altLang="zh-CN" dirty="0" err="1"/>
              <a:t>cmd</a:t>
            </a:r>
            <a:endParaRPr lang="en-US" altLang="zh-CN" dirty="0"/>
          </a:p>
          <a:p>
            <a:pPr lvl="1"/>
            <a:r>
              <a:rPr lang="en-US" altLang="zh-CN" dirty="0">
                <a:solidFill>
                  <a:srgbClr val="FF0000"/>
                </a:solidFill>
              </a:rPr>
              <a:t>C:\Users\Administrator</a:t>
            </a:r>
            <a:r>
              <a:rPr lang="en-US" altLang="zh-CN" dirty="0"/>
              <a:t>\AppData\Local\Programs\Python\Python36&gt;</a:t>
            </a:r>
          </a:p>
          <a:p>
            <a:pPr lvl="1"/>
            <a:r>
              <a:rPr lang="en-US" altLang="zh-CN" dirty="0" err="1"/>
              <a:t>Cd</a:t>
            </a:r>
            <a:r>
              <a:rPr lang="en-US" altLang="zh-CN" dirty="0"/>
              <a:t> </a:t>
            </a:r>
            <a:r>
              <a:rPr lang="en-US" altLang="zh-CN" dirty="0" err="1"/>
              <a:t>appdata</a:t>
            </a:r>
            <a:endParaRPr lang="en-US" altLang="zh-CN" dirty="0"/>
          </a:p>
          <a:p>
            <a:pPr lvl="1"/>
            <a:r>
              <a:rPr lang="en-US" dirty="0"/>
              <a:t>pip install pandas</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4214810" y="4467225"/>
            <a:ext cx="9324975" cy="23907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1736431"/>
            <a:ext cx="8229600" cy="4253501"/>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zh-CN" altLang="en-US" b="1" dirty="0"/>
              <a:t>今日作业</a:t>
            </a:r>
            <a:endParaRPr lang="zh-CN" altLang="en-US" dirty="0"/>
          </a:p>
        </p:txBody>
      </p:sp>
      <p:sp>
        <p:nvSpPr>
          <p:cNvPr id="3" name="内容占位符 2"/>
          <p:cNvSpPr>
            <a:spLocks noGrp="1"/>
          </p:cNvSpPr>
          <p:nvPr>
            <p:ph idx="1"/>
          </p:nvPr>
        </p:nvSpPr>
        <p:spPr/>
        <p:txBody>
          <a:bodyPr/>
          <a:lstStyle/>
          <a:p>
            <a:r>
              <a:rPr lang="zh-CN" altLang="en-US" dirty="0"/>
              <a:t>下载安装</a:t>
            </a:r>
            <a:r>
              <a:rPr lang="en-US" dirty="0"/>
              <a:t>pandas</a:t>
            </a:r>
            <a:r>
              <a:rPr lang="zh-CN" altLang="en-US" dirty="0"/>
              <a:t>模块</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2. 1</a:t>
            </a:r>
            <a:r>
              <a:rPr lang="zh-CN" altLang="en-US" dirty="0"/>
              <a:t>、</a:t>
            </a:r>
            <a:r>
              <a:rPr lang="en-US" altLang="zh-CN" dirty="0"/>
              <a:t>HTML</a:t>
            </a:r>
            <a:r>
              <a:rPr lang="zh-CN" altLang="en-US" dirty="0"/>
              <a:t>语言</a:t>
            </a:r>
          </a:p>
        </p:txBody>
      </p:sp>
      <p:sp>
        <p:nvSpPr>
          <p:cNvPr id="3" name="内容占位符 2"/>
          <p:cNvSpPr>
            <a:spLocks noGrp="1"/>
          </p:cNvSpPr>
          <p:nvPr>
            <p:ph idx="1"/>
          </p:nvPr>
        </p:nvSpPr>
        <p:spPr/>
        <p:txBody>
          <a:bodyPr>
            <a:normAutofit fontScale="85000" lnSpcReduction="20000"/>
          </a:bodyPr>
          <a:lstStyle/>
          <a:p>
            <a:r>
              <a:rPr lang="en-US" dirty="0"/>
              <a:t>Hypertext Markup Language</a:t>
            </a:r>
          </a:p>
          <a:p>
            <a:r>
              <a:rPr lang="zh-CN" altLang="en-US" dirty="0"/>
              <a:t>超文本标记语言</a:t>
            </a:r>
            <a:endParaRPr lang="en-US" altLang="zh-CN" dirty="0"/>
          </a:p>
          <a:p>
            <a:r>
              <a:rPr lang="zh-CN" altLang="en-US" dirty="0"/>
              <a:t>是为网页创建和其它可在网页浏览器中看到的信息而设计的一种标记语言。</a:t>
            </a:r>
            <a:endParaRPr lang="en-US" altLang="zh-CN" dirty="0"/>
          </a:p>
          <a:p>
            <a:r>
              <a:rPr lang="en-US" dirty="0"/>
              <a:t>HTML</a:t>
            </a:r>
            <a:r>
              <a:rPr lang="zh-CN" altLang="en-US" dirty="0"/>
              <a:t>不是一种编程语言，而是一种描述性的标记</a:t>
            </a:r>
            <a:r>
              <a:rPr lang="en-US" dirty="0"/>
              <a:t>tag</a:t>
            </a:r>
            <a:r>
              <a:rPr lang="zh-CN" altLang="en-US" dirty="0"/>
              <a:t>语言</a:t>
            </a:r>
            <a:endParaRPr lang="en-US" altLang="zh-CN" dirty="0"/>
          </a:p>
          <a:p>
            <a:r>
              <a:rPr lang="zh-CN" altLang="en-US" dirty="0"/>
              <a:t>用于</a:t>
            </a:r>
            <a:endParaRPr lang="en-US" altLang="zh-CN" dirty="0"/>
          </a:p>
          <a:p>
            <a:pPr lvl="1"/>
            <a:r>
              <a:rPr lang="zh-CN" altLang="en-US" dirty="0"/>
              <a:t>结构化信息</a:t>
            </a:r>
            <a:r>
              <a:rPr lang="en-US" altLang="zh-CN" dirty="0"/>
              <a:t>——</a:t>
            </a:r>
            <a:r>
              <a:rPr lang="zh-CN" altLang="en-US" dirty="0"/>
              <a:t>例如标题、段落和列表等等，</a:t>
            </a:r>
            <a:endParaRPr lang="en-US" altLang="zh-CN" dirty="0"/>
          </a:p>
          <a:p>
            <a:pPr lvl="1"/>
            <a:r>
              <a:rPr lang="zh-CN" altLang="en-US" dirty="0"/>
              <a:t>在一定程度上描述文档的外观和语义，比如图片的显示尺寸，文字的大小、颜色、字体等</a:t>
            </a:r>
            <a:endParaRPr lang="en-US" altLang="zh-CN" dirty="0"/>
          </a:p>
          <a:p>
            <a:r>
              <a:rPr lang="en-US" dirty="0"/>
              <a:t>HTML</a:t>
            </a:r>
            <a:r>
              <a:rPr lang="zh-CN" altLang="en-US" dirty="0"/>
              <a:t>已经成为描述和显示网页的国际标准，由万维网联盟（</a:t>
            </a:r>
            <a:r>
              <a:rPr lang="en-US" dirty="0"/>
              <a:t>W3C</a:t>
            </a:r>
            <a:r>
              <a:rPr lang="zh-CN" altLang="en-US" dirty="0"/>
              <a:t>）维护。</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a:t>HTML</a:t>
            </a:r>
            <a:r>
              <a:rPr lang="zh-CN" altLang="en-US" dirty="0"/>
              <a:t>网页文件的后缀名是</a:t>
            </a:r>
            <a:r>
              <a:rPr lang="en-US" dirty="0"/>
              <a:t>.html</a:t>
            </a:r>
            <a:r>
              <a:rPr lang="zh-CN" altLang="en-US" dirty="0"/>
              <a:t>或者是</a:t>
            </a:r>
            <a:r>
              <a:rPr lang="en-US" dirty="0"/>
              <a:t>.</a:t>
            </a:r>
            <a:r>
              <a:rPr lang="en-US" dirty="0" err="1"/>
              <a:t>htm</a:t>
            </a:r>
            <a:endParaRPr lang="en-US" dirty="0"/>
          </a:p>
          <a:p>
            <a:r>
              <a:rPr lang="zh-CN" altLang="en-US" dirty="0"/>
              <a:t>纯文本格式的</a:t>
            </a:r>
            <a:r>
              <a:rPr lang="en-US" dirty="0"/>
              <a:t>ASCII</a:t>
            </a:r>
            <a:r>
              <a:rPr lang="zh-CN" altLang="en-US" dirty="0"/>
              <a:t>文件</a:t>
            </a:r>
            <a:endParaRPr lang="en-US" altLang="zh-CN" dirty="0"/>
          </a:p>
          <a:p>
            <a:r>
              <a:rPr lang="zh-CN" altLang="en-US" dirty="0"/>
              <a:t>用任何文本编辑器都可以编写</a:t>
            </a:r>
            <a:r>
              <a:rPr lang="en-US" dirty="0"/>
              <a:t>HTML</a:t>
            </a:r>
            <a:r>
              <a:rPr lang="zh-CN" altLang="en-US" dirty="0"/>
              <a:t>网页文件。</a:t>
            </a:r>
            <a:endParaRPr lang="en-US" altLang="zh-CN" dirty="0"/>
          </a:p>
          <a:p>
            <a:r>
              <a:rPr lang="en-US" dirty="0"/>
              <a:t>HTML </a:t>
            </a:r>
            <a:r>
              <a:rPr lang="zh-CN" altLang="en-US" dirty="0"/>
              <a:t>源代码</a:t>
            </a:r>
            <a:endParaRPr lang="en-US" altLang="zh-CN" dirty="0"/>
          </a:p>
          <a:p>
            <a:pPr lvl="1"/>
            <a:r>
              <a:rPr lang="zh-CN" altLang="en-US" dirty="0"/>
              <a:t>图片，音频，视频</a:t>
            </a:r>
            <a:endParaRPr lang="en-US" altLang="zh-CN" dirty="0"/>
          </a:p>
          <a:p>
            <a:pPr lvl="1"/>
            <a:r>
              <a:rPr lang="zh-CN" altLang="en-US" dirty="0"/>
              <a:t>超级链接方式加入</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a:t>每个</a:t>
            </a:r>
            <a:r>
              <a:rPr lang="en-US" dirty="0"/>
              <a:t>HTML </a:t>
            </a:r>
            <a:r>
              <a:rPr lang="zh-CN" altLang="en-US" dirty="0"/>
              <a:t>网页文档包含若干</a:t>
            </a:r>
            <a:r>
              <a:rPr lang="en-US" dirty="0"/>
              <a:t>HTML </a:t>
            </a:r>
            <a:r>
              <a:rPr lang="zh-CN" altLang="en-US" dirty="0"/>
              <a:t>标记和文本内容组成，</a:t>
            </a:r>
            <a:endParaRPr lang="en-US" altLang="zh-CN" dirty="0"/>
          </a:p>
          <a:p>
            <a:r>
              <a:rPr lang="en-US" dirty="0"/>
              <a:t>HTML</a:t>
            </a:r>
            <a:r>
              <a:rPr lang="zh-CN" altLang="en-US" dirty="0"/>
              <a:t>标记</a:t>
            </a:r>
            <a:r>
              <a:rPr lang="en-US" dirty="0"/>
              <a:t>(HTML tag)</a:t>
            </a:r>
            <a:r>
              <a:rPr lang="zh-CN" altLang="en-US" dirty="0"/>
              <a:t>是由尖括号包围的关键词，</a:t>
            </a:r>
            <a:endParaRPr lang="en-US" altLang="zh-CN" dirty="0"/>
          </a:p>
          <a:p>
            <a:pPr lvl="1"/>
            <a:r>
              <a:rPr lang="zh-CN" altLang="en-US" dirty="0"/>
              <a:t>比如</a:t>
            </a:r>
            <a:r>
              <a:rPr lang="en-US" dirty="0"/>
              <a:t> &lt;html&gt;</a:t>
            </a:r>
            <a:r>
              <a:rPr lang="zh-CN" altLang="en-US" dirty="0"/>
              <a:t>。</a:t>
            </a:r>
            <a:endParaRPr lang="en-US" altLang="zh-CN" dirty="0"/>
          </a:p>
          <a:p>
            <a:r>
              <a:rPr lang="en-US" dirty="0"/>
              <a:t>HTML</a:t>
            </a:r>
            <a:r>
              <a:rPr lang="zh-CN" altLang="en-US" dirty="0"/>
              <a:t>标记通常成对出现，</a:t>
            </a:r>
            <a:endParaRPr lang="en-US" altLang="zh-CN" dirty="0"/>
          </a:p>
          <a:p>
            <a:pPr lvl="1"/>
            <a:r>
              <a:rPr lang="zh-CN" altLang="en-US" dirty="0"/>
              <a:t>比如</a:t>
            </a:r>
            <a:r>
              <a:rPr lang="en-US" dirty="0"/>
              <a:t>&lt;html&gt;</a:t>
            </a:r>
            <a:r>
              <a:rPr lang="zh-CN" altLang="en-US" dirty="0"/>
              <a:t>和</a:t>
            </a:r>
            <a:r>
              <a:rPr lang="en-US" dirty="0"/>
              <a:t>&lt;/html&gt;</a:t>
            </a:r>
            <a:r>
              <a:rPr lang="zh-CN" altLang="en-US" dirty="0"/>
              <a:t>，</a:t>
            </a:r>
            <a:endParaRPr lang="en-US" altLang="zh-CN" dirty="0"/>
          </a:p>
          <a:p>
            <a:pPr lvl="1"/>
            <a:r>
              <a:rPr lang="zh-CN" altLang="en-US" dirty="0"/>
              <a:t>标记对中的第一个标记是开始标记，</a:t>
            </a:r>
            <a:endParaRPr lang="en-US" altLang="zh-CN" dirty="0"/>
          </a:p>
          <a:p>
            <a:pPr lvl="1"/>
            <a:r>
              <a:rPr lang="zh-CN" altLang="en-US" dirty="0"/>
              <a:t>第二个标记是结束标记，</a:t>
            </a:r>
            <a:endParaRPr lang="en-US" altLang="zh-CN" dirty="0"/>
          </a:p>
          <a:p>
            <a:pPr lvl="1"/>
            <a:r>
              <a:rPr lang="zh-CN" altLang="en-US" dirty="0"/>
              <a:t>开始和结束标记也被称为开放标记和闭合标记。</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标准的</a:t>
            </a:r>
            <a:r>
              <a:rPr lang="en-US" dirty="0"/>
              <a:t>HTML</a:t>
            </a:r>
            <a:r>
              <a:rPr lang="zh-CN" altLang="en-US" dirty="0"/>
              <a:t>网页都具有一个基本的整体结构，</a:t>
            </a:r>
            <a:endParaRPr lang="en-US" altLang="zh-CN" dirty="0"/>
          </a:p>
          <a:p>
            <a:pPr lvl="1"/>
            <a:r>
              <a:rPr lang="zh-CN" altLang="en-US" dirty="0"/>
              <a:t>即一个网页以</a:t>
            </a:r>
            <a:r>
              <a:rPr lang="en-US" dirty="0"/>
              <a:t>&lt;HTML&gt;</a:t>
            </a:r>
            <a:r>
              <a:rPr lang="zh-CN" altLang="en-US" dirty="0"/>
              <a:t>标记开始，以</a:t>
            </a:r>
            <a:r>
              <a:rPr lang="en-US" dirty="0"/>
              <a:t>&lt;/HTML&gt;</a:t>
            </a:r>
            <a:r>
              <a:rPr lang="zh-CN" altLang="en-US" dirty="0"/>
              <a:t>标记结尾，</a:t>
            </a:r>
            <a:endParaRPr lang="en-US" altLang="zh-CN" dirty="0"/>
          </a:p>
          <a:p>
            <a:pPr lvl="1"/>
            <a:r>
              <a:rPr lang="en-US" dirty="0"/>
              <a:t>&lt;HTML&gt;&lt;/HTML&gt;</a:t>
            </a:r>
            <a:r>
              <a:rPr lang="zh-CN" altLang="en-US" dirty="0"/>
              <a:t>之间包含头部</a:t>
            </a:r>
            <a:r>
              <a:rPr lang="en-US" dirty="0"/>
              <a:t>(head)</a:t>
            </a:r>
            <a:r>
              <a:rPr lang="zh-CN" altLang="en-US" dirty="0"/>
              <a:t>与实体</a:t>
            </a:r>
            <a:r>
              <a:rPr lang="en-US" dirty="0"/>
              <a:t>(body)</a:t>
            </a:r>
            <a:r>
              <a:rPr lang="zh-CN" altLang="en-US" dirty="0"/>
              <a:t>两大部分。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a:buNone/>
            </a:pPr>
            <a:r>
              <a:rPr lang="en-US" dirty="0"/>
              <a:t>&lt;html&gt;</a:t>
            </a:r>
            <a:endParaRPr lang="zh-CN" altLang="en-US" dirty="0"/>
          </a:p>
          <a:p>
            <a:pPr>
              <a:buNone/>
            </a:pPr>
            <a:r>
              <a:rPr lang="en-US" dirty="0"/>
              <a:t>   &lt;head&gt;</a:t>
            </a:r>
            <a:endParaRPr lang="zh-CN" altLang="en-US" dirty="0"/>
          </a:p>
          <a:p>
            <a:pPr>
              <a:buNone/>
            </a:pPr>
            <a:r>
              <a:rPr lang="en-US" dirty="0"/>
              <a:t>   &lt;/head&gt;</a:t>
            </a:r>
          </a:p>
          <a:p>
            <a:pPr>
              <a:buNone/>
            </a:pPr>
            <a:endParaRPr lang="zh-CN" altLang="en-US" dirty="0"/>
          </a:p>
          <a:p>
            <a:pPr>
              <a:buNone/>
            </a:pPr>
            <a:r>
              <a:rPr lang="en-US" dirty="0"/>
              <a:t>   &lt;body&gt;</a:t>
            </a:r>
            <a:endParaRPr lang="zh-CN" altLang="en-US" dirty="0"/>
          </a:p>
          <a:p>
            <a:pPr>
              <a:buNone/>
            </a:pPr>
            <a:r>
              <a:rPr lang="en-US" dirty="0"/>
              <a:t>   &lt;/body&gt;</a:t>
            </a:r>
            <a:endParaRPr lang="zh-CN" altLang="en-US" dirty="0"/>
          </a:p>
          <a:p>
            <a:pPr>
              <a:buNone/>
            </a:pPr>
            <a:r>
              <a:rPr lang="en-US" dirty="0"/>
              <a:t>&lt;/html&gt;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在</a:t>
            </a:r>
            <a:r>
              <a:rPr lang="en-US" dirty="0"/>
              <a:t>&lt;head&gt;</a:t>
            </a:r>
            <a:r>
              <a:rPr lang="zh-CN" altLang="en-US" dirty="0"/>
              <a:t>和</a:t>
            </a:r>
            <a:r>
              <a:rPr lang="en-US" dirty="0"/>
              <a:t>&lt;/head&gt;</a:t>
            </a:r>
            <a:r>
              <a:rPr lang="zh-CN" altLang="en-US" dirty="0"/>
              <a:t>之间的内容，是文档头部信息，</a:t>
            </a:r>
            <a:endParaRPr lang="en-US" altLang="zh-CN" dirty="0"/>
          </a:p>
          <a:p>
            <a:pPr lvl="1"/>
            <a:r>
              <a:rPr lang="zh-CN" altLang="en-US" dirty="0"/>
              <a:t>主要是一些定义、说明标记。</a:t>
            </a:r>
            <a:endParaRPr lang="en-US" altLang="zh-CN" dirty="0"/>
          </a:p>
          <a:p>
            <a:pPr lvl="1"/>
            <a:r>
              <a:rPr lang="zh-CN" altLang="en-US" dirty="0"/>
              <a:t>头部信息除</a:t>
            </a:r>
            <a:r>
              <a:rPr lang="en-US" dirty="0"/>
              <a:t>title</a:t>
            </a:r>
            <a:r>
              <a:rPr lang="zh-CN" altLang="en-US" dirty="0"/>
              <a:t>标记外都在网页显示不出来的。</a:t>
            </a:r>
            <a:endParaRPr lang="en-US" altLang="zh-CN" dirty="0"/>
          </a:p>
          <a:p>
            <a:pPr lvl="1"/>
            <a:r>
              <a:rPr lang="zh-CN" altLang="en-US" dirty="0"/>
              <a:t>头部中最常用的标记符是</a:t>
            </a:r>
            <a:r>
              <a:rPr lang="en-US" dirty="0"/>
              <a:t>&lt;title&gt;</a:t>
            </a:r>
            <a:r>
              <a:rPr lang="zh-CN" altLang="en-US" dirty="0"/>
              <a:t>和</a:t>
            </a:r>
            <a:r>
              <a:rPr lang="en-US" dirty="0"/>
              <a:t>&lt;meta&gt;</a:t>
            </a:r>
            <a:r>
              <a:rPr lang="zh-CN" altLang="en-US" dirty="0"/>
              <a:t>，</a:t>
            </a:r>
            <a:endParaRPr lang="en-US" altLang="zh-CN" dirty="0"/>
          </a:p>
          <a:p>
            <a:pPr lvl="1"/>
            <a:r>
              <a:rPr lang="en-US" dirty="0"/>
              <a:t>&lt;title&gt;</a:t>
            </a:r>
            <a:r>
              <a:rPr lang="zh-CN" altLang="en-US" dirty="0"/>
              <a:t>和</a:t>
            </a:r>
            <a:r>
              <a:rPr lang="en-US" dirty="0"/>
              <a:t>&lt;/title&gt;</a:t>
            </a:r>
            <a:r>
              <a:rPr lang="zh-CN" altLang="en-US" dirty="0"/>
              <a:t>用于定义网页的标题名称，</a:t>
            </a:r>
            <a:endParaRPr lang="en-US" altLang="zh-CN" dirty="0"/>
          </a:p>
          <a:p>
            <a:pPr lvl="2"/>
            <a:r>
              <a:rPr lang="zh-CN" altLang="en-US" dirty="0"/>
              <a:t>它的内容显示在网页窗口的标题栏或标签名称中，</a:t>
            </a:r>
            <a:endParaRPr lang="en-US" altLang="zh-CN" dirty="0"/>
          </a:p>
          <a:p>
            <a:pPr lvl="2"/>
            <a:r>
              <a:rPr lang="zh-CN" altLang="en-US" dirty="0"/>
              <a:t>网页标题可被浏览器用作书签和收藏清单。</a:t>
            </a:r>
          </a:p>
          <a:p>
            <a:endParaRPr lang="zh-CN" altLang="en-US" dirty="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3094</TotalTime>
  <Words>2030</Words>
  <Application>Microsoft Office PowerPoint</Application>
  <PresentationFormat>全屏显示(4:3)</PresentationFormat>
  <Paragraphs>239</Paragraphs>
  <Slides>38</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38</vt:i4>
      </vt:variant>
    </vt:vector>
  </HeadingPairs>
  <TitlesOfParts>
    <vt:vector size="42" baseType="lpstr">
      <vt:lpstr>宋体</vt:lpstr>
      <vt:lpstr>Arial</vt:lpstr>
      <vt:lpstr>Calibri</vt:lpstr>
      <vt:lpstr>Office 主题</vt:lpstr>
      <vt:lpstr>第2讲  网页解析</vt:lpstr>
      <vt:lpstr>网页爬取算法</vt:lpstr>
      <vt:lpstr>目录</vt:lpstr>
      <vt:lpstr>2. 1、HTML语言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什么是 HTML？</vt:lpstr>
      <vt:lpstr>PowerPoint 演示文稿</vt:lpstr>
      <vt:lpstr>PowerPoint 演示文稿</vt:lpstr>
      <vt:lpstr>PowerPoint 演示文稿</vt:lpstr>
      <vt:lpstr>2.2  网页解析方法</vt:lpstr>
      <vt:lpstr> 正则表达式</vt:lpstr>
      <vt:lpstr>PowerPoint 演示文稿</vt:lpstr>
      <vt:lpstr>PowerPoint 演示文稿</vt:lpstr>
      <vt:lpstr>PowerPoint 演示文稿</vt:lpstr>
      <vt:lpstr>正则表达式语法</vt:lpstr>
      <vt:lpstr>2-1.py</vt:lpstr>
      <vt:lpstr>2-2.py</vt:lpstr>
      <vt:lpstr>2-3.py</vt:lpstr>
      <vt:lpstr>基于正则表达式的信息提取</vt:lpstr>
      <vt:lpstr>PowerPoint 演示文稿</vt:lpstr>
      <vt:lpstr>2.3  DOM</vt:lpstr>
      <vt:lpstr>浏览器开发者工具</vt:lpstr>
      <vt:lpstr>PowerPoint 演示文稿</vt:lpstr>
      <vt:lpstr>PowerPoint 演示文稿</vt:lpstr>
      <vt:lpstr>基于HTML DOM提取内容</vt:lpstr>
      <vt:lpstr>Python 处理</vt:lpstr>
      <vt:lpstr>2.4  python 模块</vt:lpstr>
      <vt:lpstr>安装</vt:lpstr>
      <vt:lpstr>Whl 文件</vt:lpstr>
      <vt:lpstr>PowerPoint 演示文稿</vt:lpstr>
      <vt:lpstr>2.5  今日作业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第2讲  网页解析</dc:title>
  <dc:creator>Administrator</dc:creator>
  <cp:lastModifiedBy>ZHOUJianPing</cp:lastModifiedBy>
  <cp:revision>63</cp:revision>
  <dcterms:created xsi:type="dcterms:W3CDTF">2020-06-22T00:19:48Z</dcterms:created>
  <dcterms:modified xsi:type="dcterms:W3CDTF">2022-08-24T14:51:40Z</dcterms:modified>
</cp:coreProperties>
</file>