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56" r:id="rId8"/>
    <p:sldId id="257" r:id="rId9"/>
    <p:sldId id="259" r:id="rId10"/>
    <p:sldId id="258" r:id="rId11"/>
    <p:sldId id="274" r:id="rId12"/>
    <p:sldId id="275" r:id="rId13"/>
    <p:sldId id="266" r:id="rId14"/>
    <p:sldId id="260" r:id="rId15"/>
    <p:sldId id="276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pi.org/project/lxml/#fil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.com.cn/html/html_tables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gbiji.com/tag/html-tabl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5%B0%E6%8D%AE%E6%A8%A1%E5%9E%8B/1305623" TargetMode="External"/><Relationship Id="rId2" Type="http://schemas.openxmlformats.org/officeDocument/2006/relationships/hyperlink" Target="https://baike.baidu.com/item/NumPy/567843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dirty="0"/>
              <a:t>3</a:t>
            </a:r>
            <a:r>
              <a:rPr lang="zh-CN" altLang="en-US" dirty="0"/>
              <a:t>讲 </a:t>
            </a:r>
            <a:r>
              <a:rPr lang="en-US" b="1" dirty="0" err="1"/>
              <a:t>Padans</a:t>
            </a:r>
            <a:r>
              <a:rPr lang="zh-CN" altLang="en-US" b="1" dirty="0"/>
              <a:t>模块 </a:t>
            </a:r>
            <a:br>
              <a:rPr lang="en-US" altLang="zh-CN" b="1" dirty="0"/>
            </a:br>
            <a:r>
              <a:rPr lang="zh-CN" altLang="en-US" b="1" dirty="0"/>
              <a:t>直接读取网页中的表格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zh-CN" altLang="en-US" dirty="0"/>
              <a:t>是一种表格型数据结构</a:t>
            </a:r>
            <a:endParaRPr lang="en-US" altLang="zh-CN" dirty="0"/>
          </a:p>
          <a:p>
            <a:r>
              <a:rPr lang="zh-CN" altLang="en-US" dirty="0"/>
              <a:t>提供</a:t>
            </a:r>
            <a:r>
              <a:rPr lang="en-US" altLang="zh-CN" dirty="0"/>
              <a:t>I/O API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786058"/>
            <a:ext cx="79724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 </a:t>
            </a:r>
            <a:r>
              <a:rPr lang="zh-CN" altLang="en-US" dirty="0"/>
              <a:t>运行实例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  <a:r>
              <a:rPr lang="zh-CN" altLang="en-US" dirty="0"/>
              <a:t>模块里的</a:t>
            </a:r>
            <a:r>
              <a:rPr lang="en-US" dirty="0" err="1"/>
              <a:t>read_html</a:t>
            </a:r>
            <a:r>
              <a:rPr lang="zh-CN" altLang="en-US" dirty="0"/>
              <a:t>（）函数</a:t>
            </a:r>
            <a:endParaRPr lang="en-US" altLang="zh-CN" dirty="0"/>
          </a:p>
          <a:p>
            <a:r>
              <a:rPr lang="en-US" altLang="zh-CN" dirty="0"/>
              <a:t>Table.py  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import pandas as </a:t>
            </a:r>
            <a:r>
              <a:rPr lang="en-US" altLang="zh-CN" dirty="0" err="1"/>
              <a:t>pda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urllib.request</a:t>
            </a:r>
            <a:endParaRPr lang="en-US" altLang="zh-CN" dirty="0"/>
          </a:p>
          <a:p>
            <a:pPr lvl="1">
              <a:buNone/>
            </a:pPr>
            <a:r>
              <a:rPr lang="en-US" altLang="zh-CN" dirty="0" err="1"/>
              <a:t>url</a:t>
            </a:r>
            <a:r>
              <a:rPr lang="en-US" altLang="zh-CN" dirty="0"/>
              <a:t> = "http://www.maigoo.com/news/463071.html"</a:t>
            </a:r>
          </a:p>
          <a:p>
            <a:pPr lvl="1">
              <a:buNone/>
            </a:pPr>
            <a:r>
              <a:rPr lang="en-US" altLang="zh-CN" dirty="0"/>
              <a:t>response = </a:t>
            </a:r>
            <a:r>
              <a:rPr lang="en-US" altLang="zh-CN" dirty="0" err="1"/>
              <a:t>urllib.request.urlopen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</a:p>
          <a:p>
            <a:pPr lvl="1">
              <a:buNone/>
            </a:pPr>
            <a:r>
              <a:rPr lang="en-US" altLang="zh-CN" dirty="0"/>
              <a:t>contents = </a:t>
            </a:r>
            <a:r>
              <a:rPr lang="en-US" altLang="zh-CN" dirty="0" err="1"/>
              <a:t>pda.read_html</a:t>
            </a:r>
            <a:r>
              <a:rPr lang="en-US" altLang="zh-CN" dirty="0"/>
              <a:t>(response)</a:t>
            </a:r>
          </a:p>
          <a:p>
            <a:pPr lvl="1">
              <a:buNone/>
            </a:pPr>
            <a:r>
              <a:rPr lang="en-US" altLang="zh-CN" dirty="0"/>
              <a:t>print(contents)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142984"/>
            <a:ext cx="784502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第一次运行错误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 err="1"/>
              <a:t>lxml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https://pypi.org/project/lxml/#files</a:t>
            </a:r>
            <a:endParaRPr lang="en-US" altLang="zh-CN" dirty="0"/>
          </a:p>
          <a:p>
            <a:pPr lvl="2"/>
            <a:r>
              <a:rPr lang="zh-CN" altLang="en-US" dirty="0"/>
              <a:t>安装</a:t>
            </a:r>
            <a:r>
              <a:rPr lang="en-US" altLang="zh-CN" dirty="0"/>
              <a:t>  pip install </a:t>
            </a:r>
            <a:r>
              <a:rPr lang="en-US" altLang="zh-CN" dirty="0" err="1"/>
              <a:t>lxml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214554"/>
            <a:ext cx="78676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400" dirty="0" err="1"/>
              <a:t>lxml</a:t>
            </a:r>
            <a:r>
              <a:rPr lang="zh-CN" altLang="en-US" sz="4400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lxml</a:t>
            </a:r>
            <a:r>
              <a:rPr lang="zh-CN" altLang="en-US" b="1" dirty="0"/>
              <a:t>是一个</a:t>
            </a:r>
            <a:r>
              <a:rPr lang="en-US" altLang="zh-CN" b="1" dirty="0"/>
              <a:t>HTML/XML</a:t>
            </a:r>
            <a:r>
              <a:rPr lang="zh-CN" altLang="en-US" b="1" dirty="0"/>
              <a:t>的解析库，</a:t>
            </a:r>
            <a:endParaRPr lang="en-US" altLang="zh-CN" b="1" dirty="0"/>
          </a:p>
          <a:p>
            <a:r>
              <a:rPr lang="zh-CN" altLang="en-US" b="1" dirty="0"/>
              <a:t>主要功能是如何解析和提取</a:t>
            </a:r>
            <a:r>
              <a:rPr lang="en-US" altLang="zh-CN" b="1" dirty="0"/>
              <a:t>HTML/XML</a:t>
            </a:r>
            <a:r>
              <a:rPr lang="zh-CN" altLang="en-US" b="1" dirty="0"/>
              <a:t>数据</a:t>
            </a:r>
            <a:endParaRPr lang="zh-CN" altLang="en-US" dirty="0"/>
          </a:p>
          <a:p>
            <a:r>
              <a:rPr lang="en-US" altLang="zh-CN" dirty="0" err="1"/>
              <a:t>lxml</a:t>
            </a:r>
            <a:r>
              <a:rPr lang="zh-CN" altLang="en-US" dirty="0"/>
              <a:t>和正则一样，是用</a:t>
            </a:r>
            <a:r>
              <a:rPr lang="en-US" altLang="zh-CN" dirty="0"/>
              <a:t>c</a:t>
            </a:r>
            <a:r>
              <a:rPr lang="zh-CN" altLang="en-US" dirty="0"/>
              <a:t>实现的，我们可以用</a:t>
            </a:r>
            <a:r>
              <a:rPr lang="en-US" altLang="zh-CN" dirty="0" err="1"/>
              <a:t>XPath</a:t>
            </a:r>
            <a:r>
              <a:rPr lang="zh-CN" altLang="en-US" dirty="0"/>
              <a:t>语法，来快速的定位特定元素以及节点信息。</a:t>
            </a:r>
            <a:endParaRPr lang="en-US" altLang="zh-CN" dirty="0"/>
          </a:p>
          <a:p>
            <a:r>
              <a:rPr lang="zh-CN" altLang="en-US" dirty="0"/>
              <a:t>需要用到</a:t>
            </a:r>
            <a:r>
              <a:rPr lang="en-US" altLang="zh-CN" dirty="0"/>
              <a:t>pip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3.4  </a:t>
            </a:r>
            <a:r>
              <a:rPr lang="zh-CN" altLang="en-US" b="1" dirty="0"/>
              <a:t>今日作业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百度使用</a:t>
            </a:r>
            <a:r>
              <a:rPr lang="en-US" dirty="0"/>
              <a:t>pandas</a:t>
            </a:r>
            <a:r>
              <a:rPr lang="zh-CN" altLang="en-US" dirty="0"/>
              <a:t>模块里的</a:t>
            </a:r>
            <a:r>
              <a:rPr lang="en-US" dirty="0" err="1"/>
              <a:t>read_html</a:t>
            </a:r>
            <a:r>
              <a:rPr lang="zh-CN" altLang="en-US" dirty="0"/>
              <a:t>爬取表格的例子</a:t>
            </a:r>
            <a:endParaRPr lang="en-US" altLang="zh-CN" dirty="0"/>
          </a:p>
          <a:p>
            <a:r>
              <a:rPr lang="zh-CN" altLang="en-US" dirty="0"/>
              <a:t>阅读代码</a:t>
            </a:r>
            <a:endParaRPr lang="en-US" altLang="zh-CN" dirty="0"/>
          </a:p>
          <a:p>
            <a:r>
              <a:rPr lang="zh-CN" altLang="en-US" dirty="0"/>
              <a:t>找到</a:t>
            </a:r>
            <a:r>
              <a:rPr lang="en-US" altLang="zh-CN" dirty="0" err="1"/>
              <a:t>url</a:t>
            </a:r>
            <a:r>
              <a:rPr lang="en-US" altLang="zh-CN" dirty="0"/>
              <a:t>, </a:t>
            </a:r>
            <a:r>
              <a:rPr lang="zh-CN" altLang="en-US" dirty="0"/>
              <a:t>测试</a:t>
            </a:r>
            <a:r>
              <a:rPr lang="en-US" altLang="zh-CN" dirty="0" err="1"/>
              <a:t>url</a:t>
            </a:r>
            <a:r>
              <a:rPr lang="zh-CN" altLang="en-US" dirty="0"/>
              <a:t>是否有效</a:t>
            </a:r>
            <a:endParaRPr lang="en-US" altLang="zh-CN" dirty="0"/>
          </a:p>
          <a:p>
            <a:r>
              <a:rPr lang="zh-CN" altLang="en-US" dirty="0"/>
              <a:t>尝试爬取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3.1  HTML</a:t>
            </a:r>
            <a:r>
              <a:rPr lang="zh-CN" altLang="en-US" b="1" dirty="0"/>
              <a:t>表格</a:t>
            </a:r>
            <a:endParaRPr lang="en-US" altLang="zh-CN" b="1" dirty="0"/>
          </a:p>
          <a:p>
            <a:r>
              <a:rPr lang="en-US" b="1" dirty="0"/>
              <a:t>3.2 Pandas</a:t>
            </a:r>
            <a:r>
              <a:rPr lang="zh-CN" altLang="en-US" b="1" dirty="0"/>
              <a:t>模块</a:t>
            </a:r>
            <a:endParaRPr lang="en-US" altLang="zh-CN" b="1" dirty="0"/>
          </a:p>
          <a:p>
            <a:r>
              <a:rPr lang="en-US" b="1" dirty="0"/>
              <a:t>3.3  </a:t>
            </a:r>
            <a:r>
              <a:rPr lang="zh-CN" altLang="en-US" b="1" dirty="0"/>
              <a:t>运行实例</a:t>
            </a:r>
            <a:endParaRPr lang="en-US" b="1" dirty="0"/>
          </a:p>
          <a:p>
            <a:r>
              <a:rPr lang="en-US" b="1" dirty="0"/>
              <a:t>3.4  </a:t>
            </a:r>
            <a:r>
              <a:rPr lang="zh-CN" altLang="en-US" b="1" dirty="0"/>
              <a:t>今日作业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3.1  HTML</a:t>
            </a:r>
            <a:r>
              <a:rPr lang="zh-CN" altLang="en-US" b="1" dirty="0"/>
              <a:t>表格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zh-CN" altLang="en-US" b="1" dirty="0"/>
              <a:t>创建表格</a:t>
            </a:r>
            <a:endParaRPr lang="en-US" altLang="zh-CN" b="1" dirty="0"/>
          </a:p>
          <a:p>
            <a:pPr lvl="1"/>
            <a:r>
              <a:rPr lang="en-US" altLang="zh-CN" dirty="0">
                <a:hlinkClick r:id="rId2"/>
              </a:rPr>
              <a:t>https://www.w3school.com.cn/html/html_tables.asp</a:t>
            </a:r>
            <a:endParaRPr lang="en-US" altLang="zh-CN" dirty="0"/>
          </a:p>
          <a:p>
            <a:pPr lvl="1"/>
            <a:r>
              <a:rPr lang="zh-CN" altLang="en-US" dirty="0"/>
              <a:t>表格可以规则的存放数据</a:t>
            </a:r>
            <a:endParaRPr lang="en-US" altLang="zh-CN" dirty="0"/>
          </a:p>
          <a:p>
            <a:pPr lvl="1"/>
            <a:r>
              <a:rPr lang="zh-CN" altLang="en-US" dirty="0"/>
              <a:t>表格可以帮助网页布局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16038"/>
          </a:xfrm>
        </p:spPr>
        <p:txBody>
          <a:bodyPr/>
          <a:lstStyle/>
          <a:p>
            <a:r>
              <a:rPr lang="en-US" altLang="zh-CN"/>
              <a:t> HTML</a:t>
            </a:r>
            <a:r>
              <a:rPr lang="zh-CN" altLang="en-US"/>
              <a:t>表格的基本结构</a:t>
            </a:r>
            <a:endParaRPr lang="zh-CN" altLang="en-US" b="1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7888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&lt;table border=1&gt;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&lt;tr&gt;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	&lt;td&gt;</a:t>
            </a:r>
            <a:r>
              <a:rPr lang="zh-CN" altLang="en-US" sz="1800"/>
              <a:t>学号</a:t>
            </a:r>
            <a:r>
              <a:rPr lang="en-US" altLang="zh-CN" sz="1800"/>
              <a:t>&lt;/td&gt;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	&lt;td&gt;</a:t>
            </a:r>
            <a:r>
              <a:rPr lang="zh-CN" altLang="en-US" sz="1800"/>
              <a:t>姓名</a:t>
            </a:r>
            <a:r>
              <a:rPr lang="en-US" altLang="zh-CN" sz="1800"/>
              <a:t>&lt;/td&gt;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	&lt;td&gt;</a:t>
            </a:r>
            <a:r>
              <a:rPr lang="zh-CN" altLang="en-US" sz="1800"/>
              <a:t>成绩</a:t>
            </a:r>
            <a:r>
              <a:rPr lang="en-US" altLang="zh-CN" sz="1800"/>
              <a:t>&lt;/td&gt;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&lt;/tr&gt;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&lt;tr&gt;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	&lt;td&gt;001&lt;/td&gt;   &lt;td&gt;</a:t>
            </a:r>
            <a:r>
              <a:rPr lang="zh-CN" altLang="en-US" sz="1800"/>
              <a:t>李明</a:t>
            </a:r>
            <a:r>
              <a:rPr lang="en-US" altLang="zh-CN" sz="1800"/>
              <a:t>&lt;/td&gt;  &lt;td&gt;85&lt;/td&gt;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&lt;/tr&gt;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&lt;tr&gt;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	&lt;td&gt;002&lt;/td&gt;  &lt;td&gt;</a:t>
            </a:r>
            <a:r>
              <a:rPr lang="zh-CN" altLang="en-US" sz="1800"/>
              <a:t>王刚</a:t>
            </a:r>
            <a:r>
              <a:rPr lang="en-US" altLang="zh-CN" sz="1800"/>
              <a:t>&lt;/td&gt;  &lt;td&gt;91&lt;/td&gt;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&lt;/tr&gt;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&lt;tr&gt;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	&lt;td&gt;003&lt;/td&gt;   &lt;td&gt;</a:t>
            </a:r>
            <a:r>
              <a:rPr lang="zh-CN" altLang="en-US" sz="1800"/>
              <a:t>张玲</a:t>
            </a:r>
            <a:r>
              <a:rPr lang="en-US" altLang="zh-CN" sz="1800"/>
              <a:t>&lt;/td&gt;&lt;td&gt;78&lt;/td&gt;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&lt;/tr&gt;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&lt;/table&gt;</a:t>
            </a:r>
          </a:p>
        </p:txBody>
      </p:sp>
      <p:pic>
        <p:nvPicPr>
          <p:cNvPr id="57348" name="Picture 5" descr="图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2725" y="1557338"/>
            <a:ext cx="3289300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 dirty="0"/>
              <a:t>&lt;table&gt;</a:t>
            </a:r>
            <a:r>
              <a:rPr lang="zh-CN" altLang="en-US" sz="2400" dirty="0"/>
              <a:t>、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tr</a:t>
            </a:r>
            <a:r>
              <a:rPr lang="en-US" altLang="zh-CN" sz="2400" dirty="0"/>
              <a:t>&gt;</a:t>
            </a:r>
            <a:r>
              <a:rPr lang="zh-CN" altLang="en-US" sz="2400" dirty="0"/>
              <a:t>、</a:t>
            </a:r>
            <a:r>
              <a:rPr lang="en-US" altLang="zh-CN" sz="2400" dirty="0"/>
              <a:t>&lt;td&gt;</a:t>
            </a:r>
            <a:r>
              <a:rPr lang="zh-CN" altLang="en-US" sz="2400" dirty="0"/>
              <a:t>、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&gt;</a:t>
            </a:r>
            <a:r>
              <a:rPr lang="zh-CN" altLang="en-US" sz="2400" dirty="0"/>
              <a:t>是表格中最常用的四个标记</a:t>
            </a:r>
            <a:endParaRPr lang="en-US" altLang="zh-CN" sz="2400" dirty="0"/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th</a:t>
            </a:r>
            <a:r>
              <a:rPr lang="en-US" altLang="zh-CN" sz="2000" dirty="0"/>
              <a:t>&gt;</a:t>
            </a:r>
            <a:r>
              <a:rPr lang="zh-CN" altLang="en-US" sz="2000" dirty="0"/>
              <a:t>标签是用来定义</a:t>
            </a:r>
            <a:r>
              <a:rPr lang="en-US" altLang="zh-CN" sz="2000" dirty="0">
                <a:hlinkClick r:id="rId2" tooltip="【查看含有[html表格]标签的文章】"/>
              </a:rPr>
              <a:t>html</a:t>
            </a:r>
            <a:r>
              <a:rPr lang="zh-CN" altLang="en-US" sz="2000" dirty="0">
                <a:hlinkClick r:id="rId2" tooltip="【查看含有[html表格]标签的文章】"/>
              </a:rPr>
              <a:t>表格</a:t>
            </a:r>
            <a:r>
              <a:rPr lang="zh-CN" altLang="en-US" sz="2000" dirty="0"/>
              <a:t>中的表头单元格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400" dirty="0"/>
              <a:t>表格大小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/>
              <a:t>&lt;table  width=x1  height=x2&gt;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000" dirty="0"/>
              <a:t>属性值的</a:t>
            </a:r>
            <a:r>
              <a:rPr lang="en-US" altLang="zh-CN" sz="2000" dirty="0"/>
              <a:t>x1</a:t>
            </a:r>
            <a:r>
              <a:rPr lang="zh-CN" altLang="en-US" sz="2000" dirty="0"/>
              <a:t>和</a:t>
            </a:r>
            <a:r>
              <a:rPr lang="en-US" altLang="zh-CN" sz="2000" dirty="0"/>
              <a:t>x2</a:t>
            </a:r>
            <a:r>
              <a:rPr lang="zh-CN" altLang="en-US" sz="2000" dirty="0"/>
              <a:t>可以是绝对值也可以是相对值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dirty="0"/>
              <a:t>&lt;table  border=1  </a:t>
            </a:r>
            <a:r>
              <a:rPr lang="en-US" altLang="zh-CN" sz="2400" dirty="0" err="1"/>
              <a:t>bgcolor</a:t>
            </a:r>
            <a:r>
              <a:rPr lang="en-US" altLang="zh-CN" sz="2400" dirty="0"/>
              <a:t>="#008080"&gt;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dirty="0"/>
              <a:t>&lt;caption&gt;</a:t>
            </a:r>
            <a:r>
              <a:rPr lang="zh-CN" altLang="en-US" sz="2400" dirty="0"/>
              <a:t>标记来为表格增加标题。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000" dirty="0"/>
              <a:t>通常情况下，</a:t>
            </a:r>
            <a:r>
              <a:rPr lang="en-US" altLang="zh-CN" sz="2000" dirty="0"/>
              <a:t>&lt;caption&gt;</a:t>
            </a:r>
            <a:r>
              <a:rPr lang="zh-CN" altLang="en-US" sz="2000" dirty="0"/>
              <a:t>标记位于 </a:t>
            </a:r>
            <a:r>
              <a:rPr lang="en-US" altLang="zh-CN" sz="2000" dirty="0"/>
              <a:t>&lt;table&gt;</a:t>
            </a:r>
            <a:r>
              <a:rPr lang="zh-CN" altLang="en-US" sz="2000" dirty="0"/>
              <a:t>标记的后面。</a:t>
            </a:r>
            <a:endParaRPr lang="en-US" altLang="zh-CN" sz="2000" dirty="0"/>
          </a:p>
          <a:p>
            <a:pPr marL="457200" lvl="1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000" dirty="0"/>
              <a:t>&lt;caption&gt; </a:t>
            </a:r>
            <a:r>
              <a:rPr lang="zh-CN" altLang="en-US" sz="2000" dirty="0"/>
              <a:t>学生表</a:t>
            </a:r>
            <a:r>
              <a:rPr lang="en-US" altLang="zh-CN" sz="2000" dirty="0"/>
              <a:t>&lt;/caption&gt;</a:t>
            </a:r>
            <a:endParaRPr lang="zh-CN" altLang="en-US" sz="2000" dirty="0"/>
          </a:p>
          <a:p>
            <a:pPr>
              <a:lnSpc>
                <a:spcPct val="90000"/>
              </a:lnSpc>
              <a:defRPr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tr</a:t>
            </a:r>
            <a:r>
              <a:rPr lang="en-US" altLang="zh-CN" sz="2400" dirty="0"/>
              <a:t>&gt;</a:t>
            </a:r>
            <a:r>
              <a:rPr lang="zh-CN" altLang="en-US" sz="2400" dirty="0"/>
              <a:t>、</a:t>
            </a:r>
            <a:r>
              <a:rPr lang="en-US" altLang="zh-CN" sz="2400" dirty="0"/>
              <a:t>&lt;td&gt;</a:t>
            </a:r>
            <a:r>
              <a:rPr lang="zh-CN" altLang="en-US" sz="2400" dirty="0"/>
              <a:t>、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&gt;</a:t>
            </a:r>
            <a:r>
              <a:rPr lang="zh-CN" altLang="en-US" sz="2400" dirty="0"/>
              <a:t>可以对行与单元格的相关属性进行设置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tr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bgcolor</a:t>
            </a:r>
            <a:r>
              <a:rPr lang="en-US" altLang="zh-CN" sz="2000" dirty="0"/>
              <a:t>="#008080"&gt;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https://www.maigoo.com/news/463071.html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3.2 Pandas</a:t>
            </a:r>
            <a:r>
              <a:rPr lang="zh-CN" altLang="en-US" b="1" dirty="0"/>
              <a:t>模块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pandas </a:t>
            </a:r>
            <a:r>
              <a:rPr lang="zh-CN" altLang="en-US" dirty="0"/>
              <a:t>是基于</a:t>
            </a:r>
            <a:r>
              <a:rPr lang="en-US" altLang="zh-CN" dirty="0" err="1">
                <a:hlinkClick r:id="rId2"/>
              </a:rPr>
              <a:t>NumPy</a:t>
            </a:r>
            <a:r>
              <a:rPr lang="zh-CN" altLang="en-US" dirty="0"/>
              <a:t> 的一种工具，</a:t>
            </a:r>
            <a:endParaRPr lang="en-US" altLang="zh-CN" dirty="0"/>
          </a:p>
          <a:p>
            <a:pPr lvl="1"/>
            <a:r>
              <a:rPr lang="en-US" altLang="zh-CN" dirty="0" err="1"/>
              <a:t>NumPy</a:t>
            </a:r>
            <a:r>
              <a:rPr lang="zh-CN" altLang="en-US" dirty="0"/>
              <a:t>（</a:t>
            </a:r>
            <a:r>
              <a:rPr lang="en-US" altLang="zh-CN" dirty="0"/>
              <a:t>Numerical Python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Python</a:t>
            </a:r>
            <a:r>
              <a:rPr lang="zh-CN" altLang="en-US" dirty="0"/>
              <a:t>的一种开源的数值计算扩展。</a:t>
            </a:r>
            <a:endParaRPr lang="en-US" altLang="zh-CN" dirty="0"/>
          </a:p>
          <a:p>
            <a:pPr lvl="2"/>
            <a:r>
              <a:rPr lang="zh-CN" altLang="en-US" dirty="0"/>
              <a:t>可用来存储和处理大型矩阵</a:t>
            </a:r>
            <a:endParaRPr lang="en-US" altLang="zh-CN" dirty="0"/>
          </a:p>
          <a:p>
            <a:pPr lvl="2"/>
            <a:r>
              <a:rPr lang="zh-CN" altLang="en-US" dirty="0"/>
              <a:t>支持大量的维度数组与矩阵运算，</a:t>
            </a:r>
            <a:endParaRPr lang="en-US" altLang="zh-CN" dirty="0"/>
          </a:p>
          <a:p>
            <a:pPr lvl="2"/>
            <a:r>
              <a:rPr lang="zh-CN" altLang="en-US" dirty="0"/>
              <a:t>此外也针对数组运算提供大量的数学函数库</a:t>
            </a:r>
            <a:endParaRPr lang="en-US" altLang="zh-CN" dirty="0"/>
          </a:p>
          <a:p>
            <a:r>
              <a:rPr lang="zh-CN" altLang="en-US" dirty="0"/>
              <a:t>为了解决数据分析任务。</a:t>
            </a:r>
            <a:endParaRPr lang="en-US" altLang="zh-CN" dirty="0"/>
          </a:p>
          <a:p>
            <a:r>
              <a:rPr lang="en-US" altLang="zh-CN" dirty="0"/>
              <a:t>Pandas </a:t>
            </a:r>
            <a:r>
              <a:rPr lang="zh-CN" altLang="en-US" dirty="0"/>
              <a:t>纳入了大量库和一些标准的</a:t>
            </a:r>
            <a:r>
              <a:rPr lang="zh-CN" altLang="en-US" dirty="0">
                <a:hlinkClick r:id="rId3"/>
              </a:rPr>
              <a:t>数据模型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提供了高效地操作大型数据集所需的工具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Pandas</a:t>
            </a:r>
            <a:r>
              <a:rPr lang="zh-CN" altLang="en-US" baseline="30000" dirty="0"/>
              <a:t> </a:t>
            </a:r>
            <a:r>
              <a:rPr lang="zh-CN" altLang="en-US" dirty="0"/>
              <a:t> 是</a:t>
            </a:r>
            <a:r>
              <a:rPr lang="en-US" altLang="zh-CN" dirty="0"/>
              <a:t>python</a:t>
            </a:r>
            <a:r>
              <a:rPr lang="zh-CN" altLang="en-US" dirty="0"/>
              <a:t>的一个数据分析包</a:t>
            </a:r>
            <a:endParaRPr lang="en-US" altLang="zh-CN" dirty="0"/>
          </a:p>
          <a:p>
            <a:r>
              <a:rPr lang="en-US" altLang="zh-CN" dirty="0"/>
              <a:t>Pandas</a:t>
            </a:r>
            <a:r>
              <a:rPr lang="zh-CN" altLang="en-US" dirty="0"/>
              <a:t>的名称来自于面板数据（</a:t>
            </a:r>
            <a:r>
              <a:rPr lang="en-US" altLang="zh-CN" dirty="0"/>
              <a:t>panel data</a:t>
            </a:r>
            <a:r>
              <a:rPr lang="zh-CN" altLang="en-US" dirty="0"/>
              <a:t>）和</a:t>
            </a:r>
            <a:r>
              <a:rPr lang="en-US" altLang="zh-CN" dirty="0"/>
              <a:t>python</a:t>
            </a:r>
            <a:r>
              <a:rPr lang="zh-CN" altLang="en-US" dirty="0"/>
              <a:t>数据分析（</a:t>
            </a:r>
            <a:r>
              <a:rPr lang="en-US" altLang="zh-CN" dirty="0"/>
              <a:t>data analysis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/>
            <a:r>
              <a:rPr lang="en-US" altLang="zh-CN" dirty="0"/>
              <a:t>panel data</a:t>
            </a:r>
            <a:r>
              <a:rPr lang="zh-CN" altLang="en-US" dirty="0"/>
              <a:t>是经济学中关于多维数据集的一个术语，</a:t>
            </a:r>
            <a:endParaRPr lang="en-US" altLang="zh-CN" dirty="0"/>
          </a:p>
          <a:p>
            <a:r>
              <a:rPr lang="en-US" altLang="zh-CN" dirty="0"/>
              <a:t>pandas</a:t>
            </a:r>
            <a:r>
              <a:rPr lang="zh-CN" altLang="en-US" dirty="0"/>
              <a:t>提供了大量能使我们快速便捷地处理数据的函数和方法。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Series：</a:t>
            </a:r>
            <a:r>
              <a:rPr lang="zh-CN" altLang="en-US" dirty="0"/>
              <a:t>一维数组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dirty="0" err="1"/>
              <a:t>Numpy</a:t>
            </a:r>
            <a:r>
              <a:rPr lang="zh-CN" altLang="en-US" dirty="0"/>
              <a:t>中的一维</a:t>
            </a:r>
            <a:r>
              <a:rPr lang="en-US" dirty="0"/>
              <a:t>array</a:t>
            </a:r>
            <a:r>
              <a:rPr lang="zh-CN" altLang="en-US" dirty="0"/>
              <a:t>类似。</a:t>
            </a:r>
            <a:endParaRPr lang="en-US" altLang="zh-CN" dirty="0"/>
          </a:p>
          <a:p>
            <a:pPr lvl="1"/>
            <a:r>
              <a:rPr lang="zh-CN" altLang="en-US" dirty="0"/>
              <a:t>二者与</a:t>
            </a:r>
            <a:r>
              <a:rPr lang="en-US" dirty="0"/>
              <a:t>Python</a:t>
            </a:r>
            <a:r>
              <a:rPr lang="zh-CN" altLang="en-US" dirty="0"/>
              <a:t>基本的数据结构</a:t>
            </a:r>
            <a:r>
              <a:rPr lang="en-US" dirty="0"/>
              <a:t>List</a:t>
            </a:r>
            <a:r>
              <a:rPr lang="zh-CN" altLang="en-US" dirty="0"/>
              <a:t>也很相近。</a:t>
            </a:r>
            <a:endParaRPr lang="en-US" altLang="zh-CN" dirty="0"/>
          </a:p>
          <a:p>
            <a:pPr lvl="1"/>
            <a:r>
              <a:rPr lang="en-US" dirty="0"/>
              <a:t>Series</a:t>
            </a:r>
            <a:r>
              <a:rPr lang="zh-CN" altLang="en-US" dirty="0"/>
              <a:t>如今能保存不同种数据类型，字符串、</a:t>
            </a:r>
            <a:r>
              <a:rPr lang="en-US" dirty="0" err="1"/>
              <a:t>boolean</a:t>
            </a:r>
            <a:r>
              <a:rPr lang="zh-CN" altLang="en-US" dirty="0"/>
              <a:t>值、数字等都能保存在</a:t>
            </a:r>
            <a:r>
              <a:rPr lang="en-US" dirty="0"/>
              <a:t>Series</a:t>
            </a:r>
            <a:r>
              <a:rPr lang="zh-CN" altLang="en-US" dirty="0"/>
              <a:t>中。</a:t>
            </a:r>
          </a:p>
          <a:p>
            <a:r>
              <a:rPr lang="en-US" dirty="0"/>
              <a:t>Time- Series：</a:t>
            </a:r>
            <a:r>
              <a:rPr lang="zh-CN" altLang="en-US" dirty="0"/>
              <a:t>以时间为索引的</a:t>
            </a:r>
            <a:r>
              <a:rPr lang="en-US" dirty="0"/>
              <a:t>Series。</a:t>
            </a:r>
          </a:p>
          <a:p>
            <a:r>
              <a:rPr lang="en-US" dirty="0" err="1">
                <a:solidFill>
                  <a:srgbClr val="FF0000"/>
                </a:solidFill>
              </a:rPr>
              <a:t>DataFrame</a:t>
            </a:r>
            <a:r>
              <a:rPr lang="en-US" dirty="0"/>
              <a:t>：</a:t>
            </a:r>
            <a:r>
              <a:rPr lang="zh-CN" altLang="en-US" dirty="0"/>
              <a:t>二维的表格型数据结构。</a:t>
            </a:r>
            <a:endParaRPr lang="en-US" altLang="zh-CN" dirty="0"/>
          </a:p>
          <a:p>
            <a:pPr lvl="1"/>
            <a:r>
              <a:rPr lang="zh-CN" altLang="en-US" dirty="0"/>
              <a:t>可以将</a:t>
            </a:r>
            <a:r>
              <a:rPr lang="en-US" dirty="0" err="1"/>
              <a:t>DataFrame</a:t>
            </a:r>
            <a:r>
              <a:rPr lang="zh-CN" altLang="en-US" dirty="0"/>
              <a:t>理解为</a:t>
            </a:r>
            <a:r>
              <a:rPr lang="en-US" dirty="0"/>
              <a:t>Series</a:t>
            </a:r>
            <a:r>
              <a:rPr lang="zh-CN" altLang="en-US" dirty="0"/>
              <a:t>的容器。</a:t>
            </a:r>
          </a:p>
          <a:p>
            <a:r>
              <a:rPr lang="en-US" dirty="0"/>
              <a:t>Panel ：</a:t>
            </a:r>
            <a:r>
              <a:rPr lang="zh-CN" altLang="en-US" dirty="0"/>
              <a:t>三维的数组，</a:t>
            </a:r>
            <a:endParaRPr lang="en-US" altLang="zh-CN" dirty="0"/>
          </a:p>
          <a:p>
            <a:r>
              <a:rPr lang="en-US" dirty="0"/>
              <a:t>Panel4D：</a:t>
            </a:r>
            <a:r>
              <a:rPr lang="zh-CN" altLang="en-US" dirty="0"/>
              <a:t>是像</a:t>
            </a:r>
            <a:r>
              <a:rPr lang="en-US" dirty="0"/>
              <a:t>Panel</a:t>
            </a:r>
            <a:r>
              <a:rPr lang="zh-CN" altLang="en-US" dirty="0"/>
              <a:t>一样的</a:t>
            </a:r>
            <a:r>
              <a:rPr lang="en-US" altLang="zh-CN" dirty="0"/>
              <a:t>4</a:t>
            </a:r>
            <a:r>
              <a:rPr lang="zh-CN" altLang="en-US" dirty="0"/>
              <a:t>维数据容器。</a:t>
            </a:r>
          </a:p>
          <a:p>
            <a:r>
              <a:rPr lang="en-US" dirty="0" err="1"/>
              <a:t>PanelND</a:t>
            </a:r>
            <a:r>
              <a:rPr lang="en-US" dirty="0"/>
              <a:t>：</a:t>
            </a:r>
            <a:r>
              <a:rPr lang="zh-CN" altLang="en-US" dirty="0"/>
              <a:t>拥有</a:t>
            </a:r>
            <a:r>
              <a:rPr lang="en-US" dirty="0"/>
              <a:t>factory</a:t>
            </a:r>
            <a:r>
              <a:rPr lang="zh-CN" altLang="en-US" dirty="0"/>
              <a:t>集合，可以创建像</a:t>
            </a:r>
            <a:r>
              <a:rPr lang="en-US" dirty="0"/>
              <a:t>Panel4D</a:t>
            </a:r>
            <a:r>
              <a:rPr lang="zh-CN" altLang="en-US" dirty="0"/>
              <a:t>一样</a:t>
            </a:r>
            <a:r>
              <a:rPr lang="en-US" dirty="0"/>
              <a:t>N</a:t>
            </a:r>
            <a:r>
              <a:rPr lang="zh-CN" altLang="en-US" dirty="0"/>
              <a:t>维命名容器的模块。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</TotalTime>
  <Words>790</Words>
  <Application>Microsoft Office PowerPoint</Application>
  <PresentationFormat>全屏显示(4:3)</PresentationFormat>
  <Paragraphs>95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Wingdings</vt:lpstr>
      <vt:lpstr>Office 主题</vt:lpstr>
      <vt:lpstr>第3讲 Padans模块  直接读取网页中的表格</vt:lpstr>
      <vt:lpstr>目录</vt:lpstr>
      <vt:lpstr>3.1  HTML表格</vt:lpstr>
      <vt:lpstr> HTML表格的基本结构</vt:lpstr>
      <vt:lpstr>PowerPoint 演示文稿</vt:lpstr>
      <vt:lpstr>https://www.maigoo.com/news/463071.html</vt:lpstr>
      <vt:lpstr>3.2 Pandas模块</vt:lpstr>
      <vt:lpstr>PowerPoint 演示文稿</vt:lpstr>
      <vt:lpstr>数据结构</vt:lpstr>
      <vt:lpstr>DataFrame</vt:lpstr>
      <vt:lpstr>3.3  运行实例</vt:lpstr>
      <vt:lpstr>PowerPoint 演示文稿</vt:lpstr>
      <vt:lpstr>运行问题</vt:lpstr>
      <vt:lpstr>lxml模块</vt:lpstr>
      <vt:lpstr>3.4  今日作业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Pandas模块</dc:title>
  <dc:creator>Administrator</dc:creator>
  <cp:lastModifiedBy>周健平</cp:lastModifiedBy>
  <cp:revision>52</cp:revision>
  <dcterms:created xsi:type="dcterms:W3CDTF">2020-06-24T00:11:43Z</dcterms:created>
  <dcterms:modified xsi:type="dcterms:W3CDTF">2020-07-07T14:48:03Z</dcterms:modified>
</cp:coreProperties>
</file>