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73" r:id="rId7"/>
    <p:sldId id="274" r:id="rId8"/>
    <p:sldId id="275" r:id="rId9"/>
    <p:sldId id="277" r:id="rId10"/>
    <p:sldId id="323" r:id="rId11"/>
    <p:sldId id="278" r:id="rId12"/>
    <p:sldId id="297" r:id="rId13"/>
    <p:sldId id="298" r:id="rId14"/>
    <p:sldId id="299" r:id="rId15"/>
    <p:sldId id="319" r:id="rId16"/>
    <p:sldId id="301" r:id="rId17"/>
    <p:sldId id="302" r:id="rId18"/>
    <p:sldId id="324" r:id="rId19"/>
    <p:sldId id="325" r:id="rId20"/>
    <p:sldId id="303" r:id="rId21"/>
    <p:sldId id="304" r:id="rId22"/>
    <p:sldId id="305" r:id="rId23"/>
    <p:sldId id="332" r:id="rId24"/>
    <p:sldId id="308" r:id="rId25"/>
    <p:sldId id="307" r:id="rId26"/>
    <p:sldId id="306" r:id="rId27"/>
    <p:sldId id="300" r:id="rId28"/>
    <p:sldId id="262" r:id="rId29"/>
    <p:sldId id="309" r:id="rId30"/>
    <p:sldId id="282" r:id="rId31"/>
    <p:sldId id="310" r:id="rId32"/>
    <p:sldId id="326" r:id="rId33"/>
    <p:sldId id="312" r:id="rId34"/>
    <p:sldId id="311" r:id="rId35"/>
    <p:sldId id="289" r:id="rId36"/>
    <p:sldId id="288" r:id="rId37"/>
    <p:sldId id="327" r:id="rId38"/>
    <p:sldId id="317" r:id="rId39"/>
    <p:sldId id="331" r:id="rId40"/>
    <p:sldId id="330" r:id="rId41"/>
    <p:sldId id="315" r:id="rId42"/>
    <p:sldId id="333" r:id="rId43"/>
    <p:sldId id="334" r:id="rId44"/>
    <p:sldId id="335" r:id="rId45"/>
    <p:sldId id="336" r:id="rId46"/>
    <p:sldId id="32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52AE-2EFE-4C33-A607-E6D328F3A363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C13FD-74C9-4ACF-B04E-0F5FEC85C2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dangsh_/article/details/7861717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xpath/index.asp" TargetMode="External"/><Relationship Id="rId2" Type="http://schemas.openxmlformats.org/officeDocument/2006/relationships/hyperlink" Target="https://baike.baidu.com/item/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xpath/xpath-tutorial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ixiawx.com/16/16039/10137185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buf.com/news/topnews/97288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b="1" dirty="0" smtClean="0"/>
              <a:t>5</a:t>
            </a:r>
            <a:r>
              <a:rPr lang="zh-CN" altLang="en-US" b="1" dirty="0" smtClean="0"/>
              <a:t>讲 爬虫框架 </a:t>
            </a:r>
            <a:r>
              <a:rPr lang="en-US" b="1" dirty="0" err="1" smtClean="0"/>
              <a:t>Scrapy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Scrapys</a:t>
            </a:r>
            <a:r>
              <a:rPr lang="zh-CN" altLang="en-US" dirty="0" smtClean="0"/>
              <a:t>实现了底层多线程请求，</a:t>
            </a:r>
            <a:endParaRPr lang="en-US" altLang="zh-CN" dirty="0" smtClean="0"/>
          </a:p>
          <a:p>
            <a:r>
              <a:rPr lang="zh-CN" altLang="en-US" dirty="0" smtClean="0"/>
              <a:t>它使用</a:t>
            </a:r>
            <a:r>
              <a:rPr lang="en-US" altLang="zh-CN" dirty="0" smtClean="0"/>
              <a:t>Twisted</a:t>
            </a:r>
            <a:r>
              <a:rPr lang="zh-CN" altLang="en-US" dirty="0" smtClean="0"/>
              <a:t>异步网络框架来处理网络通讯。</a:t>
            </a:r>
            <a:endParaRPr lang="en-US" altLang="zh-CN" dirty="0" smtClean="0"/>
          </a:p>
          <a:p>
            <a:pPr lvl="1"/>
            <a:r>
              <a:rPr lang="en-US" b="1" dirty="0" smtClean="0"/>
              <a:t>Python Twisted </a:t>
            </a:r>
            <a:r>
              <a:rPr lang="zh-CN" altLang="en-US" b="1" dirty="0" smtClean="0"/>
              <a:t>网络引擎模块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https://blog.csdn.net/u011146423/article/details/83375254</a:t>
            </a:r>
          </a:p>
          <a:p>
            <a:r>
              <a:rPr lang="zh-CN" altLang="en-US" dirty="0" smtClean="0"/>
              <a:t>使得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可以为我们加快下载速度，而不用我们自己去实现多线程异步爬取，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   </a:t>
            </a:r>
            <a:r>
              <a:rPr lang="en-US" altLang="zh-CN" dirty="0" err="1" smtClean="0"/>
              <a:t>scrapy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8143900" cy="425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5.3   </a:t>
            </a:r>
            <a:r>
              <a:rPr lang="zh-CN" altLang="en-US" dirty="0" smtClean="0"/>
              <a:t>创建爬虫文件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229600" cy="369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椭圆 3"/>
          <p:cNvSpPr/>
          <p:nvPr/>
        </p:nvSpPr>
        <p:spPr>
          <a:xfrm>
            <a:off x="357158" y="3500438"/>
            <a:ext cx="1071570" cy="214314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命令：</a:t>
            </a:r>
            <a:r>
              <a:rPr lang="en-US" dirty="0" err="1" smtClean="0"/>
              <a:t>scrapy</a:t>
            </a:r>
            <a:r>
              <a:rPr lang="en-US" dirty="0" smtClean="0"/>
              <a:t> </a:t>
            </a:r>
            <a:r>
              <a:rPr lang="en-US" dirty="0" err="1" smtClean="0"/>
              <a:t>genspider</a:t>
            </a:r>
            <a:r>
              <a:rPr lang="en-US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爬虫名</a:t>
            </a:r>
            <a:r>
              <a:rPr lang="zh-CN" altLang="en-US" dirty="0" smtClean="0"/>
              <a:t> 域名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创建完成后会自动生成</a:t>
            </a:r>
            <a:r>
              <a:rPr lang="zh-CN" altLang="en-US" b="1" dirty="0" smtClean="0">
                <a:solidFill>
                  <a:srgbClr val="FF0000"/>
                </a:solidFill>
              </a:rPr>
              <a:t>爬虫名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py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genspider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novel_spider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aixiawx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714752"/>
            <a:ext cx="147161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爬虫文件</a:t>
            </a:r>
            <a:r>
              <a:rPr lang="en-US" altLang="zh-CN" dirty="0" smtClean="0"/>
              <a:t>novel_spider</a:t>
            </a:r>
            <a:r>
              <a:rPr lang="en-US" b="1" dirty="0" smtClean="0"/>
              <a:t>.py </a:t>
            </a:r>
          </a:p>
          <a:p>
            <a:pPr lvl="1"/>
            <a:r>
              <a:rPr lang="zh-CN" altLang="en-US" dirty="0" smtClean="0"/>
              <a:t>分析需要提取的数据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dirty="0" smtClean="0"/>
              <a:t>parse</a:t>
            </a:r>
            <a:r>
              <a:rPr lang="zh-CN" altLang="en-US" dirty="0" smtClean="0"/>
              <a:t>方法中做数据的提取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，从页面的</a:t>
            </a:r>
            <a:r>
              <a:rPr lang="en-US" altLang="zh-CN" dirty="0" smtClean="0"/>
              <a:t>HTML Source</a:t>
            </a:r>
            <a:r>
              <a:rPr lang="zh-CN" altLang="en-US" dirty="0" smtClean="0"/>
              <a:t>里面选取要要抽取的数据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4862532" cy="280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novel_spider.py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/>
              <a:t># -*- coding: utf-8 -*-</a:t>
            </a:r>
          </a:p>
          <a:p>
            <a:pPr>
              <a:buNone/>
            </a:pPr>
            <a:r>
              <a:rPr lang="en-US" altLang="zh-CN" sz="1800" dirty="0" smtClean="0"/>
              <a:t>import </a:t>
            </a:r>
            <a:r>
              <a:rPr lang="en-US" altLang="zh-CN" sz="1800" dirty="0" err="1" smtClean="0"/>
              <a:t>scrapy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NovelSpiderSpider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scrapy.Spider</a:t>
            </a:r>
            <a:r>
              <a:rPr lang="en-US" altLang="zh-CN" sz="1800" dirty="0" smtClean="0"/>
              <a:t>):</a:t>
            </a:r>
          </a:p>
          <a:p>
            <a:pPr>
              <a:buNone/>
            </a:pPr>
            <a:r>
              <a:rPr lang="en-US" altLang="zh-CN" sz="1800" dirty="0" smtClean="0"/>
              <a:t>    name = '</a:t>
            </a:r>
            <a:r>
              <a:rPr lang="en-US" altLang="zh-CN" sz="1800" dirty="0" err="1" smtClean="0"/>
              <a:t>novel_spider</a:t>
            </a:r>
            <a:r>
              <a:rPr lang="en-US" altLang="zh-CN" sz="1800" dirty="0" smtClean="0"/>
              <a:t>‘           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          #name:  </a:t>
            </a:r>
            <a:r>
              <a:rPr lang="en-US" sz="1800" dirty="0" err="1" smtClean="0">
                <a:solidFill>
                  <a:schemeClr val="accent2"/>
                </a:solidFill>
              </a:rPr>
              <a:t>scrapy</a:t>
            </a:r>
            <a:r>
              <a:rPr lang="zh-CN" altLang="en-US" sz="1800" dirty="0" smtClean="0">
                <a:solidFill>
                  <a:schemeClr val="accent2"/>
                </a:solidFill>
              </a:rPr>
              <a:t>唯一定位实例的属性，必须唯一</a:t>
            </a:r>
            <a:endParaRPr lang="en-US" altLang="zh-CN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allowed_domains</a:t>
            </a:r>
            <a:r>
              <a:rPr lang="en-US" altLang="zh-CN" sz="1800" dirty="0" smtClean="0"/>
              <a:t> = ['</a:t>
            </a:r>
            <a:r>
              <a:rPr lang="en-US" altLang="zh-CN" sz="1800" dirty="0" err="1" smtClean="0"/>
              <a:t>aixiawx</a:t>
            </a:r>
            <a:r>
              <a:rPr lang="en-US" altLang="zh-CN" sz="1800" dirty="0" smtClean="0"/>
              <a:t>']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accent2"/>
                </a:solidFill>
              </a:rPr>
              <a:t>           </a:t>
            </a:r>
            <a:r>
              <a:rPr lang="en-US" altLang="en-US" sz="1800" dirty="0" smtClean="0">
                <a:solidFill>
                  <a:schemeClr val="accent2"/>
                </a:solidFill>
              </a:rPr>
              <a:t>#</a:t>
            </a:r>
            <a:r>
              <a:rPr lang="zh-CN" altLang="en-US" sz="1800" dirty="0" smtClean="0">
                <a:solidFill>
                  <a:schemeClr val="accent2"/>
                </a:solidFill>
              </a:rPr>
              <a:t>  </a:t>
            </a:r>
            <a:r>
              <a:rPr lang="en-US" altLang="en-US" sz="1800" dirty="0" err="1" smtClean="0">
                <a:solidFill>
                  <a:schemeClr val="accent2"/>
                </a:solidFill>
              </a:rPr>
              <a:t>allowed_domains</a:t>
            </a:r>
            <a:r>
              <a:rPr lang="en-US" altLang="en-US" sz="1800" dirty="0" smtClean="0">
                <a:solidFill>
                  <a:schemeClr val="accent2"/>
                </a:solidFill>
              </a:rPr>
              <a:t>：</a:t>
            </a:r>
            <a:r>
              <a:rPr lang="zh-CN" altLang="en-US" sz="1800" dirty="0" smtClean="0">
                <a:solidFill>
                  <a:schemeClr val="accent2"/>
                </a:solidFill>
              </a:rPr>
              <a:t>允许爬取的域名列表，不设置表示允许爬取所有</a:t>
            </a:r>
            <a:endParaRPr lang="en-US" altLang="zh-CN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start_urls</a:t>
            </a:r>
            <a:r>
              <a:rPr lang="en-US" altLang="zh-CN" sz="1800" dirty="0" smtClean="0"/>
              <a:t> = ['http://aixiawx.com/16/16039/10137185.html'] 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accent2"/>
                </a:solidFill>
              </a:rPr>
              <a:t>           #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start_urls</a:t>
            </a:r>
            <a:r>
              <a:rPr lang="en-US" altLang="zh-CN" sz="1800" dirty="0" smtClean="0">
                <a:solidFill>
                  <a:schemeClr val="accent2"/>
                </a:solidFill>
              </a:rPr>
              <a:t>：</a:t>
            </a:r>
            <a:r>
              <a:rPr lang="zh-CN" altLang="en-US" sz="1800" dirty="0" smtClean="0">
                <a:solidFill>
                  <a:schemeClr val="accent2"/>
                </a:solidFill>
              </a:rPr>
              <a:t>起始爬取列表，可以是多个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url</a:t>
            </a:r>
            <a:endParaRPr lang="en-US" altLang="zh-CN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def parse(self, response): 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accent2"/>
                </a:solidFill>
              </a:rPr>
              <a:t>         #</a:t>
            </a:r>
            <a:r>
              <a:rPr lang="zh-CN" altLang="en-US" sz="1800" dirty="0" smtClean="0">
                <a:solidFill>
                  <a:schemeClr val="accent2"/>
                </a:solidFill>
              </a:rPr>
              <a:t> </a:t>
            </a:r>
            <a:r>
              <a:rPr lang="en-US" altLang="zh-CN" sz="1800" dirty="0" smtClean="0">
                <a:solidFill>
                  <a:schemeClr val="accent2"/>
                </a:solidFill>
              </a:rPr>
              <a:t>parse：</a:t>
            </a:r>
            <a:r>
              <a:rPr lang="zh-CN" altLang="en-US" sz="1800" dirty="0" smtClean="0">
                <a:solidFill>
                  <a:schemeClr val="accent2"/>
                </a:solidFill>
              </a:rPr>
              <a:t>回调函数，处理</a:t>
            </a:r>
            <a:r>
              <a:rPr lang="en-US" altLang="zh-CN" sz="1800" dirty="0" smtClean="0">
                <a:solidFill>
                  <a:schemeClr val="accent2"/>
                </a:solidFill>
              </a:rPr>
              <a:t>response</a:t>
            </a:r>
            <a:r>
              <a:rPr lang="zh-CN" altLang="en-US" sz="1800" dirty="0" smtClean="0">
                <a:solidFill>
                  <a:schemeClr val="accent2"/>
                </a:solidFill>
              </a:rPr>
              <a:t>并返回处理后的数据和需要跟进的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url</a:t>
            </a:r>
            <a:endParaRPr lang="en-US" altLang="zh-CN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pass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5.4  </a:t>
            </a:r>
            <a:r>
              <a:rPr lang="en-US" altLang="zh-CN" sz="3600" dirty="0" err="1" smtClean="0"/>
              <a:t>Scrapy</a:t>
            </a:r>
            <a:r>
              <a:rPr lang="en-US" altLang="zh-CN" sz="3600" dirty="0" smtClean="0"/>
              <a:t>  shell </a:t>
            </a:r>
            <a:r>
              <a:rPr lang="zh-CN" altLang="en-US" sz="3600" dirty="0" smtClean="0"/>
              <a:t>分析目标网页的</a:t>
            </a:r>
            <a:r>
              <a:rPr lang="en-US" altLang="zh-CN" sz="3600" dirty="0" err="1" smtClean="0"/>
              <a:t>xpath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Scrapy</a:t>
            </a:r>
            <a:r>
              <a:rPr lang="zh-CN" altLang="en-US" dirty="0" smtClean="0"/>
              <a:t>内置的</a:t>
            </a:r>
            <a:r>
              <a:rPr lang="en-US" dirty="0" smtClean="0"/>
              <a:t>Selector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不用再导入第三方包</a:t>
            </a:r>
          </a:p>
          <a:p>
            <a:r>
              <a:rPr lang="en-US" dirty="0" smtClean="0"/>
              <a:t>Selector</a:t>
            </a:r>
            <a:r>
              <a:rPr lang="zh-CN" altLang="en-US" dirty="0" smtClean="0"/>
              <a:t>有四个基本的方法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xpath</a:t>
            </a:r>
            <a:r>
              <a:rPr lang="en-US" altLang="zh-CN" dirty="0" smtClean="0"/>
              <a:t>( )</a:t>
            </a:r>
          </a:p>
          <a:p>
            <a:pPr lvl="2"/>
            <a:r>
              <a:rPr lang="en-US" altLang="zh-CN" dirty="0" err="1" smtClean="0"/>
              <a:t>xpath</a:t>
            </a:r>
            <a:r>
              <a:rPr lang="zh-CN" altLang="en-US" dirty="0" smtClean="0"/>
              <a:t>表达式，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程序返回该表达式所对应的所有节点的</a:t>
            </a:r>
            <a:r>
              <a:rPr lang="en-US" altLang="zh-CN" dirty="0" smtClean="0"/>
              <a:t>selector list</a:t>
            </a:r>
            <a:r>
              <a:rPr lang="zh-CN" altLang="en-US" dirty="0" smtClean="0"/>
              <a:t>选择器列表，从而筛选我们想要定位的元素。</a:t>
            </a:r>
            <a:endParaRPr lang="en-US" altLang="zh-CN" dirty="0" smtClean="0"/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 )</a:t>
            </a:r>
          </a:p>
          <a:p>
            <a:pPr lvl="2"/>
            <a:r>
              <a:rPr lang="en-US" dirty="0" err="1" smtClean="0"/>
              <a:t>css</a:t>
            </a:r>
            <a:r>
              <a:rPr lang="zh-CN" altLang="en-US" dirty="0" smtClean="0"/>
              <a:t>表达式，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返回该表达式所对应的所有节点的</a:t>
            </a:r>
            <a:r>
              <a:rPr lang="en-US" dirty="0" smtClean="0"/>
              <a:t>selector list</a:t>
            </a:r>
            <a:r>
              <a:rPr lang="zh-CN" altLang="en-US" dirty="0" smtClean="0"/>
              <a:t>选择器列表，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语法和 </a:t>
            </a:r>
            <a:r>
              <a:rPr lang="en-US" dirty="0" smtClean="0"/>
              <a:t>BeautifulSoup4</a:t>
            </a:r>
            <a:r>
              <a:rPr lang="zh-CN" altLang="en-US" dirty="0" smtClean="0"/>
              <a:t>相同。</a:t>
            </a:r>
            <a:endParaRPr lang="en-US" altLang="zh-CN" dirty="0" smtClean="0"/>
          </a:p>
          <a:p>
            <a:pPr lvl="2"/>
            <a:r>
              <a:rPr lang="en-US" b="1" dirty="0" smtClean="0"/>
              <a:t>python3 </a:t>
            </a:r>
            <a:r>
              <a:rPr lang="en-US" b="1" dirty="0" err="1" smtClean="0"/>
              <a:t>scrapy</a:t>
            </a:r>
            <a:r>
              <a:rPr lang="en-US" b="1" dirty="0" smtClean="0"/>
              <a:t> </a:t>
            </a:r>
            <a:r>
              <a:rPr lang="en-US" b="1" dirty="0" err="1" smtClean="0"/>
              <a:t>css</a:t>
            </a:r>
            <a:r>
              <a:rPr lang="zh-CN" altLang="en-US" b="1" dirty="0" smtClean="0"/>
              <a:t>选择器</a:t>
            </a:r>
            <a:r>
              <a:rPr lang="en-US" altLang="zh-CN" b="1" dirty="0" smtClean="0"/>
              <a:t>(</a:t>
            </a:r>
            <a:r>
              <a:rPr lang="en-US" b="1" dirty="0" smtClean="0"/>
              <a:t>Selectors) 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pPr lvl="3"/>
            <a:r>
              <a:rPr lang="en-US" dirty="0" smtClean="0">
                <a:hlinkClick r:id="rId2"/>
              </a:rPr>
              <a:t>https://blog.csdn.net/dangsh_/article/details/78617178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re( )</a:t>
            </a:r>
          </a:p>
          <a:p>
            <a:pPr lvl="2"/>
            <a:r>
              <a:rPr lang="zh-CN" altLang="en-US" dirty="0" smtClean="0"/>
              <a:t>正则表达式，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对数据进行提取，返回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列表。</a:t>
            </a:r>
            <a:endParaRPr lang="en-US" dirty="0" smtClean="0"/>
          </a:p>
          <a:p>
            <a:pPr lvl="1"/>
            <a:r>
              <a:rPr lang="en-US" dirty="0" smtClean="0"/>
              <a:t>extract( )</a:t>
            </a:r>
          </a:p>
          <a:p>
            <a:pPr lvl="2"/>
            <a:r>
              <a:rPr lang="zh-CN" altLang="en-US" dirty="0" smtClean="0"/>
              <a:t>序列化节点为</a:t>
            </a:r>
            <a:r>
              <a:rPr lang="en-US" dirty="0" smtClean="0"/>
              <a:t>Unicode</a:t>
            </a:r>
            <a:r>
              <a:rPr lang="zh-CN" altLang="en-US" dirty="0" smtClean="0"/>
              <a:t>字符串，并返回</a:t>
            </a:r>
            <a:r>
              <a:rPr lang="en-US" dirty="0" smtClean="0"/>
              <a:t>list</a:t>
            </a:r>
            <a:r>
              <a:rPr lang="zh-CN" altLang="en-US" dirty="0" smtClean="0"/>
              <a:t>列表。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hlinkClick r:id="rId2"/>
              </a:rPr>
              <a:t>XML</a:t>
            </a:r>
            <a:r>
              <a:rPr lang="zh-CN" altLang="en-US" dirty="0"/>
              <a:t>路径语言（</a:t>
            </a:r>
            <a:r>
              <a:rPr lang="en-US" altLang="zh-CN" dirty="0"/>
              <a:t>XML Path Language</a:t>
            </a:r>
            <a:r>
              <a:rPr lang="zh-CN" altLang="en-US" dirty="0"/>
              <a:t>），它是一种用来确定</a:t>
            </a:r>
            <a:r>
              <a:rPr lang="en-US" altLang="zh-CN" dirty="0"/>
              <a:t>XML</a:t>
            </a:r>
            <a:r>
              <a:rPr lang="zh-CN" altLang="en-US" dirty="0"/>
              <a:t>文档中某部分位置</a:t>
            </a:r>
            <a:r>
              <a:rPr lang="zh-CN" altLang="en-US" dirty="0" smtClean="0"/>
              <a:t>的语言</a:t>
            </a:r>
            <a:endParaRPr lang="en-US" altLang="zh-CN" dirty="0" smtClean="0"/>
          </a:p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的树状结构，提供在数据结构树中找寻节点的能力。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https://www.w3school.com.cn/xpath/index.asp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https://www.runoob.com/xpath/xpath-tutorial.html</a:t>
            </a:r>
            <a:endParaRPr lang="zh-CN" altLang="en-US" dirty="0" smtClean="0"/>
          </a:p>
          <a:p>
            <a:r>
              <a:rPr lang="en-US" b="1" dirty="0" err="1" smtClean="0"/>
              <a:t>XPath</a:t>
            </a:r>
            <a:r>
              <a:rPr lang="en-US" b="1" dirty="0" smtClean="0"/>
              <a:t> </a:t>
            </a:r>
            <a:r>
              <a:rPr lang="zh-CN" altLang="en-US" b="1" dirty="0" smtClean="0"/>
              <a:t>实例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加载 </a:t>
            </a:r>
            <a:r>
              <a:rPr lang="en-US" b="1" dirty="0" smtClean="0"/>
              <a:t>XML </a:t>
            </a:r>
            <a:r>
              <a:rPr lang="zh-CN" altLang="en-US" b="1" dirty="0" smtClean="0"/>
              <a:t>文档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选取节点 </a:t>
            </a:r>
            <a:endParaRPr lang="en-US" altLang="zh-CN" b="1" dirty="0" smtClean="0"/>
          </a:p>
          <a:p>
            <a:pPr lvl="2"/>
            <a:r>
              <a:rPr lang="en-US" dirty="0" err="1" smtClean="0"/>
              <a:t>Scrapy</a:t>
            </a:r>
            <a:r>
              <a:rPr lang="zh-CN" altLang="en-US" dirty="0" smtClean="0"/>
              <a:t>中已内置了相应的</a:t>
            </a:r>
            <a:r>
              <a:rPr lang="en-US" dirty="0" smtClean="0"/>
              <a:t>Selector</a:t>
            </a:r>
            <a:r>
              <a:rPr lang="zh-CN" altLang="en-US" dirty="0" smtClean="0"/>
              <a:t>选择器。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提取内容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82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scrapy</a:t>
            </a:r>
            <a:r>
              <a:rPr lang="zh-CN" altLang="en-US" b="1" dirty="0" smtClean="0"/>
              <a:t>的选择器</a:t>
            </a:r>
            <a:r>
              <a:rPr lang="en-US" b="1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/   </a:t>
            </a:r>
            <a:r>
              <a:rPr lang="zh-CN" altLang="en-US" dirty="0" smtClean="0"/>
              <a:t>绝对路径，从根节点开始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dirty="0" smtClean="0"/>
              <a:t>html/body/form/input </a:t>
            </a:r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查找</a:t>
            </a:r>
            <a:r>
              <a:rPr lang="en-US" dirty="0" smtClean="0"/>
              <a:t>html</a:t>
            </a:r>
            <a:r>
              <a:rPr lang="zh-CN" altLang="en-US" dirty="0" smtClean="0"/>
              <a:t>下的</a:t>
            </a:r>
            <a:r>
              <a:rPr lang="en-US" dirty="0" smtClean="0"/>
              <a:t>body</a:t>
            </a:r>
            <a:r>
              <a:rPr lang="zh-CN" altLang="en-US" dirty="0" smtClean="0"/>
              <a:t>下的</a:t>
            </a:r>
            <a:r>
              <a:rPr lang="en-US" dirty="0" smtClean="0"/>
              <a:t>form</a:t>
            </a:r>
            <a:r>
              <a:rPr lang="zh-CN" altLang="en-US" dirty="0" smtClean="0"/>
              <a:t>下的所有</a:t>
            </a:r>
            <a:r>
              <a:rPr lang="en-US" dirty="0" smtClean="0"/>
              <a:t>input</a:t>
            </a:r>
            <a:r>
              <a:rPr lang="zh-CN" altLang="en-US" dirty="0" smtClean="0"/>
              <a:t>节点 </a:t>
            </a:r>
            <a:endParaRPr lang="en-US" dirty="0" smtClean="0"/>
          </a:p>
          <a:p>
            <a:r>
              <a:rPr lang="en-US" altLang="zh-CN" dirty="0" smtClean="0"/>
              <a:t>//   </a:t>
            </a:r>
            <a:r>
              <a:rPr lang="zh-CN" altLang="en-US" dirty="0" smtClean="0"/>
              <a:t>相对路径</a:t>
            </a:r>
            <a:endParaRPr lang="en-US" dirty="0" smtClean="0"/>
          </a:p>
          <a:p>
            <a:pPr lvl="1"/>
            <a:r>
              <a:rPr lang="en-US" altLang="zh-CN" dirty="0" smtClean="0"/>
              <a:t>//</a:t>
            </a:r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#</a:t>
            </a:r>
            <a:r>
              <a:rPr lang="zh-CN" altLang="en-US" dirty="0" smtClean="0"/>
              <a:t>查找所有</a:t>
            </a:r>
            <a:r>
              <a:rPr lang="en-US" dirty="0" smtClean="0"/>
              <a:t>input</a:t>
            </a:r>
            <a:r>
              <a:rPr lang="zh-CN" altLang="en-US" dirty="0" smtClean="0"/>
              <a:t>节点 </a:t>
            </a:r>
            <a:endParaRPr lang="en-US" dirty="0" smtClean="0"/>
          </a:p>
          <a:p>
            <a:r>
              <a:rPr lang="zh-CN" altLang="en-US" dirty="0" smtClean="0"/>
              <a:t>通配符*选择未知的节点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//form/*</a:t>
            </a:r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节点下的所有节点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//*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查找所有节点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//*/input</a:t>
            </a:r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查找所有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节点（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至少有爷爷辈亲戚节点）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@</a:t>
            </a:r>
            <a:r>
              <a:rPr lang="zh-CN" altLang="en-US" dirty="0" smtClean="0"/>
              <a:t>符号是属性符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//input[@name] </a:t>
            </a:r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定位所有包含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节点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//input[@*] </a:t>
            </a:r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定位含有属性的所有的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节点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//input[@value='2']</a:t>
            </a:r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定位所有</a:t>
            </a:r>
            <a:r>
              <a:rPr lang="en-US" altLang="zh-CN" dirty="0" smtClean="0"/>
              <a:t>value=2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节点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//div[@id]</a:t>
            </a:r>
          </a:p>
          <a:p>
            <a:pPr lvl="2"/>
            <a:r>
              <a:rPr lang="zh-CN" altLang="en-US" dirty="0" smtClean="0"/>
              <a:t>选取所有拥有名为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的属性的 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元素。</a:t>
            </a:r>
          </a:p>
          <a:p>
            <a:pPr lvl="1"/>
            <a:r>
              <a:rPr lang="en-US" altLang="zh-CN" dirty="0" smtClean="0"/>
              <a:t>//div[@class=‘eng’]</a:t>
            </a:r>
          </a:p>
          <a:p>
            <a:pPr lvl="2"/>
            <a:r>
              <a:rPr lang="zh-CN" altLang="en-US" dirty="0" smtClean="0"/>
              <a:t>选取所有 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元素，且这些元素拥有值为 </a:t>
            </a:r>
            <a:r>
              <a:rPr lang="en-US" altLang="zh-CN" dirty="0" smtClean="0"/>
              <a:t>eng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r>
              <a:rPr lang="zh-CN" altLang="en-US" dirty="0" smtClean="0"/>
              <a:t>使用便捷的函数来增强定位的准确性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//a[</a:t>
            </a:r>
            <a:r>
              <a:rPr lang="en-US" altLang="zh-CN" dirty="0" smtClean="0">
                <a:solidFill>
                  <a:srgbClr val="FF0000"/>
                </a:solidFill>
              </a:rPr>
              <a:t>contains</a:t>
            </a:r>
            <a:r>
              <a:rPr lang="en-US" altLang="zh-CN" dirty="0" smtClean="0"/>
              <a:t>(@</a:t>
            </a:r>
            <a:r>
              <a:rPr lang="en-US" altLang="zh-CN" dirty="0" err="1" smtClean="0"/>
              <a:t>href,'promote.html</a:t>
            </a:r>
            <a:r>
              <a:rPr lang="en-US" altLang="zh-CN" dirty="0" smtClean="0"/>
              <a:t>')]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定位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属性中</a:t>
            </a:r>
            <a:r>
              <a:rPr lang="zh-CN" altLang="en-US" dirty="0" smtClean="0">
                <a:solidFill>
                  <a:srgbClr val="FF0000"/>
                </a:solidFill>
              </a:rPr>
              <a:t>包含</a:t>
            </a:r>
            <a:r>
              <a:rPr lang="zh-CN" altLang="en-US" dirty="0" smtClean="0"/>
              <a:t>“</a:t>
            </a:r>
            <a:r>
              <a:rPr lang="en-US" altLang="zh-CN" dirty="0" smtClean="0"/>
              <a:t>promote.html”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节点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//a[</a:t>
            </a:r>
            <a:r>
              <a:rPr lang="en-US" altLang="zh-CN" dirty="0" smtClean="0">
                <a:solidFill>
                  <a:srgbClr val="FF0000"/>
                </a:solidFill>
              </a:rPr>
              <a:t>text</a:t>
            </a:r>
            <a:r>
              <a:rPr lang="en-US" altLang="zh-CN" dirty="0" smtClean="0"/>
              <a:t>()='</a:t>
            </a:r>
            <a:r>
              <a:rPr lang="zh-CN" altLang="en-US" dirty="0" smtClean="0"/>
              <a:t>应用推广</a:t>
            </a:r>
            <a:r>
              <a:rPr lang="en-US" altLang="zh-CN" dirty="0" smtClean="0"/>
              <a:t>']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</a:t>
            </a:r>
            <a:r>
              <a:rPr lang="zh-CN" altLang="en-US" dirty="0" smtClean="0"/>
              <a:t>元素内的</a:t>
            </a:r>
            <a:r>
              <a:rPr lang="zh-CN" altLang="en-US" dirty="0" smtClean="0">
                <a:solidFill>
                  <a:srgbClr val="FF0000"/>
                </a:solidFill>
              </a:rPr>
              <a:t>文本</a:t>
            </a:r>
            <a:r>
              <a:rPr lang="zh-CN" altLang="en-US" dirty="0" smtClean="0"/>
              <a:t>为“应用推广”的所有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节点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//a[</a:t>
            </a:r>
            <a:r>
              <a:rPr lang="en-US" altLang="zh-CN" dirty="0" smtClean="0">
                <a:solidFill>
                  <a:srgbClr val="FF0000"/>
                </a:solidFill>
              </a:rPr>
              <a:t>starts-with</a:t>
            </a:r>
            <a:r>
              <a:rPr lang="en-US" altLang="zh-CN" dirty="0" smtClean="0"/>
              <a:t>(@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,'/ads')]</a:t>
            </a:r>
          </a:p>
          <a:p>
            <a:pPr lvl="2"/>
            <a:r>
              <a:rPr lang="en-US" altLang="zh-CN" dirty="0" smtClean="0"/>
              <a:t>#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属性值是以“</a:t>
            </a:r>
            <a:r>
              <a:rPr lang="en-US" altLang="zh-CN" dirty="0" smtClean="0"/>
              <a:t>/ads”</a:t>
            </a:r>
            <a:r>
              <a:rPr lang="zh-CN" altLang="en-US" dirty="0" smtClean="0">
                <a:solidFill>
                  <a:srgbClr val="FF0000"/>
                </a:solidFill>
              </a:rPr>
              <a:t>开头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节点 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5.1  </a:t>
            </a:r>
            <a:r>
              <a:rPr lang="zh-CN" altLang="en-US" b="1" dirty="0" smtClean="0"/>
              <a:t>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5.2  </a:t>
            </a:r>
            <a:r>
              <a:rPr lang="zh-CN" altLang="en-US" dirty="0" smtClean="0"/>
              <a:t>安装</a:t>
            </a:r>
            <a:r>
              <a:rPr lang="en-US" b="1" dirty="0" err="1" smtClean="0"/>
              <a:t>scrapy</a:t>
            </a:r>
            <a:endParaRPr lang="en-US" b="1" dirty="0" smtClean="0"/>
          </a:p>
          <a:p>
            <a:r>
              <a:rPr lang="en-US" altLang="zh-CN" dirty="0" smtClean="0"/>
              <a:t>5.3   </a:t>
            </a:r>
            <a:r>
              <a:rPr lang="zh-CN" altLang="en-US" dirty="0" smtClean="0"/>
              <a:t>创建爬虫文件</a:t>
            </a:r>
            <a:endParaRPr lang="en-US" altLang="zh-CN" dirty="0" smtClean="0"/>
          </a:p>
          <a:p>
            <a:r>
              <a:rPr lang="en-US" altLang="zh-CN" dirty="0" smtClean="0"/>
              <a:t>5.4 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 shell </a:t>
            </a:r>
            <a:r>
              <a:rPr lang="zh-CN" altLang="en-US" dirty="0" smtClean="0"/>
              <a:t>分析目标网页的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r>
              <a:rPr lang="en-US" altLang="zh-CN" dirty="0" smtClean="0"/>
              <a:t>5.5  </a:t>
            </a:r>
            <a:r>
              <a:rPr lang="zh-CN" altLang="en-US" dirty="0" smtClean="0"/>
              <a:t>运行爬虫程序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5.6 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5.7  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item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pic>
        <p:nvPicPr>
          <p:cNvPr id="4" name="图片 3" descr="152196719_1_201901171011062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214422"/>
            <a:ext cx="6981825" cy="2286016"/>
          </a:xfrm>
          <a:prstGeom prst="rect">
            <a:avLst/>
          </a:prstGeom>
        </p:spPr>
      </p:pic>
      <p:pic>
        <p:nvPicPr>
          <p:cNvPr id="5" name="图片 4" descr="152196719_3_201901171011067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714752"/>
            <a:ext cx="7305675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en-US" altLang="zh-CN" dirty="0" smtClean="0"/>
              <a:t> 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也称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终端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交互终端，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使我们可以在未启动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爬虫的情况下尝试及调试代码。</a:t>
            </a:r>
            <a:endParaRPr lang="en-US" altLang="zh-CN" dirty="0" smtClean="0"/>
          </a:p>
          <a:p>
            <a:r>
              <a:rPr lang="zh-CN" altLang="en-US" dirty="0" smtClean="0"/>
              <a:t>可以直接用来测试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表达式，而不用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导入相应模块。</a:t>
            </a:r>
            <a:endParaRPr lang="en-US" altLang="zh-CN" dirty="0" smtClean="0"/>
          </a:p>
          <a:p>
            <a:r>
              <a:rPr lang="zh-CN" altLang="en-US" dirty="0" smtClean="0"/>
              <a:t>通过查看其运行的结果，方便了我们分析目标网页，并从中测试我们的表达式是否提取到了数据。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命令窗口</a:t>
            </a:r>
            <a:endParaRPr lang="en-US" altLang="zh-CN" dirty="0" smtClean="0"/>
          </a:p>
          <a:p>
            <a:pPr lvl="1"/>
            <a:r>
              <a:rPr lang="en-US" altLang="zh-CN" sz="2000" dirty="0" err="1" smtClean="0"/>
              <a:t>Scrapy</a:t>
            </a:r>
            <a:r>
              <a:rPr lang="en-US" altLang="zh-CN" sz="2000" dirty="0" smtClean="0"/>
              <a:t> shell </a:t>
            </a:r>
            <a:r>
              <a:rPr lang="en-US" altLang="zh-CN" sz="2000" dirty="0" smtClean="0">
                <a:hlinkClick r:id="rId2"/>
              </a:rPr>
              <a:t>http://aixiawx.com/16/16039/10137185.html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&gt;&gt;&gt; response</a:t>
            </a:r>
          </a:p>
          <a:p>
            <a:pPr lvl="1"/>
            <a:r>
              <a:rPr lang="en-US" altLang="zh-CN" sz="2000" dirty="0" smtClean="0"/>
              <a:t>&gt;&gt;&gt;</a:t>
            </a:r>
            <a:r>
              <a:rPr lang="en-US" sz="2000" dirty="0" err="1" smtClean="0"/>
              <a:t>response.xpath</a:t>
            </a:r>
            <a:r>
              <a:rPr lang="en-US" sz="2000" dirty="0" smtClean="0"/>
              <a:t>('//div[@id="content"]/text()')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71678"/>
            <a:ext cx="9324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xpath</a:t>
            </a:r>
            <a:r>
              <a:rPr lang="zh-CN" altLang="en-US" b="1" dirty="0" smtClean="0"/>
              <a:t>为</a:t>
            </a:r>
            <a:r>
              <a:rPr lang="en-US" b="1" dirty="0" err="1" smtClean="0"/>
              <a:t>scrapy</a:t>
            </a:r>
            <a:r>
              <a:rPr lang="zh-CN" altLang="en-US" b="1" dirty="0" smtClean="0"/>
              <a:t>中的解析方式</a:t>
            </a:r>
            <a:endParaRPr lang="zh-CN" altLang="en-US" dirty="0" smtClean="0"/>
          </a:p>
          <a:p>
            <a:r>
              <a:rPr lang="en-US" b="1" dirty="0" err="1" smtClean="0"/>
              <a:t>xpath</a:t>
            </a:r>
            <a:r>
              <a:rPr lang="zh-CN" altLang="en-US" b="1" dirty="0" smtClean="0"/>
              <a:t>函数返回的为列表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列表</a:t>
            </a:r>
            <a:r>
              <a:rPr lang="zh-CN" altLang="en-US" b="1" dirty="0" smtClean="0"/>
              <a:t>中存放的数据为</a:t>
            </a:r>
            <a:r>
              <a:rPr lang="en-US" b="1" dirty="0" smtClean="0"/>
              <a:t>Selector</a:t>
            </a:r>
            <a:r>
              <a:rPr lang="zh-CN" altLang="en-US" b="1" dirty="0" smtClean="0"/>
              <a:t>类型数据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解析</a:t>
            </a:r>
            <a:r>
              <a:rPr lang="zh-CN" altLang="en-US" b="1" dirty="0" smtClean="0"/>
              <a:t>到的内容被封装在</a:t>
            </a:r>
            <a:r>
              <a:rPr lang="en-US" b="1" dirty="0" smtClean="0"/>
              <a:t>Selector</a:t>
            </a:r>
            <a:r>
              <a:rPr lang="zh-CN" altLang="en-US" b="1" dirty="0" smtClean="0"/>
              <a:t>对象中，</a:t>
            </a:r>
            <a:r>
              <a:rPr lang="zh-CN" altLang="en-US" b="1" dirty="0" smtClean="0"/>
              <a:t>需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要</a:t>
            </a:r>
            <a:r>
              <a:rPr lang="zh-CN" altLang="en-US" b="1" dirty="0" smtClean="0"/>
              <a:t>调用</a:t>
            </a:r>
            <a:r>
              <a:rPr lang="en-US" b="1" dirty="0" smtClean="0"/>
              <a:t>extract()</a:t>
            </a:r>
            <a:r>
              <a:rPr lang="zh-CN" altLang="en-US" b="1" dirty="0" smtClean="0"/>
              <a:t>函数将解析的内容从</a:t>
            </a:r>
            <a:r>
              <a:rPr lang="en-US" b="1" dirty="0" smtClean="0"/>
              <a:t>Selector</a:t>
            </a:r>
            <a:r>
              <a:rPr lang="zh-CN" altLang="en-US" b="1" dirty="0" smtClean="0"/>
              <a:t>中取出。</a:t>
            </a:r>
            <a:endParaRPr lang="zh-CN" altLang="en-US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如果</a:t>
            </a:r>
            <a:r>
              <a:rPr lang="zh-CN" altLang="en-US" b="1" dirty="0" smtClean="0"/>
              <a:t>可以保证</a:t>
            </a:r>
            <a:r>
              <a:rPr lang="en-US" b="1" dirty="0" err="1" smtClean="0"/>
              <a:t>xpath</a:t>
            </a:r>
            <a:r>
              <a:rPr lang="zh-CN" altLang="en-US" b="1" dirty="0" smtClean="0"/>
              <a:t>返回的列表中只有一个列表元素，则可以使用</a:t>
            </a:r>
            <a:r>
              <a:rPr lang="en-US" b="1" dirty="0" err="1" smtClean="0"/>
              <a:t>extract_first</a:t>
            </a:r>
            <a:r>
              <a:rPr lang="en-US" b="1" dirty="0" smtClean="0"/>
              <a:t>(), </a:t>
            </a:r>
            <a:r>
              <a:rPr lang="zh-CN" altLang="en-US" b="1" dirty="0" smtClean="0"/>
              <a:t>否则必须使用</a:t>
            </a:r>
            <a:r>
              <a:rPr lang="en-US" b="1" dirty="0" smtClean="0"/>
              <a:t>extract()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zh-CN" altLang="en-US" b="1" dirty="0" smtClean="0"/>
              <a:t>两者等同，都是将列表中的内容提取出来</a:t>
            </a:r>
            <a:endParaRPr lang="zh-CN" altLang="en-US" dirty="0" smtClean="0"/>
          </a:p>
          <a:p>
            <a:pPr lvl="1"/>
            <a:r>
              <a:rPr lang="en-US" b="1" dirty="0" smtClean="0"/>
              <a:t>title =  </a:t>
            </a:r>
            <a:r>
              <a:rPr lang="en-US" b="1" dirty="0" err="1" smtClean="0"/>
              <a:t>li.xpath</a:t>
            </a:r>
            <a:r>
              <a:rPr lang="en-US" b="1" dirty="0" smtClean="0"/>
              <a:t>('./div[2]/h1/a/text()').</a:t>
            </a:r>
            <a:r>
              <a:rPr lang="en-US" b="1" dirty="0" err="1" smtClean="0"/>
              <a:t>extract_first</a:t>
            </a:r>
            <a:r>
              <a:rPr lang="en-US" b="1" dirty="0" smtClean="0"/>
              <a:t>().strip()</a:t>
            </a:r>
            <a:endParaRPr lang="en-US" dirty="0" smtClean="0"/>
          </a:p>
          <a:p>
            <a:pPr lvl="1"/>
            <a:r>
              <a:rPr lang="en-US" b="1" dirty="0" smtClean="0"/>
              <a:t>title =  </a:t>
            </a:r>
            <a:r>
              <a:rPr lang="en-US" b="1" dirty="0" err="1" smtClean="0"/>
              <a:t>li.xpath</a:t>
            </a:r>
            <a:r>
              <a:rPr lang="en-US" b="1" dirty="0" smtClean="0"/>
              <a:t>('./div[2]/h1/a/text()')[0].extract().strip()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response.xpath</a:t>
            </a:r>
            <a:r>
              <a:rPr lang="en-US" sz="2400" dirty="0" smtClean="0"/>
              <a:t>('//div[@id="content"]/text()').</a:t>
            </a:r>
            <a:r>
              <a:rPr lang="en-US" sz="2400" dirty="0" smtClean="0">
                <a:solidFill>
                  <a:srgbClr val="FF0000"/>
                </a:solidFill>
              </a:rPr>
              <a:t>extract()</a:t>
            </a:r>
          </a:p>
          <a:p>
            <a:pPr marL="342900" lvl="1" indent="-342900">
              <a:buNone/>
            </a:pPr>
            <a:r>
              <a:rPr lang="en-US" sz="2400" dirty="0" smtClean="0"/>
              <a:t>&gt;&gt;&gt;exit()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9324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novel_spider.py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# -*- coding: utf-8 -*-</a:t>
            </a:r>
          </a:p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scrapy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NovelSpiderSpider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scrapy.Spider</a:t>
            </a:r>
            <a:r>
              <a:rPr lang="en-US" altLang="zh-CN" dirty="0" smtClean="0"/>
              <a:t>):</a:t>
            </a:r>
          </a:p>
          <a:p>
            <a:pPr>
              <a:buNone/>
            </a:pPr>
            <a:r>
              <a:rPr lang="en-US" altLang="zh-CN" dirty="0" smtClean="0"/>
              <a:t>    name = '</a:t>
            </a:r>
            <a:r>
              <a:rPr lang="en-US" altLang="zh-CN" dirty="0" err="1" smtClean="0"/>
              <a:t>novel_spider</a:t>
            </a:r>
            <a:r>
              <a:rPr lang="en-US" altLang="zh-CN" dirty="0" smtClean="0"/>
              <a:t>'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allowed_domains</a:t>
            </a:r>
            <a:r>
              <a:rPr lang="en-US" altLang="zh-CN" dirty="0" smtClean="0"/>
              <a:t> = ['</a:t>
            </a:r>
            <a:r>
              <a:rPr lang="en-US" altLang="zh-CN" dirty="0" err="1" smtClean="0"/>
              <a:t>aixiawx</a:t>
            </a:r>
            <a:r>
              <a:rPr lang="en-US" altLang="zh-CN" dirty="0" smtClean="0"/>
              <a:t>']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start_urls</a:t>
            </a:r>
            <a:r>
              <a:rPr lang="en-US" altLang="zh-CN" dirty="0" smtClean="0"/>
              <a:t> = ['http://aixiawx.com/16/16039/10137185.html']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def parse(self, response):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print ("</a:t>
            </a:r>
            <a:r>
              <a:rPr lang="en-US" altLang="zh-CN" dirty="0" err="1" smtClean="0">
                <a:solidFill>
                  <a:srgbClr val="FF0000"/>
                </a:solidFill>
              </a:rPr>
              <a:t>dfdg</a:t>
            </a:r>
            <a:r>
              <a:rPr lang="en-US" altLang="zh-CN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data=</a:t>
            </a:r>
            <a:r>
              <a:rPr lang="en-US" altLang="zh-CN" dirty="0" err="1" smtClean="0">
                <a:solidFill>
                  <a:srgbClr val="FF0000"/>
                </a:solidFill>
              </a:rPr>
              <a:t>response.xpath</a:t>
            </a:r>
            <a:r>
              <a:rPr lang="en-US" altLang="zh-CN" dirty="0" smtClean="0">
                <a:solidFill>
                  <a:srgbClr val="FF0000"/>
                </a:solidFill>
              </a:rPr>
              <a:t>('//div[@id="content"]/text()').extract()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print (data)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pass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 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爬虫程序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命令行运行爬虫程序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全局命令</a:t>
            </a:r>
            <a:r>
              <a:rPr lang="en-US" altLang="zh-CN" dirty="0" smtClean="0"/>
              <a:t>	</a:t>
            </a:r>
          </a:p>
          <a:p>
            <a:pPr lvl="2"/>
            <a:r>
              <a:rPr lang="en-US" dirty="0" err="1" smtClean="0"/>
              <a:t>scrapy</a:t>
            </a:r>
            <a:r>
              <a:rPr lang="en-US" dirty="0" smtClean="0"/>
              <a:t> </a:t>
            </a:r>
            <a:r>
              <a:rPr lang="en-US" dirty="0" err="1" smtClean="0"/>
              <a:t>runspider</a:t>
            </a:r>
            <a:r>
              <a:rPr lang="en-US" dirty="0" smtClean="0"/>
              <a:t> &lt;spider_file.py&gt;</a:t>
            </a:r>
          </a:p>
          <a:p>
            <a:pPr lvl="1"/>
            <a:r>
              <a:rPr lang="zh-CN" altLang="en-US" dirty="0" smtClean="0"/>
              <a:t>项目级命令       </a:t>
            </a:r>
            <a:endParaRPr lang="en-US" altLang="zh-CN" dirty="0" smtClean="0"/>
          </a:p>
          <a:p>
            <a:pPr lvl="2"/>
            <a:r>
              <a:rPr lang="en-US" dirty="0" err="1" smtClean="0"/>
              <a:t>scrapy</a:t>
            </a:r>
            <a:r>
              <a:rPr lang="en-US" dirty="0" smtClean="0"/>
              <a:t> crawl &lt;spider_file.py&gt;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runspider</a:t>
            </a:r>
            <a:r>
              <a:rPr lang="en-US" altLang="zh-CN" dirty="0" smtClean="0"/>
              <a:t> novel_spider.py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64399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5.6 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b="1" dirty="0" err="1" smtClean="0"/>
              <a:t>scrapy</a:t>
            </a:r>
            <a:r>
              <a:rPr lang="zh-CN" altLang="en-US" b="1" dirty="0" smtClean="0"/>
              <a:t>项目</a:t>
            </a:r>
          </a:p>
          <a:p>
            <a:pPr lvl="1"/>
            <a:r>
              <a:rPr lang="zh-CN" altLang="en-US" dirty="0" smtClean="0"/>
              <a:t>命令：</a:t>
            </a:r>
            <a:r>
              <a:rPr lang="en-US" dirty="0" smtClean="0"/>
              <a:t> </a:t>
            </a:r>
            <a:r>
              <a:rPr lang="en-US" dirty="0" err="1" smtClean="0"/>
              <a:t>scrapy</a:t>
            </a:r>
            <a:r>
              <a:rPr lang="en-US" dirty="0" smtClean="0"/>
              <a:t>  </a:t>
            </a:r>
            <a:r>
              <a:rPr lang="en-US" dirty="0" err="1" smtClean="0"/>
              <a:t>startproject</a:t>
            </a:r>
            <a:r>
              <a:rPr lang="en-US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first</a:t>
            </a:r>
            <a:r>
              <a:rPr lang="en-US" dirty="0" err="1" smtClean="0">
                <a:solidFill>
                  <a:srgbClr val="FF0000"/>
                </a:solidFill>
              </a:rPr>
              <a:t>spider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00438"/>
            <a:ext cx="147161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2043906"/>
            <a:ext cx="78581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5.1  </a:t>
            </a:r>
            <a:r>
              <a:rPr lang="zh-CN" altLang="en-US" b="1" dirty="0" smtClean="0"/>
              <a:t>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快速</a:t>
            </a:r>
            <a:r>
              <a:rPr lang="zh-CN" altLang="en-US" dirty="0"/>
              <a:t>、高层次的屏幕抓取和</a:t>
            </a:r>
            <a:r>
              <a:rPr lang="en-US" altLang="zh-CN" dirty="0"/>
              <a:t>web</a:t>
            </a:r>
            <a:r>
              <a:rPr lang="zh-CN" altLang="en-US" dirty="0"/>
              <a:t>抓取框架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r>
              <a:rPr lang="zh-CN" altLang="en-US" dirty="0"/>
              <a:t>抓取</a:t>
            </a:r>
            <a:r>
              <a:rPr lang="en-US" altLang="zh-CN" dirty="0"/>
              <a:t>web</a:t>
            </a:r>
            <a:r>
              <a:rPr lang="zh-CN" altLang="en-US" dirty="0"/>
              <a:t>站点并从页面中提取</a:t>
            </a:r>
            <a:r>
              <a:rPr lang="zh-CN" altLang="en-US" dirty="0">
                <a:solidFill>
                  <a:srgbClr val="FF0000"/>
                </a:solidFill>
              </a:rPr>
              <a:t>结构化</a:t>
            </a:r>
            <a:r>
              <a:rPr lang="zh-CN" altLang="en-US" dirty="0"/>
              <a:t>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Scrapy</a:t>
            </a:r>
            <a:r>
              <a:rPr lang="zh-CN" altLang="en-US" dirty="0"/>
              <a:t>吸引人的地方在于它是一个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所谓“框架”，便是整个或部分系统的可重用设计。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中也可以说，一个框架就是一个可复用的“巨大模块”。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任何人都可以根据需求方便的修改。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框架这个爬虫利器，只需根据自己的需要，编写几个专属的模块就可以轻松地实现一个爬虫项目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5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框架会自动在当前目录下创建一个同名的文件夹 </a:t>
            </a:r>
            <a:r>
              <a:rPr lang="en-US" altLang="zh-CN" dirty="0" err="1" smtClean="0"/>
              <a:t>firstspider</a:t>
            </a:r>
            <a:endParaRPr lang="en-US" altLang="zh-CN" dirty="0" smtClean="0"/>
          </a:p>
          <a:p>
            <a:pPr lvl="1"/>
            <a:r>
              <a:rPr lang="en-US" dirty="0" smtClean="0"/>
              <a:t>scrapy.cfg: </a:t>
            </a:r>
            <a:r>
              <a:rPr lang="zh-CN" altLang="en-US" dirty="0" smtClean="0"/>
              <a:t>项目的配置文件</a:t>
            </a:r>
          </a:p>
          <a:p>
            <a:pPr lvl="1"/>
            <a:r>
              <a:rPr lang="en-US" altLang="zh-CN" dirty="0" err="1" smtClean="0"/>
              <a:t>Firstspider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放置</a:t>
            </a:r>
            <a:r>
              <a:rPr lang="en-US" dirty="0" smtClean="0"/>
              <a:t>spider</a:t>
            </a:r>
            <a:r>
              <a:rPr lang="zh-CN" altLang="en-US" dirty="0" smtClean="0"/>
              <a:t>代码的目录</a:t>
            </a:r>
            <a:endParaRPr lang="en-US" dirty="0" smtClean="0"/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items.py</a:t>
            </a:r>
            <a:r>
              <a:rPr lang="en-US" dirty="0" smtClean="0"/>
              <a:t>:</a:t>
            </a:r>
            <a:r>
              <a:rPr lang="zh-CN" altLang="en-US" dirty="0" smtClean="0"/>
              <a:t>需要提取的数据结构定义文件。</a:t>
            </a:r>
          </a:p>
          <a:p>
            <a:pPr lvl="3"/>
            <a:r>
              <a:rPr lang="en-US" dirty="0" smtClean="0"/>
              <a:t>middlewares.py: </a:t>
            </a:r>
            <a:r>
              <a:rPr lang="zh-CN" altLang="en-US" dirty="0" smtClean="0"/>
              <a:t>是和</a:t>
            </a:r>
            <a:r>
              <a:rPr lang="en-US" dirty="0" err="1" smtClean="0"/>
              <a:t>Scrapy</a:t>
            </a:r>
            <a:r>
              <a:rPr lang="zh-CN" altLang="en-US" dirty="0" smtClean="0"/>
              <a:t>的请求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响应处理相关联的框架。</a:t>
            </a:r>
          </a:p>
          <a:p>
            <a:pPr lvl="3"/>
            <a:r>
              <a:rPr lang="en-US" dirty="0" smtClean="0"/>
              <a:t>pipelines.py: </a:t>
            </a:r>
            <a:r>
              <a:rPr lang="zh-CN" altLang="en-US" dirty="0" smtClean="0"/>
              <a:t>用来对</a:t>
            </a:r>
            <a:r>
              <a:rPr lang="en-US" dirty="0" smtClean="0"/>
              <a:t>items</a:t>
            </a:r>
            <a:r>
              <a:rPr lang="zh-CN" altLang="en-US" dirty="0" smtClean="0"/>
              <a:t>里面提取的数据做进一步处理，如保存等。</a:t>
            </a:r>
          </a:p>
          <a:p>
            <a:pPr lvl="3"/>
            <a:r>
              <a:rPr lang="en-US" dirty="0" smtClean="0"/>
              <a:t>settings.py: </a:t>
            </a:r>
            <a:r>
              <a:rPr lang="zh-CN" altLang="en-US" dirty="0" smtClean="0"/>
              <a:t>项目的配置文件。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zh-CN" altLang="en-US" dirty="0" smtClean="0"/>
              <a:t>拷贝</a:t>
            </a:r>
            <a:endParaRPr lang="en-US" dirty="0" smtClean="0"/>
          </a:p>
          <a:p>
            <a:pPr lvl="1"/>
            <a:r>
              <a:rPr lang="en-US" dirty="0" smtClean="0"/>
              <a:t>spiders</a:t>
            </a:r>
            <a:r>
              <a:rPr lang="zh-CN" altLang="en-US" dirty="0" smtClean="0"/>
              <a:t>目录中只有</a:t>
            </a:r>
            <a:r>
              <a:rPr lang="en-US" altLang="zh-CN" dirty="0" smtClean="0"/>
              <a:t>__</a:t>
            </a:r>
            <a:r>
              <a:rPr lang="en-US" dirty="0" err="1" smtClean="0"/>
              <a:t>init__.py</a:t>
            </a:r>
            <a:r>
              <a:rPr lang="zh-CN" altLang="en-US" dirty="0" smtClean="0"/>
              <a:t>文件，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将之前创建的</a:t>
            </a:r>
            <a:r>
              <a:rPr lang="en-US" altLang="zh-CN" dirty="0" smtClean="0"/>
              <a:t>novel_spider.py</a:t>
            </a:r>
            <a:r>
              <a:rPr lang="zh-CN" altLang="en-US" dirty="0" smtClean="0"/>
              <a:t>拷贝到此文件中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en-US" dirty="0" err="1" smtClean="0"/>
              <a:t>scrapy</a:t>
            </a:r>
            <a:r>
              <a:rPr lang="en-US" dirty="0" smtClean="0"/>
              <a:t> crawl &lt;</a:t>
            </a:r>
            <a:r>
              <a:rPr lang="en-US" dirty="0" err="1" smtClean="0"/>
              <a:t>spider_name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scrapy</a:t>
            </a:r>
            <a:r>
              <a:rPr lang="en-US" dirty="0" smtClean="0"/>
              <a:t> crawl  </a:t>
            </a:r>
            <a:r>
              <a:rPr lang="en-US" altLang="zh-CN" dirty="0" err="1" smtClean="0"/>
              <a:t>novel_spider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0050" y="142852"/>
            <a:ext cx="493395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7143800" cy="607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5.7  </a:t>
            </a:r>
            <a:r>
              <a:rPr lang="zh-CN" altLang="en-US" dirty="0" smtClean="0"/>
              <a:t>保存 </a:t>
            </a:r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爬虫 一共需要四步：</a:t>
            </a:r>
          </a:p>
          <a:p>
            <a:pPr lvl="1"/>
            <a:r>
              <a:rPr lang="zh-CN" altLang="en-US" dirty="0" smtClean="0"/>
              <a:t>新建项目 ：新建一个新的爬虫项目</a:t>
            </a:r>
          </a:p>
          <a:p>
            <a:pPr lvl="1"/>
            <a:r>
              <a:rPr lang="zh-CN" altLang="en-US" dirty="0" smtClean="0"/>
              <a:t>明确目标 （编写</a:t>
            </a:r>
            <a:r>
              <a:rPr lang="en-US" altLang="zh-CN" dirty="0" smtClean="0"/>
              <a:t>items.py</a:t>
            </a:r>
            <a:r>
              <a:rPr lang="zh-CN" altLang="en-US" dirty="0" smtClean="0"/>
              <a:t>）：明确你想要抓取的目标</a:t>
            </a:r>
          </a:p>
          <a:p>
            <a:pPr lvl="1"/>
            <a:r>
              <a:rPr lang="zh-CN" altLang="en-US" dirty="0" smtClean="0"/>
              <a:t>制作爬虫 （</a:t>
            </a:r>
            <a:r>
              <a:rPr lang="en-US" altLang="zh-CN" dirty="0" smtClean="0"/>
              <a:t>spiders/xxspider.py</a:t>
            </a:r>
            <a:r>
              <a:rPr lang="zh-CN" altLang="en-US" dirty="0" smtClean="0"/>
              <a:t>）：制作爬虫开始爬取网页</a:t>
            </a:r>
          </a:p>
          <a:p>
            <a:pPr lvl="1"/>
            <a:r>
              <a:rPr lang="zh-CN" altLang="en-US" dirty="0" smtClean="0"/>
              <a:t>存储内容 （</a:t>
            </a:r>
            <a:r>
              <a:rPr lang="en-US" altLang="zh-CN" dirty="0" smtClean="0"/>
              <a:t>pipelines.py</a:t>
            </a:r>
            <a:r>
              <a:rPr lang="zh-CN" altLang="en-US" dirty="0" smtClean="0"/>
              <a:t>）：设计管道存储爬取内容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items.py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items.py: </a:t>
            </a:r>
            <a:r>
              <a:rPr lang="zh-CN" altLang="en-US" dirty="0" smtClean="0"/>
              <a:t>需要提取的数据结构定义文件</a:t>
            </a:r>
            <a:endParaRPr lang="en-US" altLang="zh-CN" dirty="0" smtClean="0"/>
          </a:p>
          <a:p>
            <a:pPr lvl="1"/>
            <a:r>
              <a:rPr lang="en-US" dirty="0" smtClean="0"/>
              <a:t>Item </a:t>
            </a:r>
            <a:r>
              <a:rPr lang="zh-CN" altLang="en-US" dirty="0" smtClean="0"/>
              <a:t>定义结构化数据字段，用来保存爬取到的数据，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有点像</a:t>
            </a:r>
            <a:r>
              <a:rPr lang="en-US" dirty="0" smtClean="0"/>
              <a:t>Python</a:t>
            </a:r>
            <a:r>
              <a:rPr lang="zh-CN" altLang="en-US" dirty="0" smtClean="0"/>
              <a:t>中的</a:t>
            </a:r>
            <a:r>
              <a:rPr lang="en-US" dirty="0" err="1" smtClean="0"/>
              <a:t>dict</a:t>
            </a:r>
            <a:r>
              <a:rPr lang="en-US" dirty="0" smtClean="0"/>
              <a:t>，</a:t>
            </a:r>
            <a:r>
              <a:rPr lang="zh-CN" altLang="en-US" dirty="0" smtClean="0"/>
              <a:t>但是提供了一些额外的保护减少错误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143380"/>
            <a:ext cx="56292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items.py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scrapy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FirstspiderItem</a:t>
            </a:r>
            <a:r>
              <a:rPr lang="en-US" dirty="0" smtClean="0"/>
              <a:t>(</a:t>
            </a:r>
            <a:r>
              <a:rPr lang="en-US" dirty="0" err="1" smtClean="0"/>
              <a:t>scrapy.Item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# define the fields for your item here like:</a:t>
            </a:r>
          </a:p>
          <a:p>
            <a:pPr>
              <a:buNone/>
            </a:pPr>
            <a:r>
              <a:rPr lang="en-US" dirty="0" smtClean="0"/>
              <a:t>    # name = </a:t>
            </a:r>
            <a:r>
              <a:rPr lang="en-US" dirty="0" err="1" smtClean="0"/>
              <a:t>scrapy.Field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zh-CN" altLang="en-US" dirty="0" smtClean="0"/>
              <a:t>    </a:t>
            </a:r>
            <a:r>
              <a:rPr lang="en-US" dirty="0" smtClean="0">
                <a:solidFill>
                  <a:srgbClr val="FF0000"/>
                </a:solidFill>
              </a:rPr>
              <a:t>title = </a:t>
            </a:r>
            <a:r>
              <a:rPr lang="en-US" dirty="0" err="1" smtClean="0">
                <a:solidFill>
                  <a:srgbClr val="FF0000"/>
                </a:solidFill>
              </a:rPr>
              <a:t>scrapy.Field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content= </a:t>
            </a:r>
            <a:r>
              <a:rPr lang="en-US" dirty="0" err="1" smtClean="0">
                <a:solidFill>
                  <a:srgbClr val="FF0000"/>
                </a:solidFill>
              </a:rPr>
              <a:t>scrapy.Field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/>
              <a:t>    pass</a:t>
            </a:r>
            <a:endParaRPr lang="en-US" b="1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novel_spider.py</a:t>
            </a:r>
            <a:r>
              <a:rPr lang="en-US" b="1" dirty="0" smtClean="0"/>
              <a:t> : </a:t>
            </a:r>
            <a:r>
              <a:rPr lang="zh-CN" altLang="en-US" dirty="0" smtClean="0"/>
              <a:t>分析需要提取的数据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from </a:t>
            </a:r>
            <a:r>
              <a:rPr lang="en-US" sz="2000" dirty="0" err="1" smtClean="0">
                <a:solidFill>
                  <a:srgbClr val="FF0000"/>
                </a:solidFill>
              </a:rPr>
              <a:t>firstspider</a:t>
            </a:r>
            <a:r>
              <a:rPr lang="en-US" sz="2000" dirty="0" err="1" smtClean="0"/>
              <a:t>.items</a:t>
            </a:r>
            <a:r>
              <a:rPr lang="en-US" sz="2000" dirty="0" smtClean="0"/>
              <a:t> import </a:t>
            </a:r>
            <a:r>
              <a:rPr lang="en-US" sz="2000" dirty="0" err="1" smtClean="0">
                <a:solidFill>
                  <a:srgbClr val="FF0000"/>
                </a:solidFill>
              </a:rPr>
              <a:t>FirstspiderItem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item = </a:t>
            </a:r>
            <a:r>
              <a:rPr lang="en-US" sz="2000" dirty="0" err="1" smtClean="0">
                <a:solidFill>
                  <a:srgbClr val="FF0000"/>
                </a:solidFill>
              </a:rPr>
              <a:t>FirstspiderItem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altLang="zh-CN" sz="2000" dirty="0" smtClean="0"/>
              <a:t>item['title']=</a:t>
            </a:r>
            <a:r>
              <a:rPr lang="en-US" altLang="zh-CN" sz="2000" dirty="0" err="1" smtClean="0"/>
              <a:t>response.xpath</a:t>
            </a:r>
            <a:r>
              <a:rPr lang="en-US" altLang="zh-CN" sz="2000" dirty="0" smtClean="0"/>
              <a:t>("/html/head/title/text()").extract()[0]</a:t>
            </a:r>
          </a:p>
          <a:p>
            <a:pPr>
              <a:buNone/>
            </a:pPr>
            <a:r>
              <a:rPr lang="en-US" sz="2000" dirty="0" smtClean="0"/>
              <a:t>item['content'] = </a:t>
            </a:r>
            <a:r>
              <a:rPr lang="en-US" sz="2000" dirty="0" err="1" smtClean="0"/>
              <a:t>response.xpath</a:t>
            </a:r>
            <a:r>
              <a:rPr lang="en-US" sz="2000" dirty="0" smtClean="0"/>
              <a:t>('//div[@id="content"]/text()').extract()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yield item</a:t>
            </a:r>
          </a:p>
          <a:p>
            <a:pPr lvl="2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67773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启动爬取脚本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scrapy</a:t>
            </a:r>
            <a:r>
              <a:rPr lang="en-US" dirty="0" smtClean="0"/>
              <a:t> crawl &lt;spider_file.py</a:t>
            </a:r>
            <a:r>
              <a:rPr lang="en-US" dirty="0" smtClean="0"/>
              <a:t>&gt;</a:t>
            </a:r>
          </a:p>
          <a:p>
            <a:r>
              <a:rPr lang="zh-CN" altLang="en-US" b="1" dirty="0" smtClean="0"/>
              <a:t>数据持久化</a:t>
            </a:r>
            <a:r>
              <a:rPr lang="zh-CN" altLang="en-US" b="1" dirty="0" smtClean="0"/>
              <a:t>存储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基于终端指令的持久化</a:t>
            </a:r>
            <a:r>
              <a:rPr lang="zh-CN" altLang="en-US" b="1" dirty="0" smtClean="0"/>
              <a:t>存储</a:t>
            </a:r>
            <a:endParaRPr lang="en-US" altLang="zh-CN" b="1" dirty="0" smtClean="0"/>
          </a:p>
          <a:p>
            <a:pPr lvl="1"/>
            <a:r>
              <a:rPr lang="en-US" dirty="0" err="1" smtClean="0"/>
              <a:t>scrapy</a:t>
            </a:r>
            <a:r>
              <a:rPr lang="en-US" dirty="0" smtClean="0"/>
              <a:t> crawl &lt;spider_file.py</a:t>
            </a:r>
            <a:r>
              <a:rPr lang="en-US" dirty="0" smtClean="0"/>
              <a:t>&gt;</a:t>
            </a:r>
            <a:endParaRPr lang="en-US" dirty="0" smtClean="0"/>
          </a:p>
          <a:p>
            <a:pPr lvl="2"/>
            <a:r>
              <a:rPr lang="en-US" dirty="0" smtClean="0"/>
              <a:t>-o </a:t>
            </a:r>
            <a:r>
              <a:rPr lang="zh-CN" altLang="en-US" dirty="0" smtClean="0"/>
              <a:t>将数据保存到指定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dirty="0" smtClean="0"/>
              <a:t>windows</a:t>
            </a:r>
            <a:r>
              <a:rPr lang="zh-CN" altLang="en-US" dirty="0" smtClean="0"/>
              <a:t>终端不能使用</a:t>
            </a:r>
            <a:r>
              <a:rPr lang="en-US" dirty="0" smtClean="0"/>
              <a:t>txt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dirty="0" smtClean="0"/>
              <a:t>t </a:t>
            </a:r>
            <a:r>
              <a:rPr lang="zh-CN" altLang="en-US" dirty="0" smtClean="0"/>
              <a:t>指定数据的格式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支持的数据格式有</a:t>
            </a:r>
            <a:endParaRPr lang="en-US" altLang="zh-CN" dirty="0" smtClean="0"/>
          </a:p>
          <a:p>
            <a:pPr lvl="3"/>
            <a:r>
              <a:rPr lang="en-US" dirty="0" smtClean="0"/>
              <a:t>xml,</a:t>
            </a:r>
          </a:p>
          <a:p>
            <a:pPr lvl="3"/>
            <a:r>
              <a:rPr lang="en-US" dirty="0" err="1" smtClean="0"/>
              <a:t>json</a:t>
            </a:r>
            <a:r>
              <a:rPr lang="en-US" dirty="0" smtClean="0"/>
              <a:t>,</a:t>
            </a:r>
          </a:p>
          <a:p>
            <a:pPr lvl="3"/>
            <a:r>
              <a:rPr lang="en-US" dirty="0" err="1" smtClean="0"/>
              <a:t>csv</a:t>
            </a:r>
            <a:r>
              <a:rPr lang="en-US" dirty="0" smtClean="0"/>
              <a:t>,</a:t>
            </a:r>
          </a:p>
          <a:p>
            <a:pPr lvl="3"/>
            <a:r>
              <a:rPr lang="en-US" dirty="0" smtClean="0"/>
              <a:t>pickle,   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二进制序列化格式  </a:t>
            </a:r>
            <a:endParaRPr lang="en-US" altLang="zh-CN" dirty="0" smtClean="0"/>
          </a:p>
          <a:p>
            <a:pPr lvl="3"/>
            <a:r>
              <a:rPr lang="en-US" dirty="0" smtClean="0"/>
              <a:t>Marshal   </a:t>
            </a:r>
            <a:r>
              <a:rPr lang="zh-CN" altLang="en-US" dirty="0" smtClean="0"/>
              <a:t>直译为“编排”， 在计算机中特 指将数据按某种描述格式编排出来，通常来说一般是从非文本格式到文本格式的数据转化</a:t>
            </a:r>
            <a:endParaRPr lang="en-US" altLang="zh-CN" dirty="0" smtClean="0"/>
          </a:p>
          <a:p>
            <a:pPr lvl="2"/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CSV</a:t>
            </a:r>
            <a:r>
              <a:rPr lang="zh-CN" altLang="zh-CN" b="1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CSV(comma-separated </a:t>
            </a:r>
            <a:r>
              <a:rPr lang="en-US" altLang="zh-CN" dirty="0"/>
              <a:t>values),</a:t>
            </a:r>
            <a:r>
              <a:rPr lang="zh-CN" altLang="en-US" dirty="0"/>
              <a:t>是目前比较流行的一种文件存储格式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i="1" dirty="0" smtClean="0"/>
              <a:t>CSV</a:t>
            </a:r>
            <a:r>
              <a:rPr lang="zh-CN" altLang="zh-CN" b="1" dirty="0"/>
              <a:t>是以逗号间隔的文本</a:t>
            </a:r>
            <a:r>
              <a:rPr lang="zh-CN" altLang="zh-CN" b="1" i="1" dirty="0"/>
              <a:t>文件</a:t>
            </a:r>
            <a:endParaRPr lang="en-US" altLang="zh-CN" b="1" u="sng" dirty="0">
              <a:hlinkClick r:id="rId2"/>
            </a:endParaRPr>
          </a:p>
          <a:p>
            <a:pPr lvl="1"/>
            <a:r>
              <a:rPr lang="zh-CN" altLang="en-US" dirty="0" smtClean="0"/>
              <a:t>例子</a:t>
            </a:r>
            <a:r>
              <a:rPr lang="zh-CN" altLang="en-US" dirty="0"/>
              <a:t>如下：</a:t>
            </a:r>
          </a:p>
          <a:p>
            <a:pPr marL="914400" lvl="2" indent="0">
              <a:buNone/>
            </a:pPr>
            <a:r>
              <a:rPr lang="en-US" altLang="zh-CN" dirty="0" err="1" smtClean="0"/>
              <a:t>Year,Make,Model,Description,Price</a:t>
            </a:r>
            <a:r>
              <a:rPr lang="en-US" altLang="zh-CN" dirty="0" smtClean="0"/>
              <a:t> </a:t>
            </a:r>
          </a:p>
          <a:p>
            <a:pPr marL="914400" lvl="2" indent="0">
              <a:buNone/>
            </a:pPr>
            <a:r>
              <a:rPr lang="en-US" altLang="zh-CN" dirty="0" smtClean="0"/>
              <a:t>1997,Ford,E350</a:t>
            </a:r>
            <a:r>
              <a:rPr lang="en-US" altLang="zh-CN" dirty="0"/>
              <a:t>,"ac, abs, moon",3000.00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1999,Chevy</a:t>
            </a:r>
            <a:r>
              <a:rPr lang="en-US" altLang="zh-CN" dirty="0"/>
              <a:t>,"Venture ""Extended Edition""","",4900.00</a:t>
            </a:r>
          </a:p>
          <a:p>
            <a:pPr lvl="1"/>
            <a:r>
              <a:rPr lang="zh-CN" altLang="en-US" dirty="0"/>
              <a:t>看起来就是表格的压缩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被</a:t>
            </a:r>
            <a:r>
              <a:rPr lang="en-US" altLang="zh-CN" dirty="0"/>
              <a:t>Excel</a:t>
            </a:r>
            <a:r>
              <a:rPr lang="zh-CN" altLang="en-US" dirty="0"/>
              <a:t>和很多的应用程序支持。</a:t>
            </a:r>
            <a:endParaRPr lang="en-US" altLang="zh-CN" dirty="0"/>
          </a:p>
          <a:p>
            <a:pPr lvl="2"/>
            <a:r>
              <a:rPr lang="zh-CN" altLang="en-US" dirty="0"/>
              <a:t>用来做数据</a:t>
            </a:r>
            <a:r>
              <a:rPr lang="zh-CN" altLang="en-US" dirty="0" smtClean="0"/>
              <a:t>存储容量小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很多数据集采用格式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37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1714488"/>
            <a:ext cx="3968004" cy="361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500174"/>
            <a:ext cx="62865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scrapy</a:t>
            </a:r>
            <a:r>
              <a:rPr lang="en-US" altLang="zh-CN" dirty="0" smtClean="0"/>
              <a:t> crawl </a:t>
            </a:r>
            <a:r>
              <a:rPr lang="en-US" altLang="zh-CN" dirty="0" err="1" smtClean="0"/>
              <a:t>novel_spider</a:t>
            </a:r>
            <a:r>
              <a:rPr lang="en-US" altLang="zh-CN" dirty="0" smtClean="0"/>
              <a:t> -o 2.csv -t </a:t>
            </a:r>
            <a:r>
              <a:rPr lang="en-US" altLang="zh-CN" dirty="0" err="1" smtClean="0"/>
              <a:t>csv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72294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642918"/>
            <a:ext cx="5000660" cy="593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CN" altLang="en-US" b="1" dirty="0" smtClean="0"/>
              <a:t>只要是数据持久化存储，</a:t>
            </a:r>
            <a:r>
              <a:rPr lang="en-US" altLang="zh-CN" b="1" dirty="0" smtClean="0"/>
              <a:t>parse</a:t>
            </a:r>
            <a:r>
              <a:rPr lang="zh-CN" altLang="en-US" b="1" dirty="0" smtClean="0"/>
              <a:t>方法必须有返回值（也就是</a:t>
            </a:r>
            <a:r>
              <a:rPr lang="en-US" altLang="zh-CN" b="1" dirty="0" smtClean="0"/>
              <a:t>return</a:t>
            </a:r>
            <a:r>
              <a:rPr lang="zh-CN" altLang="en-US" b="1" dirty="0" smtClean="0"/>
              <a:t>后的内容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dirty="0" smtClean="0"/>
              <a:t>return items</a:t>
            </a:r>
            <a:endParaRPr lang="en-US" altLang="zh-CN" b="1" dirty="0" smtClean="0"/>
          </a:p>
          <a:p>
            <a:r>
              <a:rPr lang="en-US" b="1" dirty="0" smtClean="0"/>
              <a:t>yield</a:t>
            </a:r>
            <a:r>
              <a:rPr lang="zh-CN" altLang="en-US" b="1" dirty="0" smtClean="0"/>
              <a:t>关键字</a:t>
            </a:r>
            <a:endParaRPr lang="en-US" altLang="zh-CN" b="1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357430"/>
            <a:ext cx="67773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items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 smtClean="0"/>
              <a:t>所有的数据获取出来然后一次性进行处理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 smtClean="0"/>
              <a:t>方式效率十分的低，体现不出框架的优势</a:t>
            </a:r>
            <a:r>
              <a:rPr lang="zh-CN" altLang="en-US" dirty="0" smtClean="0"/>
              <a:t>，</a:t>
            </a:r>
            <a:endParaRPr lang="en-US" b="1" dirty="0" smtClean="0"/>
          </a:p>
          <a:p>
            <a:r>
              <a:rPr lang="en-US" b="1" dirty="0" smtClean="0"/>
              <a:t>yield</a:t>
            </a:r>
            <a:r>
              <a:rPr lang="zh-CN" altLang="en-US" b="1" dirty="0" smtClean="0"/>
              <a:t>将方法转换成生成器。我们可以理解成一种特殊的</a:t>
            </a:r>
            <a:r>
              <a:rPr lang="en-US" b="1" dirty="0" smtClean="0"/>
              <a:t>return</a:t>
            </a:r>
            <a:r>
              <a:rPr lang="zh-CN" altLang="en-US" b="1" dirty="0" smtClean="0"/>
              <a:t>方法。</a:t>
            </a:r>
          </a:p>
          <a:p>
            <a:r>
              <a:rPr lang="en-US" dirty="0" smtClean="0"/>
              <a:t>yield</a:t>
            </a:r>
            <a:r>
              <a:rPr lang="zh-CN" altLang="en-US" dirty="0" smtClean="0"/>
              <a:t>方式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zh-CN" altLang="en-US" dirty="0" smtClean="0"/>
              <a:t>生成器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 smtClean="0"/>
              <a:t>构造一个</a:t>
            </a:r>
            <a:r>
              <a:rPr lang="en-US" dirty="0" smtClean="0"/>
              <a:t>items</a:t>
            </a:r>
            <a:r>
              <a:rPr lang="zh-CN" altLang="en-US" dirty="0" smtClean="0"/>
              <a:t>就用</a:t>
            </a:r>
            <a:r>
              <a:rPr lang="en-US" dirty="0" smtClean="0"/>
              <a:t>yield，</a:t>
            </a:r>
            <a:r>
              <a:rPr lang="zh-CN" altLang="en-US" dirty="0" smtClean="0"/>
              <a:t>提升效率。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yield </a:t>
            </a:r>
            <a:r>
              <a:rPr lang="zh-CN" altLang="en-US" b="1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yield</a:t>
            </a:r>
            <a:r>
              <a:rPr lang="zh-CN" altLang="en-US" dirty="0" smtClean="0"/>
              <a:t>返回的是一个生成器，也是可迭代对象，有利于减小服务器资源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生成器</a:t>
            </a:r>
            <a:r>
              <a:rPr lang="zh-CN" altLang="en-US" dirty="0" smtClean="0"/>
              <a:t>相当于一种方法而不是具体的信息，占用内存小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执行到</a:t>
            </a:r>
            <a:r>
              <a:rPr lang="en-US" altLang="zh-CN" b="1" dirty="0" smtClean="0"/>
              <a:t>yield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时，函数</a:t>
            </a:r>
            <a:r>
              <a:rPr lang="zh-CN" altLang="en-US" b="1" dirty="0" smtClean="0"/>
              <a:t>就返回一个迭代值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下次</a:t>
            </a:r>
            <a:r>
              <a:rPr lang="zh-CN" altLang="en-US" b="1" dirty="0" smtClean="0"/>
              <a:t>迭代时，代码从 </a:t>
            </a:r>
            <a:r>
              <a:rPr lang="en-US" altLang="zh-CN" b="1" dirty="0" smtClean="0"/>
              <a:t>yield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的下一条语句继续执行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而</a:t>
            </a:r>
            <a:r>
              <a:rPr lang="zh-CN" altLang="en-US" b="1" dirty="0" smtClean="0"/>
              <a:t>函数的本地变量看起来和上次中断执行前是完全一样的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于是</a:t>
            </a:r>
            <a:r>
              <a:rPr lang="zh-CN" altLang="en-US" b="1" dirty="0" smtClean="0"/>
              <a:t>函数继续执行，直到再次遇到 </a:t>
            </a:r>
            <a:r>
              <a:rPr lang="en-US" altLang="zh-CN" b="1" dirty="0" smtClean="0"/>
              <a:t>yield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571612"/>
            <a:ext cx="2757478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def f1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list=[]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range(10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list.append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return </a:t>
            </a:r>
            <a:r>
              <a:rPr lang="en-US" dirty="0" smtClean="0"/>
              <a:t>list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f2():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range(10):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yield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print(f1</a:t>
            </a:r>
            <a:r>
              <a:rPr lang="en-US" dirty="0" smtClean="0"/>
              <a:t>())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gen=f2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print(next(gen</a:t>
            </a:r>
            <a:r>
              <a:rPr lang="en-US" dirty="0" smtClean="0"/>
              <a:t>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print(next(gen</a:t>
            </a:r>
            <a:r>
              <a:rPr lang="en-US" dirty="0" smtClean="0"/>
              <a:t>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print(next(gen</a:t>
            </a:r>
            <a:r>
              <a:rPr lang="en-US" dirty="0" smtClean="0"/>
              <a:t>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print(next(gen</a:t>
            </a:r>
            <a:r>
              <a:rPr lang="en-US" dirty="0" smtClean="0"/>
              <a:t>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print(next(gen</a:t>
            </a:r>
            <a:r>
              <a:rPr lang="en-US" dirty="0" smtClean="0"/>
              <a:t>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print(next(gen</a:t>
            </a:r>
            <a:r>
              <a:rPr lang="en-US" dirty="0" smtClean="0"/>
              <a:t>))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500306"/>
            <a:ext cx="2171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完成爬虫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786731"/>
            <a:ext cx="62865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bs4</a:t>
            </a:r>
          </a:p>
          <a:p>
            <a:pPr lvl="1"/>
            <a:r>
              <a:rPr lang="zh-CN" altLang="en-US" dirty="0" smtClean="0"/>
              <a:t>页面级爬虫，功能库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并行性考虑不足，性能较差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重点在于页面下载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初学容易上手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大型开发就比较麻烦，要自己造轮子，适合学生党偶尔有个需求</a:t>
            </a:r>
          </a:p>
          <a:p>
            <a:r>
              <a:rPr lang="en-US" altLang="zh-CN" dirty="0" err="1" smtClean="0"/>
              <a:t>Scrapy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网站级爬虫，框架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并行性好，性能较高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重点在于爬虫结构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初学麻烦，或者觉得它过于庞大，但是做项目后发现还是用轮子更方便，你能想到的小功能，它很多都封装好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Scrapy</a:t>
            </a:r>
            <a:r>
              <a:rPr lang="zh-CN" altLang="en-US" dirty="0" smtClean="0"/>
              <a:t>中包含了各种中间件接口，使我们可以灵活的完成各种需求。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 </a:t>
            </a:r>
            <a:r>
              <a:rPr lang="zh-CN" altLang="en-US" dirty="0" smtClean="0"/>
              <a:t>安装</a:t>
            </a:r>
            <a:r>
              <a:rPr lang="en-US" b="1" dirty="0" err="1" smtClean="0"/>
              <a:t>scrapy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https://scrapy.org/download/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681922" cy="59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解压缩</a:t>
            </a:r>
            <a:r>
              <a:rPr lang="en-US" altLang="zh-CN" dirty="0" smtClean="0"/>
              <a:t>scrapy-2.1.0</a:t>
            </a:r>
          </a:p>
          <a:p>
            <a:r>
              <a:rPr lang="en-US" altLang="zh-CN" dirty="0" smtClean="0"/>
              <a:t>Copy </a:t>
            </a:r>
            <a:r>
              <a:rPr lang="zh-CN" altLang="en-US" dirty="0" smtClean="0"/>
              <a:t>文件夹到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位置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932497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Cmd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setup.py build</a:t>
            </a:r>
          </a:p>
          <a:p>
            <a:pPr lvl="1"/>
            <a:r>
              <a:rPr lang="en-US" altLang="zh-CN" dirty="0" smtClean="0"/>
              <a:t>setup.py install</a:t>
            </a:r>
          </a:p>
          <a:p>
            <a:pPr lvl="2"/>
            <a:r>
              <a:rPr lang="en-US" altLang="zh-CN" dirty="0" smtClean="0"/>
              <a:t>Reading https://pypi.org/simple/pyOpenSSL/</a:t>
            </a:r>
          </a:p>
          <a:p>
            <a:pPr lvl="2"/>
            <a:r>
              <a:rPr lang="en-US" altLang="zh-CN" dirty="0" smtClean="0"/>
              <a:t>error: The read operation timed out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error: The 'pyasn1' distribution was not found and is required by service-identity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Reading https://pypi.org/simple/idna/</a:t>
            </a:r>
          </a:p>
          <a:p>
            <a:pPr lvl="2"/>
            <a:r>
              <a:rPr lang="en-US" altLang="zh-CN" dirty="0" smtClean="0"/>
              <a:t>error: The read operation timed out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1792</Words>
  <PresentationFormat>全屏显示(4:3)</PresentationFormat>
  <Paragraphs>296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第5讲 爬虫框架 Scrapy</vt:lpstr>
      <vt:lpstr>目录</vt:lpstr>
      <vt:lpstr>5.1   Scrapy 介绍</vt:lpstr>
      <vt:lpstr>幻灯片 4</vt:lpstr>
      <vt:lpstr>幻灯片 5</vt:lpstr>
      <vt:lpstr>比较</vt:lpstr>
      <vt:lpstr>5.2  安装scrapy</vt:lpstr>
      <vt:lpstr>幻灯片 8</vt:lpstr>
      <vt:lpstr>幻灯片 9</vt:lpstr>
      <vt:lpstr>幻灯片 10</vt:lpstr>
      <vt:lpstr>幻灯片 11</vt:lpstr>
      <vt:lpstr>5.3   创建爬虫文件</vt:lpstr>
      <vt:lpstr>幻灯片 13</vt:lpstr>
      <vt:lpstr>幻灯片 14</vt:lpstr>
      <vt:lpstr>novel_spider.py</vt:lpstr>
      <vt:lpstr>5.4  Scrapy  shell 分析目标网页的xpath</vt:lpstr>
      <vt:lpstr> Xpath </vt:lpstr>
      <vt:lpstr>scrapy的选择器Xpath</vt:lpstr>
      <vt:lpstr>幻灯片 19</vt:lpstr>
      <vt:lpstr>幻灯片 20</vt:lpstr>
      <vt:lpstr>Scrapy shell</vt:lpstr>
      <vt:lpstr>幻灯片 22</vt:lpstr>
      <vt:lpstr>幻灯片 23</vt:lpstr>
      <vt:lpstr>幻灯片 24</vt:lpstr>
      <vt:lpstr>novel_spider.py</vt:lpstr>
      <vt:lpstr>5.5  运行scrapy 爬虫程序 </vt:lpstr>
      <vt:lpstr>幻灯片 27</vt:lpstr>
      <vt:lpstr>5.6  Scrapy 项目</vt:lpstr>
      <vt:lpstr>幻灯片 29</vt:lpstr>
      <vt:lpstr>幻灯片 30</vt:lpstr>
      <vt:lpstr>幻灯片 31</vt:lpstr>
      <vt:lpstr>幻灯片 32</vt:lpstr>
      <vt:lpstr>5.7  保存 item</vt:lpstr>
      <vt:lpstr>编写items.py </vt:lpstr>
      <vt:lpstr>items.py</vt:lpstr>
      <vt:lpstr>幻灯片 36</vt:lpstr>
      <vt:lpstr>幻灯片 37</vt:lpstr>
      <vt:lpstr>启动爬取脚本</vt:lpstr>
      <vt:lpstr>CSV文件</vt:lpstr>
      <vt:lpstr>幻灯片 40</vt:lpstr>
      <vt:lpstr>幻灯片 41</vt:lpstr>
      <vt:lpstr>幻灯片 42</vt:lpstr>
      <vt:lpstr>幻灯片 43</vt:lpstr>
      <vt:lpstr>yield 入门</vt:lpstr>
      <vt:lpstr>幻灯片 45</vt:lpstr>
      <vt:lpstr>作业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第5讲 爬虫框架 Scrapy</dc:title>
  <dc:creator>Administrator</dc:creator>
  <cp:lastModifiedBy>微软用户</cp:lastModifiedBy>
  <cp:revision>64</cp:revision>
  <dcterms:created xsi:type="dcterms:W3CDTF">2020-07-02T01:20:40Z</dcterms:created>
  <dcterms:modified xsi:type="dcterms:W3CDTF">2020-07-08T23:35:41Z</dcterms:modified>
</cp:coreProperties>
</file>