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62" r:id="rId3"/>
    <p:sldId id="257" r:id="rId4"/>
    <p:sldId id="258" r:id="rId5"/>
    <p:sldId id="261" r:id="rId6"/>
    <p:sldId id="259" r:id="rId7"/>
    <p:sldId id="279" r:id="rId8"/>
    <p:sldId id="280" r:id="rId9"/>
    <p:sldId id="284" r:id="rId10"/>
    <p:sldId id="281" r:id="rId11"/>
    <p:sldId id="282" r:id="rId12"/>
    <p:sldId id="283" r:id="rId13"/>
    <p:sldId id="278" r:id="rId14"/>
    <p:sldId id="285" r:id="rId15"/>
    <p:sldId id="287" r:id="rId16"/>
    <p:sldId id="286" r:id="rId17"/>
    <p:sldId id="288" r:id="rId18"/>
    <p:sldId id="275" r:id="rId19"/>
    <p:sldId id="273" r:id="rId20"/>
    <p:sldId id="274" r:id="rId21"/>
    <p:sldId id="290" r:id="rId22"/>
    <p:sldId id="291" r:id="rId23"/>
    <p:sldId id="292" r:id="rId24"/>
    <p:sldId id="293" r:id="rId25"/>
    <p:sldId id="289" r:id="rId26"/>
    <p:sldId id="294" r:id="rId27"/>
    <p:sldId id="296" r:id="rId28"/>
    <p:sldId id="295" r:id="rId29"/>
    <p:sldId id="300" r:id="rId30"/>
    <p:sldId id="297" r:id="rId31"/>
    <p:sldId id="299" r:id="rId32"/>
    <p:sldId id="301" r:id="rId33"/>
    <p:sldId id="314" r:id="rId34"/>
    <p:sldId id="315" r:id="rId35"/>
    <p:sldId id="316" r:id="rId36"/>
    <p:sldId id="320" r:id="rId37"/>
    <p:sldId id="317" r:id="rId38"/>
    <p:sldId id="319" r:id="rId39"/>
    <p:sldId id="304" r:id="rId40"/>
    <p:sldId id="305" r:id="rId41"/>
    <p:sldId id="308" r:id="rId42"/>
    <p:sldId id="306" r:id="rId43"/>
    <p:sldId id="309" r:id="rId44"/>
    <p:sldId id="310" r:id="rId45"/>
    <p:sldId id="311" r:id="rId46"/>
    <p:sldId id="312" r:id="rId47"/>
    <p:sldId id="313" r:id="rId48"/>
    <p:sldId id="318" r:id="rId49"/>
    <p:sldId id="260" r:id="rId5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6" d="100"/>
          <a:sy n="66" d="100"/>
        </p:scale>
        <p:origin x="-1650"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8C1D37-7626-4978-9522-80CE11940DE0}" type="datetimeFigureOut">
              <a:rPr lang="zh-CN" altLang="en-US" smtClean="0"/>
              <a:pPr/>
              <a:t>2020/7/10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AF7C51-273F-4DAB-B50E-99C202C3CE4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dirty="0" smtClean="0"/>
              <a:t> </a:t>
            </a:r>
            <a:r>
              <a:rPr lang="en-US" sz="1200" dirty="0" smtClean="0"/>
              <a:t>yield </a:t>
            </a:r>
            <a:endParaRPr lang="zh-CN" altLang="en-US" dirty="0"/>
          </a:p>
        </p:txBody>
      </p:sp>
      <p:sp>
        <p:nvSpPr>
          <p:cNvPr id="4" name="灯片编号占位符 3"/>
          <p:cNvSpPr>
            <a:spLocks noGrp="1"/>
          </p:cNvSpPr>
          <p:nvPr>
            <p:ph type="sldNum" sz="quarter" idx="10"/>
          </p:nvPr>
        </p:nvSpPr>
        <p:spPr/>
        <p:txBody>
          <a:bodyPr/>
          <a:lstStyle/>
          <a:p>
            <a:fld id="{317BA1FA-A9C4-4338-9FB6-35DD0DDFFCEC}" type="slidenum">
              <a:rPr lang="zh-CN" altLang="en-US" smtClean="0"/>
              <a:pPr/>
              <a:t>14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https://www.liaoxuefeng.com/wiki/001374738125095c955c1e6d8bb493182103fac9270762a000/001388320596292f925f46d56ef4c80a1c9d8e47e2d5711000</a:t>
            </a:r>
            <a:endParaRPr lang="zh-CN" altLang="en-US" dirty="0"/>
          </a:p>
        </p:txBody>
      </p:sp>
      <p:sp>
        <p:nvSpPr>
          <p:cNvPr id="4" name="灯片编号占位符 3"/>
          <p:cNvSpPr>
            <a:spLocks noGrp="1"/>
          </p:cNvSpPr>
          <p:nvPr>
            <p:ph type="sldNum" sz="quarter" idx="10"/>
          </p:nvPr>
        </p:nvSpPr>
        <p:spPr/>
        <p:txBody>
          <a:bodyPr/>
          <a:lstStyle/>
          <a:p>
            <a:fld id="{C336DF25-C1AB-49BF-B4F3-825D677370FF}" type="slidenum">
              <a:rPr lang="zh-CN" altLang="en-US" smtClean="0"/>
              <a:pPr/>
              <a:t>41</a:t>
            </a:fld>
            <a:endParaRPr lang="zh-CN" altLang="en-US"/>
          </a:p>
        </p:txBody>
      </p:sp>
    </p:spTree>
    <p:extLst>
      <p:ext uri="{BB962C8B-B14F-4D97-AF65-F5344CB8AC3E}">
        <p14:creationId xmlns="" xmlns:p14="http://schemas.microsoft.com/office/powerpoint/2010/main" val="3946678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2020/7/10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2020/7/10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2020/7/10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2020/7/10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2020/7/10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2020/7/10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2020/7/10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cnblogs.com/longyunfeigu/p/9494408.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baike.baidu.com/item/%E6%95%B0%E6%8D%AE%E5%AD%98%E5%82%A8"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baike.sogou.com/v35061.htm" TargetMode="External"/><Relationship Id="rId2" Type="http://schemas.openxmlformats.org/officeDocument/2006/relationships/hyperlink" Target="http://baike.sogou.com/v277136.htm" TargetMode="External"/><Relationship Id="rId1" Type="http://schemas.openxmlformats.org/officeDocument/2006/relationships/slideLayout" Target="../slideLayouts/slideLayout2.xml"/><Relationship Id="rId4" Type="http://schemas.openxmlformats.org/officeDocument/2006/relationships/hyperlink" Target="http://baike.sogou.com/v70897420.htm"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hyperlink" Target="https://baike.baidu.com/item/%E6%95%B0%E6%8D%AE%E7%BB%93%E6%9E%84" TargetMode="External"/><Relationship Id="rId3" Type="http://schemas.openxmlformats.org/officeDocument/2006/relationships/hyperlink" Target="https://baike.baidu.com/item/%E5%85%B3%E7%B3%BB%E6%95%B0%E6%8D%AE%E5%BA%93" TargetMode="External"/><Relationship Id="rId7" Type="http://schemas.openxmlformats.org/officeDocument/2006/relationships/hyperlink" Target="https://baike.baidu.com/item/MongoDB" TargetMode="External"/><Relationship Id="rId2" Type="http://schemas.openxmlformats.org/officeDocument/2006/relationships/hyperlink" Target="https://baike.baidu.com/item/C++" TargetMode="External"/><Relationship Id="rId1" Type="http://schemas.openxmlformats.org/officeDocument/2006/relationships/slideLayout" Target="../slideLayouts/slideLayout2.xml"/><Relationship Id="rId6" Type="http://schemas.openxmlformats.org/officeDocument/2006/relationships/hyperlink" Target="https://baike.baidu.com/item/%E8%AE%A1%E7%AE%97%E6%9C%BA" TargetMode="External"/><Relationship Id="rId11" Type="http://schemas.openxmlformats.org/officeDocument/2006/relationships/hyperlink" Target="https://baike.baidu.com/item/%E7%B4%A2%E5%BC%95" TargetMode="External"/><Relationship Id="rId5" Type="http://schemas.openxmlformats.org/officeDocument/2006/relationships/hyperlink" Target="https://baike.baidu.com/item/bson" TargetMode="External"/><Relationship Id="rId10" Type="http://schemas.openxmlformats.org/officeDocument/2006/relationships/hyperlink" Target="https://baike.baidu.com/item/JSON" TargetMode="External"/><Relationship Id="rId4" Type="http://schemas.openxmlformats.org/officeDocument/2006/relationships/hyperlink" Target="https://baike.baidu.com/item/json" TargetMode="External"/><Relationship Id="rId9" Type="http://schemas.openxmlformats.org/officeDocument/2006/relationships/hyperlink" Target="https://baike.baidu.com/item/%E5%85%B3%E8%81%94%E6%95%B0%E7%BB%84" TargetMode="External"/></Relationships>
</file>

<file path=ppt/slides/_rels/slide47.xml.rels><?xml version="1.0" encoding="UTF-8" standalone="yes"?>
<Relationships xmlns="http://schemas.openxmlformats.org/package/2006/relationships"><Relationship Id="rId2" Type="http://schemas.openxmlformats.org/officeDocument/2006/relationships/hyperlink" Target="https://link.zhihu.com/?target=https://university.mongodb.com/"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blog.csdn.net/qq_33472765/article/details/80953078" TargetMode="External"/><Relationship Id="rId2" Type="http://schemas.openxmlformats.org/officeDocument/2006/relationships/hyperlink" Target="https://blog.csdn.net/sandorn/article/details/104376543?utm_medium=distribute.pc_relevant.none-task-blog-baidujs-3" TargetMode="External"/><Relationship Id="rId1" Type="http://schemas.openxmlformats.org/officeDocument/2006/relationships/slideLayout" Target="../slideLayouts/slideLayout2.xml"/><Relationship Id="rId4" Type="http://schemas.openxmlformats.org/officeDocument/2006/relationships/hyperlink" Target="https://www.cnblogs.com/Summer-skr--blog/p/11477117.html"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bj.maitian.cn/zfall/PG2" TargetMode="External"/><Relationship Id="rId2" Type="http://schemas.openxmlformats.org/officeDocument/2006/relationships/hyperlink" Target="http://bj.maitian.cn/zfall/PG1"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hyperlink" Target="https://www.toutiao.com/search_content/?offset=0&amp;format=json&amp;keyword=&#34903;&#25293;&amp;autoload=true&amp;count=20&amp;cur_tab=1&amp;from=search_tab&amp;pd=synthesi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6</a:t>
            </a:r>
            <a:r>
              <a:rPr lang="zh-CN" altLang="en-US" dirty="0" smtClean="0"/>
              <a:t>讲 </a:t>
            </a:r>
            <a:r>
              <a:rPr lang="en-US" altLang="zh-CN" dirty="0" err="1" smtClean="0"/>
              <a:t>Scrapy</a:t>
            </a:r>
            <a:r>
              <a:rPr lang="zh-CN" altLang="en-US" dirty="0" smtClean="0"/>
              <a:t>探究</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b="1" dirty="0" smtClean="0"/>
              <a:t>方式一：通过占位符，构造通用</a:t>
            </a:r>
            <a:r>
              <a:rPr lang="en-US" altLang="zh-CN" b="1" dirty="0" err="1" smtClean="0"/>
              <a:t>url</a:t>
            </a:r>
            <a:endParaRPr lang="en-US" altLang="zh-CN" b="1" dirty="0" smtClean="0"/>
          </a:p>
          <a:p>
            <a:pPr>
              <a:buNone/>
            </a:pPr>
            <a:endParaRPr lang="en-US" altLang="zh-CN" b="1" dirty="0" smtClean="0"/>
          </a:p>
          <a:p>
            <a:pPr>
              <a:buNone/>
            </a:pPr>
            <a:r>
              <a:rPr lang="en-US" sz="1800" dirty="0" err="1" smtClean="0"/>
              <a:t>start_urls</a:t>
            </a:r>
            <a:r>
              <a:rPr lang="en-US" sz="1800" dirty="0" smtClean="0"/>
              <a:t> = ['http://bj.maitian.cn/zfall/PG{}'.</a:t>
            </a:r>
            <a:r>
              <a:rPr lang="en-US" sz="1800" b="1" dirty="0" smtClean="0"/>
              <a:t>format(page) for page in range(1,4</a:t>
            </a:r>
            <a:r>
              <a:rPr lang="en-US" sz="1800" dirty="0" smtClean="0"/>
              <a:t>)] </a:t>
            </a:r>
            <a:endParaRPr lang="en-US" sz="1800" b="1" dirty="0" smtClean="0"/>
          </a:p>
          <a:p>
            <a:pPr>
              <a:buNone/>
            </a:pPr>
            <a:endParaRPr lang="en-US" altLang="zh-CN" b="1" dirty="0" smtClean="0"/>
          </a:p>
          <a:p>
            <a:pPr>
              <a:buNone/>
            </a:pPr>
            <a:r>
              <a:rPr lang="en-US" sz="1800" dirty="0" err="1" smtClean="0"/>
              <a:t>url_prefix</a:t>
            </a:r>
            <a:r>
              <a:rPr lang="en-US" sz="1800" dirty="0" smtClean="0"/>
              <a:t> = "http://www.yyyy.com/yyy/yyy-list.php?page={}"</a:t>
            </a:r>
          </a:p>
          <a:p>
            <a:pPr>
              <a:buNone/>
            </a:pPr>
            <a:r>
              <a:rPr lang="en-US" sz="1800" dirty="0" err="1" smtClean="0"/>
              <a:t>start_urls</a:t>
            </a:r>
            <a:r>
              <a:rPr lang="en-US" sz="1800" dirty="0" smtClean="0"/>
              <a:t> = [ </a:t>
            </a:r>
            <a:r>
              <a:rPr lang="en-US" sz="1800" dirty="0" err="1" smtClean="0"/>
              <a:t>url_prefix.</a:t>
            </a:r>
            <a:r>
              <a:rPr lang="en-US" sz="1800" b="1" dirty="0" err="1" smtClean="0"/>
              <a:t>format</a:t>
            </a:r>
            <a:r>
              <a:rPr lang="en-US" sz="1800" b="1" dirty="0" smtClean="0"/>
              <a:t>(</a:t>
            </a:r>
            <a:r>
              <a:rPr lang="en-US" sz="1800" b="1" dirty="0" err="1" smtClean="0"/>
              <a:t>i</a:t>
            </a:r>
            <a:r>
              <a:rPr lang="en-US" sz="1800" b="1" dirty="0" smtClean="0"/>
              <a:t>) for </a:t>
            </a:r>
            <a:r>
              <a:rPr lang="en-US" sz="1800" b="1" dirty="0" err="1" smtClean="0"/>
              <a:t>i</a:t>
            </a:r>
            <a:r>
              <a:rPr lang="en-US" sz="1800" b="1" dirty="0" smtClean="0"/>
              <a:t> in range(1,101)</a:t>
            </a:r>
            <a:r>
              <a:rPr lang="en-US" sz="1800" dirty="0" smtClean="0"/>
              <a:t>]</a:t>
            </a:r>
            <a:endParaRPr lang="en-US" altLang="zh-CN" sz="18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b="1" dirty="0" smtClean="0"/>
              <a:t>方式二：通过重写</a:t>
            </a:r>
            <a:r>
              <a:rPr lang="en-US" b="1" dirty="0" err="1" smtClean="0"/>
              <a:t>start_requests</a:t>
            </a:r>
            <a:r>
              <a:rPr lang="zh-CN" altLang="en-US" b="1" dirty="0" smtClean="0"/>
              <a:t>方法，获取所有的起始</a:t>
            </a:r>
            <a:r>
              <a:rPr lang="en-US" b="1" dirty="0" err="1" smtClean="0"/>
              <a:t>url</a:t>
            </a:r>
            <a:r>
              <a:rPr lang="en-US" b="1" dirty="0" smtClean="0"/>
              <a:t>。（</a:t>
            </a:r>
            <a:r>
              <a:rPr lang="zh-CN" altLang="en-US" b="1" dirty="0" smtClean="0"/>
              <a:t>不用写</a:t>
            </a:r>
            <a:r>
              <a:rPr lang="en-US" b="1" dirty="0" err="1" smtClean="0"/>
              <a:t>start_urls</a:t>
            </a:r>
            <a:r>
              <a:rPr lang="en-US" b="1" dirty="0" smtClean="0"/>
              <a:t>）</a:t>
            </a:r>
          </a:p>
          <a:p>
            <a:pPr lvl="1"/>
            <a:r>
              <a:rPr lang="zh-CN" altLang="en-US" dirty="0" smtClean="0"/>
              <a:t>爬虫文件</a:t>
            </a:r>
            <a:r>
              <a:rPr lang="en-US" altLang="zh-CN" dirty="0" smtClean="0"/>
              <a:t>---</a:t>
            </a:r>
            <a:r>
              <a:rPr lang="zh-CN" altLang="en-US" dirty="0" smtClean="0"/>
              <a:t>爬虫类</a:t>
            </a:r>
            <a:endParaRPr lang="en-US" altLang="zh-CN" dirty="0" smtClean="0"/>
          </a:p>
          <a:p>
            <a:pPr lvl="1">
              <a:buNone/>
            </a:pPr>
            <a:endParaRPr lang="en-US" b="1" dirty="0" smtClean="0"/>
          </a:p>
          <a:p>
            <a:pPr>
              <a:buNone/>
            </a:pPr>
            <a:r>
              <a:rPr lang="en-US" sz="2200" b="1" dirty="0" smtClean="0"/>
              <a:t>def </a:t>
            </a:r>
            <a:r>
              <a:rPr lang="en-US" sz="2200" b="1" dirty="0" err="1" smtClean="0">
                <a:solidFill>
                  <a:srgbClr val="FF0000"/>
                </a:solidFill>
              </a:rPr>
              <a:t>start_requests</a:t>
            </a:r>
            <a:r>
              <a:rPr lang="en-US" sz="2200" b="1" dirty="0" smtClean="0"/>
              <a:t>(self):</a:t>
            </a:r>
          </a:p>
          <a:p>
            <a:pPr lvl="1">
              <a:buNone/>
            </a:pPr>
            <a:r>
              <a:rPr lang="en-US" sz="2200" b="1" dirty="0" smtClean="0"/>
              <a:t>  pages=[] </a:t>
            </a:r>
          </a:p>
          <a:p>
            <a:pPr lvl="1">
              <a:buNone/>
            </a:pPr>
            <a:r>
              <a:rPr lang="en-US" sz="2200" b="1" dirty="0" smtClean="0"/>
              <a:t>  for page in range(90,100):</a:t>
            </a:r>
          </a:p>
          <a:p>
            <a:pPr lvl="1">
              <a:buNone/>
            </a:pPr>
            <a:r>
              <a:rPr lang="en-US" sz="2200" b="1" dirty="0" smtClean="0"/>
              <a:t>      </a:t>
            </a:r>
            <a:r>
              <a:rPr lang="en-US" sz="2200" b="1" dirty="0" err="1" smtClean="0"/>
              <a:t>url</a:t>
            </a:r>
            <a:r>
              <a:rPr lang="en-US" sz="2200" b="1" dirty="0" smtClean="0"/>
              <a:t>='http://bj.maitian.cn/zfall/PG{}'.format(page)</a:t>
            </a:r>
          </a:p>
          <a:p>
            <a:pPr lvl="1">
              <a:buNone/>
            </a:pPr>
            <a:r>
              <a:rPr lang="en-US" sz="2200" b="1" dirty="0" smtClean="0"/>
              <a:t>      page=</a:t>
            </a:r>
            <a:r>
              <a:rPr lang="en-US" sz="2200" b="1" dirty="0" err="1" smtClean="0"/>
              <a:t>scrapy.Request</a:t>
            </a:r>
            <a:r>
              <a:rPr lang="en-US" sz="2200" b="1" dirty="0" smtClean="0"/>
              <a:t>(</a:t>
            </a:r>
            <a:r>
              <a:rPr lang="en-US" sz="2200" b="1" dirty="0" err="1" smtClean="0"/>
              <a:t>url</a:t>
            </a:r>
            <a:r>
              <a:rPr lang="en-US" sz="2200" b="1" dirty="0" smtClean="0"/>
              <a:t>) </a:t>
            </a:r>
          </a:p>
          <a:p>
            <a:pPr lvl="1">
              <a:buNone/>
            </a:pPr>
            <a:r>
              <a:rPr lang="en-US" sz="2200" b="1" dirty="0" smtClean="0"/>
              <a:t>      </a:t>
            </a:r>
            <a:r>
              <a:rPr lang="en-US" sz="2200" b="1" dirty="0" err="1" smtClean="0"/>
              <a:t>pages.append</a:t>
            </a:r>
            <a:r>
              <a:rPr lang="en-US" sz="2200" b="1" dirty="0" smtClean="0"/>
              <a:t>(page) </a:t>
            </a:r>
          </a:p>
          <a:p>
            <a:pPr lvl="1">
              <a:buNone/>
            </a:pPr>
            <a:r>
              <a:rPr lang="en-US" sz="2200" b="1" dirty="0" smtClean="0"/>
              <a:t> return pages </a:t>
            </a:r>
            <a:endParaRPr lang="zh-CN" altLang="en-US" sz="2200" b="1" dirty="0" smtClean="0"/>
          </a:p>
          <a:p>
            <a:endParaRPr lang="en-US" b="1" dirty="0" smtClean="0"/>
          </a:p>
          <a:p>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357166"/>
            <a:ext cx="8229600" cy="6286544"/>
          </a:xfrm>
        </p:spPr>
        <p:txBody>
          <a:bodyPr>
            <a:normAutofit fontScale="47500" lnSpcReduction="20000"/>
          </a:bodyPr>
          <a:lstStyle/>
          <a:p>
            <a:r>
              <a:rPr lang="zh-CN" altLang="en-US" sz="5900" b="1" dirty="0" smtClean="0"/>
              <a:t>方式三：递归调用</a:t>
            </a:r>
            <a:r>
              <a:rPr lang="en-US" altLang="zh-CN" sz="5900" b="1" dirty="0" smtClean="0"/>
              <a:t>parse </a:t>
            </a:r>
            <a:r>
              <a:rPr lang="zh-CN" altLang="en-US" sz="5900" b="1" dirty="0" smtClean="0"/>
              <a:t>直到每个页面爬取完</a:t>
            </a:r>
            <a:endParaRPr lang="en-US" altLang="zh-CN" sz="5900" b="1" dirty="0" smtClean="0"/>
          </a:p>
          <a:p>
            <a:pPr>
              <a:buNone/>
            </a:pPr>
            <a:endParaRPr lang="en-US" altLang="zh-CN" dirty="0" smtClean="0"/>
          </a:p>
          <a:p>
            <a:pPr>
              <a:buNone/>
            </a:pPr>
            <a:r>
              <a:rPr lang="en-US" altLang="zh-CN" dirty="0" smtClean="0"/>
              <a:t>class </a:t>
            </a:r>
            <a:r>
              <a:rPr lang="en-US" altLang="zh-CN" dirty="0" err="1" smtClean="0"/>
              <a:t>QiubaiSpider</a:t>
            </a:r>
            <a:r>
              <a:rPr lang="en-US" altLang="zh-CN" dirty="0" smtClean="0"/>
              <a:t>(</a:t>
            </a:r>
            <a:r>
              <a:rPr lang="en-US" altLang="zh-CN" dirty="0" err="1" smtClean="0"/>
              <a:t>scrapy.Spider</a:t>
            </a:r>
            <a:r>
              <a:rPr lang="en-US" altLang="zh-CN" dirty="0" smtClean="0"/>
              <a:t>):</a:t>
            </a:r>
          </a:p>
          <a:p>
            <a:pPr>
              <a:buNone/>
            </a:pPr>
            <a:r>
              <a:rPr lang="en-US" altLang="zh-CN" dirty="0" smtClean="0"/>
              <a:t>    name = '</a:t>
            </a:r>
            <a:r>
              <a:rPr lang="en-US" altLang="zh-CN" dirty="0" err="1" smtClean="0"/>
              <a:t>qiubai</a:t>
            </a:r>
            <a:r>
              <a:rPr lang="en-US" altLang="zh-CN" dirty="0" smtClean="0"/>
              <a:t>'</a:t>
            </a:r>
          </a:p>
          <a:p>
            <a:pPr>
              <a:buNone/>
            </a:pPr>
            <a:r>
              <a:rPr lang="en-US" altLang="zh-CN" dirty="0" smtClean="0"/>
              <a:t>    </a:t>
            </a:r>
            <a:r>
              <a:rPr lang="en-US" altLang="zh-CN" dirty="0" err="1" smtClean="0"/>
              <a:t>start_urls</a:t>
            </a:r>
            <a:r>
              <a:rPr lang="en-US" altLang="zh-CN" dirty="0" smtClean="0"/>
              <a:t> = ['https://www.qiushibaike.com/text/']</a:t>
            </a:r>
          </a:p>
          <a:p>
            <a:pPr>
              <a:buNone/>
            </a:pPr>
            <a:endParaRPr lang="en-US" altLang="zh-CN" dirty="0" smtClean="0"/>
          </a:p>
          <a:p>
            <a:pPr>
              <a:buNone/>
            </a:pPr>
            <a:r>
              <a:rPr lang="en-US" altLang="zh-CN" dirty="0" smtClean="0"/>
              <a:t>    # </a:t>
            </a:r>
            <a:r>
              <a:rPr lang="zh-CN" altLang="en-US" dirty="0" smtClean="0"/>
              <a:t>设计一个</a:t>
            </a:r>
            <a:r>
              <a:rPr lang="en-US" altLang="zh-CN" dirty="0" err="1" smtClean="0"/>
              <a:t>url</a:t>
            </a:r>
            <a:r>
              <a:rPr lang="zh-CN" altLang="en-US" dirty="0" smtClean="0"/>
              <a:t>模板</a:t>
            </a:r>
          </a:p>
          <a:p>
            <a:pPr>
              <a:buNone/>
            </a:pPr>
            <a:r>
              <a:rPr lang="zh-CN" altLang="en-US" dirty="0" smtClean="0"/>
              <a:t>    </a:t>
            </a:r>
            <a:r>
              <a:rPr lang="en-US" altLang="zh-CN" dirty="0" err="1" smtClean="0"/>
              <a:t>url</a:t>
            </a:r>
            <a:r>
              <a:rPr lang="en-US" altLang="zh-CN" dirty="0" smtClean="0"/>
              <a:t> = 'https://www.qiushibaike.com/text/page/%d/'</a:t>
            </a:r>
          </a:p>
          <a:p>
            <a:pPr>
              <a:buNone/>
            </a:pPr>
            <a:r>
              <a:rPr lang="en-US" altLang="zh-CN" dirty="0" smtClean="0"/>
              <a:t>    </a:t>
            </a:r>
            <a:r>
              <a:rPr lang="en-US" altLang="zh-CN" dirty="0" err="1" smtClean="0"/>
              <a:t>pageNum</a:t>
            </a:r>
            <a:r>
              <a:rPr lang="en-US" altLang="zh-CN" dirty="0" smtClean="0"/>
              <a:t> = 1</a:t>
            </a:r>
          </a:p>
          <a:p>
            <a:pPr>
              <a:buNone/>
            </a:pPr>
            <a:endParaRPr lang="en-US" altLang="zh-CN" dirty="0" smtClean="0"/>
          </a:p>
          <a:p>
            <a:pPr>
              <a:buNone/>
            </a:pPr>
            <a:r>
              <a:rPr lang="en-US" altLang="zh-CN" dirty="0" smtClean="0"/>
              <a:t>    def parse(self, response):</a:t>
            </a:r>
          </a:p>
          <a:p>
            <a:pPr>
              <a:buNone/>
            </a:pPr>
            <a:r>
              <a:rPr lang="en-US" altLang="zh-CN" dirty="0" smtClean="0"/>
              <a:t>        </a:t>
            </a:r>
            <a:r>
              <a:rPr lang="en-US" altLang="zh-CN" dirty="0" err="1" smtClean="0"/>
              <a:t>div_list</a:t>
            </a:r>
            <a:r>
              <a:rPr lang="en-US" altLang="zh-CN" dirty="0" smtClean="0"/>
              <a:t> = </a:t>
            </a:r>
            <a:r>
              <a:rPr lang="en-US" altLang="zh-CN" dirty="0" err="1" smtClean="0"/>
              <a:t>response.xpath</a:t>
            </a:r>
            <a:r>
              <a:rPr lang="en-US" altLang="zh-CN" dirty="0" smtClean="0"/>
              <a:t>("//div[@id='content-left']/div")</a:t>
            </a:r>
          </a:p>
          <a:p>
            <a:pPr>
              <a:buNone/>
            </a:pPr>
            <a:r>
              <a:rPr lang="en-US" altLang="zh-CN" dirty="0" smtClean="0"/>
              <a:t>        for div in </a:t>
            </a:r>
            <a:r>
              <a:rPr lang="en-US" altLang="zh-CN" dirty="0" err="1" smtClean="0"/>
              <a:t>div_list</a:t>
            </a:r>
            <a:r>
              <a:rPr lang="en-US" altLang="zh-CN" dirty="0" smtClean="0"/>
              <a:t>:</a:t>
            </a:r>
          </a:p>
          <a:p>
            <a:pPr>
              <a:buNone/>
            </a:pPr>
            <a:r>
              <a:rPr lang="en-US" altLang="zh-CN" dirty="0" smtClean="0"/>
              <a:t>            ....</a:t>
            </a:r>
          </a:p>
          <a:p>
            <a:pPr>
              <a:buNone/>
            </a:pPr>
            <a:r>
              <a:rPr lang="en-US" altLang="zh-CN" dirty="0" smtClean="0"/>
              <a:t>            # </a:t>
            </a:r>
            <a:r>
              <a:rPr lang="zh-CN" altLang="en-US" dirty="0" smtClean="0"/>
              <a:t>将</a:t>
            </a:r>
            <a:r>
              <a:rPr lang="en-US" altLang="zh-CN" dirty="0" smtClean="0"/>
              <a:t>item</a:t>
            </a:r>
            <a:r>
              <a:rPr lang="zh-CN" altLang="en-US" dirty="0" smtClean="0"/>
              <a:t>提交给管道</a:t>
            </a:r>
          </a:p>
          <a:p>
            <a:pPr>
              <a:buNone/>
            </a:pPr>
            <a:r>
              <a:rPr lang="zh-CN" altLang="en-US" dirty="0" smtClean="0">
                <a:solidFill>
                  <a:srgbClr val="FF0000"/>
                </a:solidFill>
              </a:rPr>
              <a:t>            </a:t>
            </a:r>
            <a:r>
              <a:rPr lang="en-US" altLang="zh-CN" dirty="0" smtClean="0">
                <a:solidFill>
                  <a:srgbClr val="FF0000"/>
                </a:solidFill>
              </a:rPr>
              <a:t>yield item</a:t>
            </a:r>
          </a:p>
          <a:p>
            <a:pPr>
              <a:buNone/>
            </a:pPr>
            <a:endParaRPr lang="en-US" altLang="zh-CN" dirty="0" smtClean="0"/>
          </a:p>
          <a:p>
            <a:pPr>
              <a:buNone/>
            </a:pPr>
            <a:r>
              <a:rPr lang="en-US" altLang="zh-CN" dirty="0" smtClean="0"/>
              <a:t>        # </a:t>
            </a:r>
            <a:r>
              <a:rPr lang="zh-CN" altLang="en-US" dirty="0" smtClean="0"/>
              <a:t>多</a:t>
            </a:r>
            <a:r>
              <a:rPr lang="en-US" altLang="zh-CN" dirty="0" err="1" smtClean="0"/>
              <a:t>url</a:t>
            </a:r>
            <a:r>
              <a:rPr lang="zh-CN" altLang="en-US" dirty="0" smtClean="0"/>
              <a:t>， 请求的手动发送</a:t>
            </a:r>
          </a:p>
          <a:p>
            <a:pPr>
              <a:buNone/>
            </a:pPr>
            <a:r>
              <a:rPr lang="zh-CN" altLang="en-US" dirty="0" smtClean="0"/>
              <a:t>        </a:t>
            </a:r>
            <a:r>
              <a:rPr lang="en-US" altLang="zh-CN" dirty="0" smtClean="0"/>
              <a:t>if </a:t>
            </a:r>
            <a:r>
              <a:rPr lang="en-US" altLang="zh-CN" dirty="0" err="1" smtClean="0"/>
              <a:t>self.pageNum</a:t>
            </a:r>
            <a:r>
              <a:rPr lang="en-US" altLang="zh-CN" dirty="0" smtClean="0"/>
              <a:t> &lt;= 13:  # </a:t>
            </a:r>
            <a:r>
              <a:rPr lang="zh-CN" altLang="en-US" dirty="0" smtClean="0"/>
              <a:t>控制！否则无限递归了。。</a:t>
            </a:r>
          </a:p>
          <a:p>
            <a:pPr>
              <a:buNone/>
            </a:pPr>
            <a:r>
              <a:rPr lang="zh-CN" altLang="en-US" dirty="0" smtClean="0"/>
              <a:t>            </a:t>
            </a:r>
            <a:r>
              <a:rPr lang="en-US" altLang="zh-CN" dirty="0" err="1" smtClean="0"/>
              <a:t>self.pageNum</a:t>
            </a:r>
            <a:r>
              <a:rPr lang="en-US" altLang="zh-CN" dirty="0" smtClean="0"/>
              <a:t> += 1</a:t>
            </a:r>
          </a:p>
          <a:p>
            <a:pPr>
              <a:buNone/>
            </a:pPr>
            <a:r>
              <a:rPr lang="en-US" altLang="zh-CN" dirty="0" smtClean="0"/>
              <a:t>            print('</a:t>
            </a:r>
            <a:r>
              <a:rPr lang="zh-CN" altLang="en-US" dirty="0" smtClean="0"/>
              <a:t>爬第：</a:t>
            </a:r>
            <a:r>
              <a:rPr lang="en-US" altLang="zh-CN" dirty="0" smtClean="0"/>
              <a:t>%d </a:t>
            </a:r>
            <a:r>
              <a:rPr lang="zh-CN" altLang="en-US" dirty="0" smtClean="0"/>
              <a:t>页</a:t>
            </a:r>
            <a:r>
              <a:rPr lang="en-US" altLang="zh-CN" dirty="0" smtClean="0"/>
              <a:t>' % </a:t>
            </a:r>
            <a:r>
              <a:rPr lang="en-US" altLang="zh-CN" dirty="0" err="1" smtClean="0"/>
              <a:t>self.pageNum</a:t>
            </a:r>
            <a:r>
              <a:rPr lang="en-US" altLang="zh-CN" dirty="0" smtClean="0"/>
              <a:t>)</a:t>
            </a:r>
          </a:p>
          <a:p>
            <a:pPr>
              <a:buNone/>
            </a:pPr>
            <a:r>
              <a:rPr lang="en-US" altLang="zh-CN" dirty="0" smtClean="0"/>
              <a:t>            </a:t>
            </a:r>
            <a:r>
              <a:rPr lang="en-US" altLang="zh-CN" dirty="0" err="1" smtClean="0"/>
              <a:t>new_url</a:t>
            </a:r>
            <a:r>
              <a:rPr lang="en-US" altLang="zh-CN" dirty="0" smtClean="0"/>
              <a:t> = self.url % </a:t>
            </a:r>
            <a:r>
              <a:rPr lang="en-US" altLang="zh-CN" dirty="0" err="1" smtClean="0"/>
              <a:t>self.pageNum</a:t>
            </a:r>
            <a:endParaRPr lang="en-US" altLang="zh-CN" dirty="0" smtClean="0"/>
          </a:p>
          <a:p>
            <a:pPr>
              <a:buNone/>
            </a:pPr>
            <a:r>
              <a:rPr lang="en-US" altLang="zh-CN" dirty="0" smtClean="0"/>
              <a:t>          </a:t>
            </a:r>
          </a:p>
          <a:p>
            <a:pPr>
              <a:buNone/>
            </a:pPr>
            <a:r>
              <a:rPr lang="en-US" altLang="zh-CN" dirty="0" smtClean="0"/>
              <a:t>        # callback </a:t>
            </a:r>
            <a:r>
              <a:rPr lang="zh-CN" altLang="en-US" dirty="0" smtClean="0"/>
              <a:t>回调函数，页面进行解析</a:t>
            </a:r>
          </a:p>
          <a:p>
            <a:pPr>
              <a:buNone/>
            </a:pPr>
            <a:r>
              <a:rPr lang="zh-CN" altLang="en-US" dirty="0" smtClean="0">
                <a:solidFill>
                  <a:srgbClr val="FF0000"/>
                </a:solidFill>
              </a:rPr>
              <a:t>            </a:t>
            </a:r>
            <a:r>
              <a:rPr lang="en-US" altLang="zh-CN" dirty="0" smtClean="0">
                <a:solidFill>
                  <a:srgbClr val="FF0000"/>
                </a:solidFill>
              </a:rPr>
              <a:t>yield </a:t>
            </a:r>
            <a:r>
              <a:rPr lang="en-US" altLang="zh-CN" dirty="0" err="1" smtClean="0">
                <a:solidFill>
                  <a:srgbClr val="FF0000"/>
                </a:solidFill>
              </a:rPr>
              <a:t>scrapy.Request</a:t>
            </a:r>
            <a:r>
              <a:rPr lang="en-US" altLang="zh-CN" dirty="0" smtClean="0">
                <a:solidFill>
                  <a:srgbClr val="FF0000"/>
                </a:solidFill>
              </a:rPr>
              <a:t>(</a:t>
            </a:r>
            <a:r>
              <a:rPr lang="en-US" altLang="zh-CN" dirty="0" err="1" smtClean="0">
                <a:solidFill>
                  <a:srgbClr val="FF0000"/>
                </a:solidFill>
              </a:rPr>
              <a:t>url</a:t>
            </a:r>
            <a:r>
              <a:rPr lang="en-US" altLang="zh-CN" dirty="0" smtClean="0">
                <a:solidFill>
                  <a:srgbClr val="FF0000"/>
                </a:solidFill>
              </a:rPr>
              <a:t>=</a:t>
            </a:r>
            <a:r>
              <a:rPr lang="en-US" altLang="zh-CN" dirty="0" err="1" smtClean="0">
                <a:solidFill>
                  <a:srgbClr val="FF0000"/>
                </a:solidFill>
              </a:rPr>
              <a:t>new_url</a:t>
            </a:r>
            <a:r>
              <a:rPr lang="en-US" altLang="zh-CN" dirty="0" smtClean="0">
                <a:solidFill>
                  <a:srgbClr val="FF0000"/>
                </a:solidFill>
              </a:rPr>
              <a:t>, callback=</a:t>
            </a:r>
            <a:r>
              <a:rPr lang="en-US" altLang="zh-CN" dirty="0" err="1" smtClean="0">
                <a:solidFill>
                  <a:srgbClr val="FF0000"/>
                </a:solidFill>
              </a:rPr>
              <a:t>self.parse</a:t>
            </a:r>
            <a:r>
              <a:rPr lang="en-US" altLang="zh-CN" dirty="0" smtClean="0">
                <a:solidFill>
                  <a:srgbClr val="FF0000"/>
                </a:solidFill>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6.3  </a:t>
            </a:r>
            <a:r>
              <a:rPr lang="zh-CN" altLang="en-US" dirty="0" smtClean="0"/>
              <a:t>爬取多层网页</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解析函数的末尾，通过</a:t>
            </a:r>
            <a:r>
              <a:rPr lang="en-US" altLang="zh-CN" dirty="0" smtClean="0"/>
              <a:t>Request</a:t>
            </a:r>
            <a:r>
              <a:rPr lang="zh-CN" altLang="en-US" dirty="0" smtClean="0"/>
              <a:t>方法对下一个页面手动发起</a:t>
            </a:r>
            <a:r>
              <a:rPr lang="zh-CN" altLang="en-US" dirty="0" smtClean="0"/>
              <a:t>请求</a:t>
            </a:r>
            <a:endParaRPr lang="en-US" altLang="zh-CN" dirty="0" smtClean="0"/>
          </a:p>
          <a:p>
            <a:endParaRPr lang="en-US" altLang="zh-CN" b="1" dirty="0" smtClean="0"/>
          </a:p>
          <a:p>
            <a:r>
              <a:rPr lang="zh-CN" altLang="en-US" b="1" dirty="0" smtClean="0"/>
              <a:t>先</a:t>
            </a:r>
            <a:r>
              <a:rPr lang="zh-CN" altLang="en-US" b="1" dirty="0" smtClean="0"/>
              <a:t>提取二级页面</a:t>
            </a:r>
            <a:r>
              <a:rPr lang="en-US" b="1" dirty="0" err="1" smtClean="0"/>
              <a:t>url</a:t>
            </a:r>
            <a:r>
              <a:rPr lang="en-US" b="1" dirty="0" smtClean="0"/>
              <a:t>，</a:t>
            </a:r>
            <a:r>
              <a:rPr lang="zh-CN" altLang="en-US" b="1" dirty="0" smtClean="0"/>
              <a:t>再对二级页面发送请求</a:t>
            </a:r>
            <a:endParaRPr lang="en-US" altLang="zh-CN" dirty="0" smtClean="0"/>
          </a:p>
          <a:p>
            <a:endParaRPr lang="en-US" altLang="zh-CN" dirty="0" smtClean="0"/>
          </a:p>
          <a:p>
            <a:pPr marL="342900" lvl="1" indent="-342900">
              <a:buNone/>
            </a:pPr>
            <a:r>
              <a:rPr lang="en-US" sz="2200" dirty="0" smtClean="0"/>
              <a:t>def parse(self, response): </a:t>
            </a:r>
          </a:p>
          <a:p>
            <a:pPr lvl="1">
              <a:buNone/>
            </a:pPr>
            <a:r>
              <a:rPr lang="en-US" sz="2400" dirty="0" err="1" smtClean="0"/>
              <a:t>next_url</a:t>
            </a:r>
            <a:r>
              <a:rPr lang="en-US" sz="2400" dirty="0" smtClean="0"/>
              <a:t> = </a:t>
            </a:r>
            <a:r>
              <a:rPr lang="en-US" sz="2400" dirty="0" err="1" smtClean="0"/>
              <a:t>response.xpath</a:t>
            </a:r>
            <a:r>
              <a:rPr lang="en-US" sz="2400" dirty="0" smtClean="0"/>
              <a:t>('//div[2]/h2/a/@</a:t>
            </a:r>
            <a:r>
              <a:rPr lang="en-US" sz="2400" dirty="0" err="1" smtClean="0"/>
              <a:t>href</a:t>
            </a:r>
            <a:r>
              <a:rPr lang="en-US" sz="2400" dirty="0" smtClean="0"/>
              <a:t>').extract()[0] 　 </a:t>
            </a:r>
          </a:p>
          <a:p>
            <a:pPr lvl="1">
              <a:buNone/>
            </a:pPr>
            <a:r>
              <a:rPr lang="en-US" sz="2400" dirty="0" smtClean="0"/>
              <a:t>yield </a:t>
            </a:r>
            <a:r>
              <a:rPr lang="en-US" sz="2400" dirty="0" err="1" smtClean="0"/>
              <a:t>scrapy.Request</a:t>
            </a:r>
            <a:r>
              <a:rPr lang="en-US" sz="2400" dirty="0" smtClean="0"/>
              <a:t>(</a:t>
            </a:r>
            <a:r>
              <a:rPr lang="en-US" sz="2400" dirty="0" err="1" smtClean="0"/>
              <a:t>url</a:t>
            </a:r>
            <a:r>
              <a:rPr lang="en-US" sz="2400" dirty="0" smtClean="0"/>
              <a:t>=</a:t>
            </a:r>
            <a:r>
              <a:rPr lang="en-US" sz="2400" dirty="0" err="1" smtClean="0"/>
              <a:t>next_url</a:t>
            </a:r>
            <a:r>
              <a:rPr lang="en-US" sz="2400" dirty="0" smtClean="0"/>
              <a:t>, callback=</a:t>
            </a:r>
            <a:r>
              <a:rPr lang="en-US" sz="2400" dirty="0" err="1" smtClean="0"/>
              <a:t>self.next_parse</a:t>
            </a:r>
            <a:r>
              <a:rPr lang="en-US" sz="2400" dirty="0" smtClean="0"/>
              <a:t>) </a:t>
            </a:r>
          </a:p>
          <a:p>
            <a:pPr marL="342900" lvl="1" indent="-342900">
              <a:buNone/>
            </a:pPr>
            <a:endParaRPr lang="en-US" altLang="zh-CN" dirty="0" smtClean="0"/>
          </a:p>
          <a:p>
            <a:pPr lvl="1">
              <a:buNone/>
            </a:pPr>
            <a:endParaRPr lang="en-US" altLang="zh-CN" sz="2000" b="1" dirty="0" smtClean="0"/>
          </a:p>
          <a:p>
            <a:pPr lvl="1">
              <a:buNone/>
            </a:pPr>
            <a:r>
              <a:rPr lang="en-US" sz="2200" b="1" dirty="0" smtClean="0"/>
              <a:t># </a:t>
            </a:r>
            <a:r>
              <a:rPr lang="zh-CN" altLang="en-US" sz="2200" b="1" dirty="0" smtClean="0"/>
              <a:t>注意要用</a:t>
            </a:r>
            <a:r>
              <a:rPr lang="en-US" sz="2200" b="1" dirty="0" smtClean="0"/>
              <a:t>yield，</a:t>
            </a:r>
            <a:r>
              <a:rPr lang="zh-CN" altLang="en-US" sz="2200" b="1" dirty="0" smtClean="0"/>
              <a:t>回调函数不带括号</a:t>
            </a:r>
            <a:endParaRPr lang="zh-CN" altLang="en-US" sz="22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0"/>
            <a:ext cx="8858280" cy="1143000"/>
          </a:xfrm>
        </p:spPr>
        <p:txBody>
          <a:bodyPr>
            <a:normAutofit/>
          </a:bodyPr>
          <a:lstStyle/>
          <a:p>
            <a:r>
              <a:rPr lang="en-US" altLang="zh-CN" dirty="0" err="1" smtClean="0"/>
              <a:t>scrapy</a:t>
            </a:r>
            <a:r>
              <a:rPr lang="zh-CN" altLang="en-US" sz="2000" dirty="0" smtClean="0"/>
              <a:t>自动发现一个网页上的所有链接，然后再 去抓取这些链接的内容</a:t>
            </a:r>
            <a:r>
              <a:rPr lang="en-US" altLang="zh-CN" sz="2000" dirty="0" smtClean="0"/>
              <a:t/>
            </a:r>
            <a:br>
              <a:rPr lang="en-US" altLang="zh-CN" sz="2000" dirty="0" smtClean="0"/>
            </a:br>
            <a:r>
              <a:rPr lang="en-US" altLang="zh-CN" sz="2000" dirty="0" smtClean="0"/>
              <a:t>              </a:t>
            </a:r>
            <a:r>
              <a:rPr lang="en-US" sz="2000" dirty="0" smtClean="0"/>
              <a:t>yield </a:t>
            </a:r>
            <a:r>
              <a:rPr lang="zh-CN" altLang="en-US" sz="2000" dirty="0" smtClean="0"/>
              <a:t>的作用就是把一个函数变成一个 </a:t>
            </a:r>
            <a:r>
              <a:rPr lang="en-US" sz="2000" dirty="0" smtClean="0"/>
              <a:t>generator（</a:t>
            </a:r>
            <a:r>
              <a:rPr lang="zh-CN" altLang="en-US" sz="2000" dirty="0" smtClean="0"/>
              <a:t>生成器）</a:t>
            </a:r>
            <a:endParaRPr lang="zh-CN" altLang="en-US" sz="2000" dirty="0"/>
          </a:p>
        </p:txBody>
      </p:sp>
      <p:sp>
        <p:nvSpPr>
          <p:cNvPr id="3" name="内容占位符 2"/>
          <p:cNvSpPr>
            <a:spLocks noGrp="1"/>
          </p:cNvSpPr>
          <p:nvPr>
            <p:ph idx="1"/>
          </p:nvPr>
        </p:nvSpPr>
        <p:spPr>
          <a:xfrm>
            <a:off x="142844" y="1600200"/>
            <a:ext cx="9001156" cy="5114948"/>
          </a:xfrm>
        </p:spPr>
        <p:txBody>
          <a:bodyPr>
            <a:noAutofit/>
          </a:bodyPr>
          <a:lstStyle/>
          <a:p>
            <a:pPr>
              <a:buNone/>
            </a:pPr>
            <a:r>
              <a:rPr lang="en-US" altLang="zh-CN" sz="1800" dirty="0" smtClean="0"/>
              <a:t>class </a:t>
            </a:r>
            <a:r>
              <a:rPr lang="en-US" altLang="zh-CN" sz="1800" dirty="0" err="1" smtClean="0"/>
              <a:t>MySpider</a:t>
            </a:r>
            <a:r>
              <a:rPr lang="en-US" altLang="zh-CN" sz="1800" dirty="0" smtClean="0"/>
              <a:t>(</a:t>
            </a:r>
            <a:r>
              <a:rPr lang="en-US" altLang="zh-CN" sz="1800" dirty="0" err="1" smtClean="0"/>
              <a:t>BaseSpider</a:t>
            </a:r>
            <a:r>
              <a:rPr lang="en-US" altLang="zh-CN" sz="1800" dirty="0" smtClean="0"/>
              <a:t>):						</a:t>
            </a:r>
          </a:p>
          <a:p>
            <a:pPr>
              <a:buNone/>
            </a:pPr>
            <a:r>
              <a:rPr lang="en-US" altLang="zh-CN" sz="1800" dirty="0" smtClean="0"/>
              <a:t>      name = '</a:t>
            </a:r>
            <a:r>
              <a:rPr lang="en-US" altLang="zh-CN" sz="1800" dirty="0" err="1" smtClean="0"/>
              <a:t>myspider</a:t>
            </a:r>
            <a:r>
              <a:rPr lang="en-US" altLang="zh-CN" sz="1800" dirty="0" smtClean="0"/>
              <a:t>‘</a:t>
            </a:r>
          </a:p>
          <a:p>
            <a:pPr>
              <a:buNone/>
            </a:pPr>
            <a:r>
              <a:rPr lang="en-US" altLang="zh-CN" sz="1800" dirty="0" smtClean="0"/>
              <a:t>      </a:t>
            </a:r>
            <a:r>
              <a:rPr lang="en-US" altLang="zh-CN" sz="1800" dirty="0" err="1" smtClean="0"/>
              <a:t>start_urls</a:t>
            </a:r>
            <a:r>
              <a:rPr lang="en-US" altLang="zh-CN" sz="1800" dirty="0" smtClean="0"/>
              <a:t> = (	'http://example.com/page1',						'http://example.com/page2',)						   </a:t>
            </a:r>
          </a:p>
          <a:p>
            <a:pPr>
              <a:buNone/>
            </a:pPr>
            <a:r>
              <a:rPr lang="en-US" altLang="zh-CN" sz="1800" dirty="0" smtClean="0"/>
              <a:t>      def parse(self, response):						</a:t>
            </a:r>
          </a:p>
          <a:p>
            <a:pPr>
              <a:buNone/>
            </a:pPr>
            <a:r>
              <a:rPr lang="en-US" altLang="zh-CN" sz="1800" dirty="0" smtClean="0"/>
              <a:t>            for </a:t>
            </a:r>
            <a:r>
              <a:rPr lang="en-US" altLang="zh-CN" sz="1800" dirty="0" err="1" smtClean="0"/>
              <a:t>item_url</a:t>
            </a:r>
            <a:r>
              <a:rPr lang="en-US" altLang="zh-CN" sz="1800" dirty="0" smtClean="0"/>
              <a:t> in </a:t>
            </a:r>
            <a:r>
              <a:rPr lang="en-US" altLang="zh-CN" sz="1800" dirty="0" err="1" smtClean="0"/>
              <a:t>item_urls</a:t>
            </a:r>
            <a:r>
              <a:rPr lang="en-US" altLang="zh-CN" sz="1800" dirty="0" smtClean="0"/>
              <a:t>:</a:t>
            </a:r>
          </a:p>
          <a:p>
            <a:pPr>
              <a:buNone/>
            </a:pPr>
            <a:r>
              <a:rPr lang="en-US" altLang="zh-CN" sz="1800" dirty="0" smtClean="0"/>
              <a:t>	     yield Request(</a:t>
            </a:r>
            <a:r>
              <a:rPr lang="en-US" altLang="zh-CN" sz="1800" dirty="0" err="1" smtClean="0"/>
              <a:t>url</a:t>
            </a:r>
            <a:r>
              <a:rPr lang="en-US" altLang="zh-CN" sz="1800" dirty="0" smtClean="0"/>
              <a:t>=</a:t>
            </a:r>
            <a:r>
              <a:rPr lang="en-US" altLang="zh-CN" sz="1800" dirty="0" err="1" smtClean="0"/>
              <a:t>item_url</a:t>
            </a:r>
            <a:r>
              <a:rPr lang="en-US" altLang="zh-CN" sz="1800" dirty="0" smtClean="0"/>
              <a:t>, callback=</a:t>
            </a:r>
            <a:r>
              <a:rPr lang="en-US" altLang="zh-CN" sz="1800" dirty="0" err="1" smtClean="0"/>
              <a:t>self.</a:t>
            </a:r>
            <a:r>
              <a:rPr lang="en-US" altLang="zh-CN" sz="1800" dirty="0" err="1" smtClean="0">
                <a:solidFill>
                  <a:srgbClr val="FF0000"/>
                </a:solidFill>
              </a:rPr>
              <a:t>parse_item</a:t>
            </a:r>
            <a:r>
              <a:rPr lang="en-US" altLang="zh-CN" sz="1800" dirty="0" smtClean="0"/>
              <a:t>)						</a:t>
            </a:r>
          </a:p>
          <a:p>
            <a:pPr>
              <a:buNone/>
            </a:pPr>
            <a:r>
              <a:rPr lang="en-US" altLang="zh-CN" sz="1800" dirty="0" smtClean="0"/>
              <a:t>       def </a:t>
            </a:r>
            <a:r>
              <a:rPr lang="en-US" altLang="zh-CN" sz="1800" dirty="0" err="1" smtClean="0">
                <a:solidFill>
                  <a:srgbClr val="FF0000"/>
                </a:solidFill>
              </a:rPr>
              <a:t>parse_item</a:t>
            </a:r>
            <a:r>
              <a:rPr lang="en-US" altLang="zh-CN" sz="1800" dirty="0" smtClean="0"/>
              <a:t>(self, response):					</a:t>
            </a:r>
          </a:p>
          <a:p>
            <a:pPr>
              <a:buNone/>
            </a:pPr>
            <a:r>
              <a:rPr lang="en-US" altLang="zh-CN" sz="1800" dirty="0" smtClean="0"/>
              <a:t>            item = </a:t>
            </a:r>
            <a:r>
              <a:rPr lang="en-US" altLang="zh-CN" sz="1800" dirty="0" err="1" smtClean="0"/>
              <a:t>MyItem</a:t>
            </a:r>
            <a:r>
              <a:rPr lang="en-US" altLang="zh-CN" sz="1800" dirty="0" smtClean="0"/>
              <a:t>()						</a:t>
            </a:r>
          </a:p>
          <a:p>
            <a:pPr>
              <a:buNone/>
            </a:pPr>
            <a:r>
              <a:rPr lang="en-US" altLang="zh-CN" sz="1800" dirty="0" smtClean="0"/>
              <a:t>            yield Request(</a:t>
            </a:r>
            <a:r>
              <a:rPr lang="en-US" altLang="zh-CN" sz="1800" dirty="0" err="1" smtClean="0"/>
              <a:t>url</a:t>
            </a:r>
            <a:r>
              <a:rPr lang="en-US" altLang="zh-CN" sz="1800" dirty="0" smtClean="0"/>
              <a:t>=</a:t>
            </a:r>
            <a:r>
              <a:rPr lang="en-US" altLang="zh-CN" sz="1800" dirty="0" err="1" smtClean="0"/>
              <a:t>item_details_url</a:t>
            </a:r>
            <a:r>
              <a:rPr lang="en-US" altLang="zh-CN" sz="1800" dirty="0" smtClean="0"/>
              <a:t>, </a:t>
            </a:r>
            <a:r>
              <a:rPr lang="en-US" altLang="zh-CN" sz="1800" u="sng" dirty="0" smtClean="0"/>
              <a:t>meta={'item': item}</a:t>
            </a:r>
            <a:r>
              <a:rPr lang="en-US" altLang="zh-CN" sz="1800" dirty="0" smtClean="0"/>
              <a:t>, callback=</a:t>
            </a:r>
            <a:r>
              <a:rPr lang="en-US" altLang="zh-CN" sz="1800" dirty="0" err="1" smtClean="0"/>
              <a:t>self.</a:t>
            </a:r>
            <a:r>
              <a:rPr lang="en-US" altLang="zh-CN" sz="1800" dirty="0" err="1" smtClean="0">
                <a:solidFill>
                  <a:srgbClr val="0070C0"/>
                </a:solidFill>
              </a:rPr>
              <a:t>parse_details</a:t>
            </a:r>
            <a:r>
              <a:rPr lang="en-US" altLang="zh-CN" sz="1800" dirty="0" smtClean="0"/>
              <a:t>)								   </a:t>
            </a:r>
          </a:p>
          <a:p>
            <a:pPr>
              <a:buNone/>
            </a:pPr>
            <a:r>
              <a:rPr lang="en-US" altLang="zh-CN" sz="1800" dirty="0" smtClean="0"/>
              <a:t>        def </a:t>
            </a:r>
            <a:r>
              <a:rPr lang="en-US" altLang="zh-CN" sz="1800" dirty="0" err="1" smtClean="0">
                <a:solidFill>
                  <a:srgbClr val="0070C0"/>
                </a:solidFill>
              </a:rPr>
              <a:t>parse_details</a:t>
            </a:r>
            <a:r>
              <a:rPr lang="en-US" altLang="zh-CN" sz="1800" dirty="0" smtClean="0"/>
              <a:t>(self, response):					</a:t>
            </a:r>
          </a:p>
          <a:p>
            <a:pPr>
              <a:buNone/>
            </a:pPr>
            <a:r>
              <a:rPr lang="en-US" altLang="zh-CN" sz="1800" dirty="0" smtClean="0"/>
              <a:t>             item = </a:t>
            </a:r>
            <a:r>
              <a:rPr lang="en-US" altLang="zh-CN" sz="1800" dirty="0" err="1" smtClean="0"/>
              <a:t>response.meta</a:t>
            </a:r>
            <a:r>
              <a:rPr lang="en-US" altLang="zh-CN" sz="1800" dirty="0" smtClean="0"/>
              <a:t>['item']					</a:t>
            </a:r>
          </a:p>
          <a:p>
            <a:pPr>
              <a:buNone/>
            </a:pPr>
            <a:r>
              <a:rPr lang="en-US" altLang="zh-CN" sz="1800" dirty="0" smtClean="0"/>
              <a:t>             return item</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r>
              <a:rPr lang="zh-CN" altLang="en-US" b="1" dirty="0" smtClean="0"/>
              <a:t>解析的数据不在同一张页面中，最终如何将数据传递</a:t>
            </a:r>
            <a:endParaRPr lang="zh-CN" altLang="en-US" dirty="0" smtClean="0"/>
          </a:p>
          <a:p>
            <a:pPr lvl="1"/>
            <a:r>
              <a:rPr lang="zh-CN" altLang="en-US" dirty="0" smtClean="0"/>
              <a:t>在对下一层级页面发送请求的时候，</a:t>
            </a:r>
            <a:endParaRPr lang="en-US" altLang="zh-CN" dirty="0" smtClean="0"/>
          </a:p>
          <a:p>
            <a:pPr lvl="1"/>
            <a:r>
              <a:rPr lang="zh-CN" altLang="en-US" b="1" dirty="0" smtClean="0"/>
              <a:t>通过</a:t>
            </a:r>
            <a:r>
              <a:rPr lang="en-US" altLang="zh-CN" b="1" dirty="0" smtClean="0"/>
              <a:t>meta</a:t>
            </a:r>
            <a:r>
              <a:rPr lang="zh-CN" altLang="en-US" b="1" dirty="0" smtClean="0"/>
              <a:t>参数进行数据传递，</a:t>
            </a:r>
            <a:endParaRPr lang="en-US" altLang="zh-CN" b="1" dirty="0" smtClean="0"/>
          </a:p>
          <a:p>
            <a:pPr lvl="1"/>
            <a:r>
              <a:rPr lang="en-US" altLang="zh-CN" b="1" dirty="0" smtClean="0"/>
              <a:t>meta</a:t>
            </a:r>
            <a:r>
              <a:rPr lang="zh-CN" altLang="en-US" b="1" dirty="0" smtClean="0"/>
              <a:t>字典就会传递给回调函数的</a:t>
            </a:r>
            <a:r>
              <a:rPr lang="en-US" altLang="zh-CN" b="1" dirty="0" smtClean="0"/>
              <a:t>response</a:t>
            </a:r>
            <a:r>
              <a:rPr lang="zh-CN" altLang="en-US" b="1" dirty="0" smtClean="0"/>
              <a:t>参数。</a:t>
            </a:r>
            <a:endParaRPr lang="en-US" altLang="zh-CN" b="1" dirty="0" smtClean="0"/>
          </a:p>
          <a:p>
            <a:pPr lvl="1"/>
            <a:endParaRPr lang="en-US" altLang="zh-CN" b="1" dirty="0" smtClean="0"/>
          </a:p>
          <a:p>
            <a:pPr lvl="1"/>
            <a:r>
              <a:rPr lang="zh-CN" altLang="en-US" b="1" dirty="0" smtClean="0"/>
              <a:t>下一级的解析函数通过</a:t>
            </a:r>
            <a:r>
              <a:rPr lang="en-US" altLang="zh-CN" b="1" dirty="0" smtClean="0"/>
              <a:t>response</a:t>
            </a:r>
            <a:r>
              <a:rPr lang="zh-CN" altLang="en-US" b="1" dirty="0" smtClean="0"/>
              <a:t>获取</a:t>
            </a:r>
            <a:r>
              <a:rPr lang="en-US" altLang="zh-CN" b="1" dirty="0" smtClean="0"/>
              <a:t>item</a:t>
            </a:r>
          </a:p>
          <a:p>
            <a:pPr lvl="2"/>
            <a:r>
              <a:rPr lang="zh-CN" altLang="en-US" b="1" dirty="0" smtClean="0"/>
              <a:t>先通过 </a:t>
            </a:r>
            <a:r>
              <a:rPr lang="en-US" altLang="zh-CN" b="1" dirty="0" err="1" smtClean="0"/>
              <a:t>response.meta</a:t>
            </a:r>
            <a:r>
              <a:rPr lang="zh-CN" altLang="en-US" b="1" dirty="0" smtClean="0"/>
              <a:t>返回接收到的</a:t>
            </a:r>
            <a:r>
              <a:rPr lang="en-US" altLang="zh-CN" b="1" dirty="0" smtClean="0"/>
              <a:t>meta</a:t>
            </a:r>
            <a:r>
              <a:rPr lang="zh-CN" altLang="en-US" b="1" dirty="0" smtClean="0"/>
              <a:t>字典，</a:t>
            </a:r>
            <a:endParaRPr lang="en-US" altLang="zh-CN" b="1" dirty="0" smtClean="0"/>
          </a:p>
          <a:p>
            <a:pPr lvl="2"/>
            <a:r>
              <a:rPr lang="zh-CN" altLang="en-US" b="1" dirty="0" smtClean="0"/>
              <a:t>再获得</a:t>
            </a:r>
            <a:r>
              <a:rPr lang="en-US" altLang="zh-CN" b="1" dirty="0" smtClean="0"/>
              <a:t>item</a:t>
            </a:r>
            <a:r>
              <a:rPr lang="zh-CN" altLang="en-US" b="1" dirty="0" smtClean="0"/>
              <a:t>字典</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0"/>
            <a:ext cx="8686800" cy="4525963"/>
          </a:xfrm>
        </p:spPr>
        <p:txBody>
          <a:bodyPr>
            <a:noAutofit/>
          </a:bodyPr>
          <a:lstStyle/>
          <a:p>
            <a:pPr>
              <a:buNone/>
            </a:pPr>
            <a:r>
              <a:rPr lang="en-US" sz="2000" dirty="0" smtClean="0"/>
              <a:t>def parse(self, response): </a:t>
            </a:r>
          </a:p>
          <a:p>
            <a:pPr>
              <a:buNone/>
            </a:pPr>
            <a:r>
              <a:rPr lang="en-US" sz="2000" dirty="0" smtClean="0"/>
              <a:t>     item = Item()</a:t>
            </a:r>
          </a:p>
          <a:p>
            <a:pPr>
              <a:buNone/>
            </a:pPr>
            <a:r>
              <a:rPr lang="en-US" sz="2000" dirty="0" smtClean="0"/>
              <a:t>     Item["field1"] = </a:t>
            </a:r>
            <a:r>
              <a:rPr lang="en-US" sz="2000" dirty="0" err="1" smtClean="0"/>
              <a:t>response.xpath</a:t>
            </a:r>
            <a:r>
              <a:rPr lang="en-US" sz="2000" dirty="0" smtClean="0"/>
              <a:t>('expression1').extract()[0] </a:t>
            </a:r>
          </a:p>
          <a:p>
            <a:pPr>
              <a:buNone/>
            </a:pPr>
            <a:r>
              <a:rPr lang="en-US" sz="2000" dirty="0" smtClean="0"/>
              <a:t>     Item["field2"] = </a:t>
            </a:r>
            <a:r>
              <a:rPr lang="en-US" sz="2000" dirty="0" err="1" smtClean="0"/>
              <a:t>response.xpath</a:t>
            </a:r>
            <a:r>
              <a:rPr lang="en-US" sz="2000" dirty="0" smtClean="0"/>
              <a:t>('expression2').extract() </a:t>
            </a:r>
          </a:p>
          <a:p>
            <a:pPr>
              <a:buNone/>
            </a:pPr>
            <a:r>
              <a:rPr lang="en-US" sz="2000" dirty="0" smtClean="0"/>
              <a:t>     </a:t>
            </a:r>
            <a:r>
              <a:rPr lang="en-US" sz="2000" dirty="0" err="1" smtClean="0"/>
              <a:t>next_url</a:t>
            </a:r>
            <a:r>
              <a:rPr lang="en-US" sz="2000" dirty="0" smtClean="0"/>
              <a:t> = </a:t>
            </a:r>
            <a:r>
              <a:rPr lang="en-US" sz="2000" dirty="0" err="1" smtClean="0"/>
              <a:t>response.xpath</a:t>
            </a:r>
            <a:r>
              <a:rPr lang="en-US" sz="2000" dirty="0" smtClean="0"/>
              <a:t>('expression3').extract()[0]</a:t>
            </a:r>
          </a:p>
          <a:p>
            <a:pPr>
              <a:buNone/>
            </a:pPr>
            <a:r>
              <a:rPr lang="en-US" sz="2000" dirty="0" smtClean="0"/>
              <a:t>     yield </a:t>
            </a:r>
            <a:r>
              <a:rPr lang="en-US" sz="2000" dirty="0" err="1" smtClean="0"/>
              <a:t>scrapy.Request</a:t>
            </a:r>
            <a:r>
              <a:rPr lang="en-US" sz="2000" dirty="0" smtClean="0"/>
              <a:t>(</a:t>
            </a:r>
            <a:r>
              <a:rPr lang="en-US" sz="2000" dirty="0" err="1" smtClean="0"/>
              <a:t>url</a:t>
            </a:r>
            <a:r>
              <a:rPr lang="en-US" sz="2000" dirty="0" smtClean="0"/>
              <a:t>=</a:t>
            </a:r>
            <a:r>
              <a:rPr lang="en-US" sz="2000" dirty="0" err="1" smtClean="0"/>
              <a:t>next_url</a:t>
            </a:r>
            <a:r>
              <a:rPr lang="en-US" sz="2000" dirty="0" smtClean="0"/>
              <a:t>, callback=</a:t>
            </a:r>
            <a:r>
              <a:rPr lang="en-US" sz="2000" dirty="0" err="1" smtClean="0"/>
              <a:t>self.next_parse,</a:t>
            </a:r>
            <a:r>
              <a:rPr lang="en-US" sz="2000" b="1" dirty="0" err="1" smtClean="0">
                <a:solidFill>
                  <a:srgbClr val="FF0000"/>
                </a:solidFill>
              </a:rPr>
              <a:t>meta</a:t>
            </a:r>
            <a:r>
              <a:rPr lang="en-US" sz="2000" b="1" dirty="0" smtClean="0">
                <a:solidFill>
                  <a:srgbClr val="FF0000"/>
                </a:solidFill>
              </a:rPr>
              <a:t>={'</a:t>
            </a:r>
            <a:r>
              <a:rPr lang="en-US" sz="2000" b="1" dirty="0" err="1" smtClean="0">
                <a:solidFill>
                  <a:srgbClr val="FF0000"/>
                </a:solidFill>
              </a:rPr>
              <a:t>item':item</a:t>
            </a:r>
            <a:r>
              <a:rPr lang="en-US" sz="2000" b="1" dirty="0" smtClean="0"/>
              <a:t>}</a:t>
            </a:r>
            <a:r>
              <a:rPr lang="en-US" sz="2000" dirty="0" smtClean="0"/>
              <a:t>) </a:t>
            </a:r>
          </a:p>
          <a:p>
            <a:pPr>
              <a:buNone/>
            </a:pPr>
            <a:endParaRPr lang="en-US" sz="2000" dirty="0" smtClean="0"/>
          </a:p>
          <a:p>
            <a:pPr>
              <a:buNone/>
            </a:pPr>
            <a:r>
              <a:rPr lang="en-US" sz="2000" dirty="0" smtClean="0"/>
              <a:t>def </a:t>
            </a:r>
            <a:r>
              <a:rPr lang="en-US" sz="2000" dirty="0" err="1" smtClean="0"/>
              <a:t>next_parse</a:t>
            </a:r>
            <a:r>
              <a:rPr lang="en-US" sz="2000" dirty="0" smtClean="0"/>
              <a:t>(</a:t>
            </a:r>
            <a:r>
              <a:rPr lang="en-US" sz="2000" dirty="0" err="1" smtClean="0"/>
              <a:t>self,response</a:t>
            </a:r>
            <a:r>
              <a:rPr lang="en-US" sz="2000" dirty="0" smtClean="0"/>
              <a:t>): </a:t>
            </a:r>
          </a:p>
          <a:p>
            <a:pPr>
              <a:buNone/>
            </a:pPr>
            <a:r>
              <a:rPr lang="en-US" sz="2000" dirty="0" smtClean="0"/>
              <a:t>     item </a:t>
            </a:r>
            <a:r>
              <a:rPr lang="en-US" sz="2000" dirty="0" smtClean="0">
                <a:solidFill>
                  <a:srgbClr val="FF0000"/>
                </a:solidFill>
              </a:rPr>
              <a:t>= </a:t>
            </a:r>
            <a:r>
              <a:rPr lang="en-US" sz="2000" b="1" dirty="0" err="1" smtClean="0">
                <a:solidFill>
                  <a:srgbClr val="FF0000"/>
                </a:solidFill>
              </a:rPr>
              <a:t>response.meta</a:t>
            </a:r>
            <a:r>
              <a:rPr lang="en-US" sz="2000" b="1" dirty="0" smtClean="0">
                <a:solidFill>
                  <a:srgbClr val="FF0000"/>
                </a:solidFill>
              </a:rPr>
              <a:t>['item']</a:t>
            </a:r>
            <a:r>
              <a:rPr lang="en-US" sz="2000" dirty="0" smtClean="0">
                <a:solidFill>
                  <a:srgbClr val="FF0000"/>
                </a:solidFill>
              </a:rPr>
              <a:t> </a:t>
            </a:r>
          </a:p>
          <a:p>
            <a:pPr>
              <a:buNone/>
            </a:pPr>
            <a:r>
              <a:rPr lang="en-US" sz="2000" dirty="0" smtClean="0"/>
              <a:t>     item['field'] = </a:t>
            </a:r>
            <a:r>
              <a:rPr lang="en-US" sz="2000" dirty="0" err="1" smtClean="0"/>
              <a:t>response.xpath</a:t>
            </a:r>
            <a:r>
              <a:rPr lang="en-US" sz="2000" dirty="0" smtClean="0"/>
              <a:t>('expression').</a:t>
            </a:r>
            <a:r>
              <a:rPr lang="en-US" sz="2000" dirty="0" err="1" smtClean="0"/>
              <a:t>extract_first</a:t>
            </a:r>
            <a:r>
              <a:rPr lang="en-US" sz="2000" dirty="0" smtClean="0"/>
              <a:t>() </a:t>
            </a:r>
          </a:p>
          <a:p>
            <a:pPr>
              <a:buNone/>
            </a:pPr>
            <a:r>
              <a:rPr lang="en-US" sz="2000" dirty="0" smtClean="0"/>
              <a:t>    yield item</a:t>
            </a:r>
            <a:endParaRPr lang="zh-CN" altLang="en-US"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6.4  settings.py</a:t>
            </a:r>
            <a:r>
              <a:rPr lang="zh-CN" altLang="en-US" dirty="0" smtClean="0"/>
              <a:t>配置文件</a:t>
            </a:r>
            <a:endParaRPr lang="zh-CN" altLang="en-US" dirty="0"/>
          </a:p>
        </p:txBody>
      </p:sp>
      <p:sp>
        <p:nvSpPr>
          <p:cNvPr id="3" name="内容占位符 2"/>
          <p:cNvSpPr>
            <a:spLocks noGrp="1"/>
          </p:cNvSpPr>
          <p:nvPr>
            <p:ph idx="1"/>
          </p:nvPr>
        </p:nvSpPr>
        <p:spPr>
          <a:xfrm>
            <a:off x="457200" y="2714620"/>
            <a:ext cx="8229600" cy="3411543"/>
          </a:xfrm>
        </p:spPr>
        <p:txBody>
          <a:bodyPr>
            <a:normAutofit fontScale="77500" lnSpcReduction="20000"/>
          </a:bodyPr>
          <a:lstStyle/>
          <a:p>
            <a:r>
              <a:rPr lang="en-US" altLang="zh-CN" b="1" dirty="0" smtClean="0"/>
              <a:t>scrapy.cfg</a:t>
            </a:r>
            <a:r>
              <a:rPr lang="zh-CN" altLang="en-US" dirty="0" smtClean="0"/>
              <a:t>：</a:t>
            </a:r>
            <a:endParaRPr lang="en-US" altLang="zh-CN" dirty="0" smtClean="0"/>
          </a:p>
          <a:p>
            <a:pPr lvl="1"/>
            <a:r>
              <a:rPr lang="zh-CN" altLang="en-US" dirty="0" smtClean="0"/>
              <a:t>项目的配置文件</a:t>
            </a:r>
            <a:endParaRPr lang="en-US" altLang="zh-CN" dirty="0" smtClean="0"/>
          </a:p>
          <a:p>
            <a:pPr lvl="1"/>
            <a:r>
              <a:rPr lang="zh-CN" altLang="en-US" dirty="0" smtClean="0"/>
              <a:t>一般不需要修改，也不能删除</a:t>
            </a:r>
            <a:endParaRPr lang="en-US" altLang="zh-CN" dirty="0" smtClean="0"/>
          </a:p>
          <a:p>
            <a:r>
              <a:rPr lang="en-US" dirty="0" smtClean="0"/>
              <a:t>settings.py: </a:t>
            </a:r>
          </a:p>
          <a:p>
            <a:pPr lvl="1"/>
            <a:r>
              <a:rPr lang="zh-CN" altLang="en-US" dirty="0" smtClean="0"/>
              <a:t>项目的设置文件，</a:t>
            </a:r>
            <a:endParaRPr lang="en-US" altLang="zh-CN" dirty="0" smtClean="0"/>
          </a:p>
          <a:p>
            <a:pPr lvl="1"/>
            <a:r>
              <a:rPr lang="zh-CN" altLang="en-US" dirty="0" smtClean="0"/>
              <a:t>在此文件中的设置可以控制包括核心、插件、</a:t>
            </a:r>
            <a:r>
              <a:rPr lang="en-US" dirty="0" smtClean="0"/>
              <a:t>pipeline</a:t>
            </a:r>
            <a:r>
              <a:rPr lang="zh-CN" altLang="en-US" dirty="0" smtClean="0"/>
              <a:t>以及</a:t>
            </a:r>
            <a:r>
              <a:rPr lang="en-US" dirty="0" smtClean="0"/>
              <a:t>Spider</a:t>
            </a:r>
            <a:r>
              <a:rPr lang="zh-CN" altLang="en-US" dirty="0" smtClean="0"/>
              <a:t>组件。</a:t>
            </a:r>
            <a:endParaRPr lang="en-US" altLang="zh-CN" dirty="0" smtClean="0"/>
          </a:p>
          <a:p>
            <a:pPr lvl="1"/>
            <a:r>
              <a:rPr lang="zh-CN" altLang="en-US" dirty="0" smtClean="0"/>
              <a:t>设置全局变量的值、</a:t>
            </a:r>
            <a:endParaRPr lang="en-US" altLang="zh-CN" dirty="0" smtClean="0"/>
          </a:p>
          <a:p>
            <a:pPr lvl="1"/>
            <a:r>
              <a:rPr lang="zh-CN" altLang="en-US" dirty="0" smtClean="0"/>
              <a:t>通道的开启和关闭</a:t>
            </a:r>
            <a:endParaRPr lang="en-US" altLang="zh-CN" dirty="0" smtClean="0"/>
          </a:p>
          <a:p>
            <a:pPr lvl="1"/>
            <a:r>
              <a:rPr lang="zh-CN" altLang="en-US" dirty="0" smtClean="0"/>
              <a:t>多个通道和爬虫的执行优先级</a:t>
            </a:r>
            <a:endParaRPr lang="en-US" dirty="0" smtClean="0"/>
          </a:p>
        </p:txBody>
      </p:sp>
      <p:pic>
        <p:nvPicPr>
          <p:cNvPr id="2050" name="Picture 2"/>
          <p:cNvPicPr>
            <a:picLocks noChangeAspect="1" noChangeArrowheads="1"/>
          </p:cNvPicPr>
          <p:nvPr/>
        </p:nvPicPr>
        <p:blipFill>
          <a:blip r:embed="rId2"/>
          <a:srcRect/>
          <a:stretch>
            <a:fillRect/>
          </a:stretch>
        </p:blipFill>
        <p:spPr bwMode="auto">
          <a:xfrm>
            <a:off x="5715008" y="1285860"/>
            <a:ext cx="2390775" cy="2981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1357290" y="428604"/>
            <a:ext cx="5629275" cy="5676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en-US" b="1" dirty="0" err="1" smtClean="0">
                <a:hlinkClick r:id="rId2"/>
              </a:rPr>
              <a:t>scrapy</a:t>
            </a:r>
            <a:r>
              <a:rPr lang="zh-CN" altLang="en-US" b="1" dirty="0" smtClean="0">
                <a:hlinkClick r:id="rId2"/>
              </a:rPr>
              <a:t>的配置文件</a:t>
            </a:r>
            <a:r>
              <a:rPr lang="en-US" b="1" dirty="0" smtClean="0">
                <a:hlinkClick r:id="rId2"/>
              </a:rPr>
              <a:t>settings </a:t>
            </a:r>
            <a:endParaRPr lang="en-US" b="1" dirty="0" smtClean="0"/>
          </a:p>
          <a:p>
            <a:pPr lvl="1"/>
            <a:r>
              <a:rPr lang="en-US" altLang="zh-CN" dirty="0" smtClean="0">
                <a:hlinkClick r:id="rId2"/>
              </a:rPr>
              <a:t>https://www.cnblogs.com/longyunfeigu/p/9494408.html</a:t>
            </a:r>
            <a:endParaRPr lang="en-US" altLang="zh-CN" dirty="0" smtClean="0"/>
          </a:p>
          <a:p>
            <a:pPr lvl="1"/>
            <a:r>
              <a:rPr lang="zh-CN" altLang="en-US" dirty="0" smtClean="0"/>
              <a:t>第一部分：基本配置</a:t>
            </a:r>
            <a:endParaRPr lang="en-US" altLang="zh-CN" dirty="0" smtClean="0"/>
          </a:p>
          <a:p>
            <a:pPr lvl="2"/>
            <a:r>
              <a:rPr lang="zh-CN" altLang="en-US" dirty="0" smtClean="0"/>
              <a:t>项目名称，默认的</a:t>
            </a:r>
            <a:r>
              <a:rPr lang="en-US" dirty="0" smtClean="0"/>
              <a:t>USER_AGENT</a:t>
            </a:r>
            <a:r>
              <a:rPr lang="zh-CN" altLang="en-US" dirty="0" smtClean="0"/>
              <a:t>由它来构</a:t>
            </a:r>
            <a:endParaRPr lang="en-US" altLang="zh-CN" dirty="0" smtClean="0"/>
          </a:p>
          <a:p>
            <a:pPr lvl="2"/>
            <a:r>
              <a:rPr lang="zh-CN" altLang="en-US" dirty="0" smtClean="0"/>
              <a:t>爬虫应用路径 </a:t>
            </a:r>
            <a:endParaRPr lang="en-US" altLang="zh-CN" dirty="0" smtClean="0"/>
          </a:p>
          <a:p>
            <a:pPr lvl="2"/>
            <a:r>
              <a:rPr lang="zh-CN" altLang="en-US" dirty="0" smtClean="0"/>
              <a:t>客户端</a:t>
            </a:r>
            <a:r>
              <a:rPr lang="en-US" dirty="0" smtClean="0">
                <a:solidFill>
                  <a:srgbClr val="FF0000"/>
                </a:solidFill>
              </a:rPr>
              <a:t>User-Agent</a:t>
            </a:r>
            <a:r>
              <a:rPr lang="zh-CN" altLang="en-US" dirty="0" smtClean="0"/>
              <a:t>请求头</a:t>
            </a:r>
            <a:endParaRPr lang="en-US" dirty="0" smtClean="0"/>
          </a:p>
          <a:p>
            <a:pPr lvl="2"/>
            <a:r>
              <a:rPr lang="zh-CN" altLang="en-US" dirty="0" smtClean="0"/>
              <a:t>是否遵循爬虫协议 </a:t>
            </a:r>
            <a:endParaRPr lang="en-US" altLang="zh-CN" dirty="0" smtClean="0"/>
          </a:p>
          <a:p>
            <a:pPr lvl="3"/>
            <a:r>
              <a:rPr lang="en-US" dirty="0" smtClean="0">
                <a:solidFill>
                  <a:srgbClr val="FF0000"/>
                </a:solidFill>
              </a:rPr>
              <a:t>ROBOTS</a:t>
            </a:r>
            <a:r>
              <a:rPr lang="en-US" dirty="0" smtClean="0"/>
              <a:t>TXT_OBEY = False </a:t>
            </a:r>
          </a:p>
          <a:p>
            <a:pPr lvl="2"/>
            <a:r>
              <a:rPr lang="zh-CN" altLang="en-US" dirty="0" smtClean="0"/>
              <a:t>是否支持</a:t>
            </a:r>
            <a:r>
              <a:rPr lang="en-US" dirty="0" err="1" smtClean="0">
                <a:solidFill>
                  <a:srgbClr val="FF0000"/>
                </a:solidFill>
              </a:rPr>
              <a:t>cookie</a:t>
            </a:r>
            <a:r>
              <a:rPr lang="en-US" dirty="0" err="1" smtClean="0"/>
              <a:t>，cookiejar</a:t>
            </a:r>
            <a:r>
              <a:rPr lang="zh-CN" altLang="en-US" dirty="0" smtClean="0"/>
              <a:t>进行操作</a:t>
            </a:r>
            <a:r>
              <a:rPr lang="en-US" dirty="0" smtClean="0"/>
              <a:t>cookie，</a:t>
            </a:r>
            <a:r>
              <a:rPr lang="zh-CN" altLang="en-US" dirty="0" smtClean="0"/>
              <a:t>默认开启</a:t>
            </a:r>
            <a:endParaRPr lang="en-US" altLang="zh-CN" dirty="0" smtClean="0"/>
          </a:p>
          <a:p>
            <a:pPr lvl="1"/>
            <a:r>
              <a:rPr lang="zh-CN" altLang="en-US" dirty="0" smtClean="0"/>
              <a:t>第二部分：并发与延迟</a:t>
            </a:r>
            <a:endParaRPr lang="en-US" altLang="zh-CN" dirty="0" smtClean="0"/>
          </a:p>
          <a:p>
            <a:pPr lvl="1"/>
            <a:r>
              <a:rPr lang="zh-CN" altLang="en-US" dirty="0" smtClean="0"/>
              <a:t>第三部分：智能限速</a:t>
            </a:r>
            <a:r>
              <a:rPr lang="en-US" altLang="zh-CN" dirty="0" smtClean="0"/>
              <a:t>/</a:t>
            </a:r>
            <a:r>
              <a:rPr lang="zh-CN" altLang="en-US" dirty="0" smtClean="0"/>
              <a:t>自动节流</a:t>
            </a:r>
            <a:endParaRPr lang="en-US" altLang="zh-CN"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en-US" altLang="zh-CN" dirty="0" smtClean="0"/>
              <a:t>6.1   </a:t>
            </a:r>
            <a:r>
              <a:rPr lang="en-US" dirty="0" err="1" smtClean="0"/>
              <a:t>Scrapy</a:t>
            </a:r>
            <a:r>
              <a:rPr lang="zh-CN" altLang="en-US" dirty="0" smtClean="0"/>
              <a:t>架构</a:t>
            </a:r>
            <a:endParaRPr lang="en-US" altLang="zh-CN" dirty="0" smtClean="0"/>
          </a:p>
          <a:p>
            <a:r>
              <a:rPr lang="en-US" altLang="zh-CN" dirty="0" smtClean="0"/>
              <a:t>6.2  </a:t>
            </a:r>
            <a:r>
              <a:rPr lang="zh-CN" altLang="en-US" dirty="0" smtClean="0"/>
              <a:t>爬取多个网页</a:t>
            </a:r>
            <a:endParaRPr lang="en-US" altLang="zh-CN" dirty="0" smtClean="0"/>
          </a:p>
          <a:p>
            <a:r>
              <a:rPr lang="en-US" altLang="zh-CN" dirty="0" smtClean="0"/>
              <a:t>6.3  </a:t>
            </a:r>
            <a:r>
              <a:rPr lang="zh-CN" altLang="en-US" dirty="0" smtClean="0"/>
              <a:t>爬取多层网页</a:t>
            </a:r>
            <a:endParaRPr lang="en-US" altLang="zh-CN" dirty="0" smtClean="0"/>
          </a:p>
          <a:p>
            <a:r>
              <a:rPr lang="en-US" altLang="en-US" dirty="0" smtClean="0"/>
              <a:t>6.4 settings.py</a:t>
            </a:r>
            <a:r>
              <a:rPr lang="zh-CN" altLang="en-US" dirty="0" smtClean="0"/>
              <a:t>配置文件</a:t>
            </a:r>
            <a:endParaRPr lang="en-US" altLang="zh-CN" dirty="0" smtClean="0"/>
          </a:p>
          <a:p>
            <a:r>
              <a:rPr lang="en-US" b="1" dirty="0" smtClean="0"/>
              <a:t>6.5  Pipeline</a:t>
            </a:r>
            <a:r>
              <a:rPr lang="zh-CN" altLang="en-US" b="1" dirty="0" smtClean="0"/>
              <a:t>组件</a:t>
            </a:r>
            <a:endParaRPr lang="en-US" altLang="zh-CN" b="1" dirty="0" smtClean="0"/>
          </a:p>
          <a:p>
            <a:r>
              <a:rPr lang="en-US" altLang="zh-CN" b="1" dirty="0" smtClean="0"/>
              <a:t>6.6  </a:t>
            </a:r>
            <a:r>
              <a:rPr lang="en-US" b="1" dirty="0" err="1" smtClean="0"/>
              <a:t>scrapy</a:t>
            </a:r>
            <a:r>
              <a:rPr lang="zh-CN" altLang="en-US" b="1" dirty="0" smtClean="0"/>
              <a:t>爬虫框架的数据保存方式</a:t>
            </a:r>
            <a:endParaRPr lang="zh-CN" alt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en-US" dirty="0" smtClean="0"/>
              <a:t>第四部分：爬取深度与爬取方式</a:t>
            </a:r>
            <a:endParaRPr lang="en-US" altLang="zh-CN" dirty="0" smtClean="0"/>
          </a:p>
          <a:p>
            <a:pPr lvl="1"/>
            <a:r>
              <a:rPr lang="en-US" altLang="zh-CN" dirty="0" smtClean="0"/>
              <a:t>1</a:t>
            </a:r>
            <a:r>
              <a:rPr lang="zh-CN" altLang="en-US" dirty="0" smtClean="0"/>
              <a:t>、爬虫允许的最大深度，</a:t>
            </a:r>
            <a:endParaRPr lang="en-US" altLang="zh-CN" dirty="0" smtClean="0"/>
          </a:p>
          <a:p>
            <a:pPr lvl="2"/>
            <a:r>
              <a:rPr lang="zh-CN" altLang="en-US" dirty="0" smtClean="0"/>
              <a:t>可以通过</a:t>
            </a:r>
            <a:r>
              <a:rPr lang="en-US" dirty="0" smtClean="0"/>
              <a:t>meta</a:t>
            </a:r>
            <a:r>
              <a:rPr lang="zh-CN" altLang="en-US" dirty="0" smtClean="0"/>
              <a:t>查看当前深度；</a:t>
            </a:r>
            <a:r>
              <a:rPr lang="en-US" altLang="zh-CN" dirty="0" smtClean="0"/>
              <a:t>0</a:t>
            </a:r>
            <a:r>
              <a:rPr lang="zh-CN" altLang="en-US" dirty="0" smtClean="0"/>
              <a:t>表示无深度 </a:t>
            </a:r>
            <a:endParaRPr lang="en-US" altLang="zh-CN" dirty="0" smtClean="0"/>
          </a:p>
          <a:p>
            <a:pPr lvl="2"/>
            <a:r>
              <a:rPr lang="en-US" altLang="zh-CN" dirty="0" smtClean="0"/>
              <a:t># </a:t>
            </a:r>
            <a:r>
              <a:rPr lang="en-US" dirty="0" smtClean="0"/>
              <a:t>DEPTH_LIMIT = 3 #</a:t>
            </a:r>
          </a:p>
          <a:p>
            <a:pPr lvl="1"/>
            <a:r>
              <a:rPr lang="en-US" dirty="0" smtClean="0"/>
              <a:t>2、</a:t>
            </a:r>
            <a:r>
              <a:rPr lang="zh-CN" altLang="en-US" dirty="0" smtClean="0"/>
              <a:t>爬取时，</a:t>
            </a:r>
            <a:r>
              <a:rPr lang="en-US" altLang="zh-CN" dirty="0" smtClean="0"/>
              <a:t>0</a:t>
            </a:r>
            <a:r>
              <a:rPr lang="zh-CN" altLang="en-US" dirty="0" smtClean="0"/>
              <a:t>表示深度优先</a:t>
            </a:r>
            <a:r>
              <a:rPr lang="en-US" dirty="0" err="1" smtClean="0"/>
              <a:t>Lifo</a:t>
            </a:r>
            <a:r>
              <a:rPr lang="en-US" dirty="0" smtClean="0"/>
              <a:t>(</a:t>
            </a:r>
            <a:r>
              <a:rPr lang="zh-CN" altLang="en-US" dirty="0" smtClean="0"/>
              <a:t>默认</a:t>
            </a:r>
            <a:r>
              <a:rPr lang="en-US" altLang="zh-CN" dirty="0" smtClean="0"/>
              <a:t>)</a:t>
            </a:r>
            <a:r>
              <a:rPr lang="zh-CN" altLang="en-US" dirty="0" smtClean="0"/>
              <a:t>；</a:t>
            </a:r>
            <a:r>
              <a:rPr lang="en-US" altLang="zh-CN" dirty="0" smtClean="0"/>
              <a:t>1</a:t>
            </a:r>
            <a:r>
              <a:rPr lang="zh-CN" altLang="en-US" dirty="0" smtClean="0"/>
              <a:t>表示广度优先</a:t>
            </a:r>
            <a:r>
              <a:rPr lang="en-US" dirty="0" err="1" smtClean="0"/>
              <a:t>FiFo</a:t>
            </a:r>
            <a:r>
              <a:rPr lang="en-US" dirty="0" smtClean="0"/>
              <a:t> </a:t>
            </a:r>
          </a:p>
          <a:p>
            <a:pPr lvl="1"/>
            <a:r>
              <a:rPr lang="en-US" dirty="0" smtClean="0"/>
              <a:t>3、</a:t>
            </a:r>
            <a:r>
              <a:rPr lang="zh-CN" altLang="en-US" dirty="0" smtClean="0"/>
              <a:t>调度器队列 </a:t>
            </a:r>
            <a:endParaRPr lang="en-US" altLang="zh-CN" dirty="0" smtClean="0"/>
          </a:p>
          <a:p>
            <a:pPr lvl="1"/>
            <a:r>
              <a:rPr lang="en-US" dirty="0" smtClean="0"/>
              <a:t>4、</a:t>
            </a:r>
            <a:r>
              <a:rPr lang="zh-CN" altLang="en-US" dirty="0" smtClean="0"/>
              <a:t>访问</a:t>
            </a:r>
            <a:r>
              <a:rPr lang="en-US" dirty="0" smtClean="0"/>
              <a:t>URL</a:t>
            </a:r>
            <a:r>
              <a:rPr lang="zh-CN" altLang="en-US" dirty="0" smtClean="0"/>
              <a:t>去重 </a:t>
            </a:r>
            <a:endParaRPr lang="en-US" altLang="zh-CN" dirty="0" smtClean="0"/>
          </a:p>
          <a:p>
            <a:r>
              <a:rPr lang="zh-CN" altLang="en-US" dirty="0" smtClean="0"/>
              <a:t>第五部分：中间件、</a:t>
            </a:r>
            <a:r>
              <a:rPr lang="en-US" dirty="0" smtClean="0"/>
              <a:t>Pipelines、</a:t>
            </a:r>
            <a:r>
              <a:rPr lang="zh-CN" altLang="en-US" dirty="0" smtClean="0"/>
              <a:t>扩展</a:t>
            </a:r>
            <a:endParaRPr lang="en-US" altLang="zh-CN" dirty="0" smtClean="0"/>
          </a:p>
          <a:p>
            <a:r>
              <a:rPr lang="zh-CN" altLang="en-US" dirty="0" smtClean="0"/>
              <a:t>第六部分：缓存</a:t>
            </a:r>
            <a:endParaRPr lang="en-US" altLang="zh-CN"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467544" y="785794"/>
            <a:ext cx="8229600" cy="5883566"/>
          </a:xfrm>
        </p:spPr>
        <p:txBody>
          <a:bodyPr>
            <a:normAutofit/>
          </a:bodyPr>
          <a:lstStyle/>
          <a:p>
            <a:pPr algn="just"/>
            <a:r>
              <a:rPr lang="zh-CN" altLang="en-US" b="1" dirty="0" smtClean="0"/>
              <a:t>爬虫的性能</a:t>
            </a:r>
            <a:r>
              <a:rPr lang="zh-CN" altLang="en-US" b="1" dirty="0"/>
              <a:t>和效率</a:t>
            </a:r>
            <a:r>
              <a:rPr lang="en-US" altLang="zh-CN" dirty="0"/>
              <a:t>: </a:t>
            </a:r>
            <a:endParaRPr lang="en-US" altLang="zh-CN" dirty="0" smtClean="0"/>
          </a:p>
          <a:p>
            <a:pPr lvl="1" algn="just"/>
            <a:r>
              <a:rPr lang="zh-CN" altLang="en-US" dirty="0" smtClean="0"/>
              <a:t>充分</a:t>
            </a:r>
            <a:r>
              <a:rPr lang="zh-CN" altLang="en-US" dirty="0"/>
              <a:t>利用不同的系统资源，包括处理器、存储器和网络</a:t>
            </a:r>
            <a:r>
              <a:rPr lang="zh-CN" altLang="en-US" dirty="0" smtClean="0"/>
              <a:t>带宽</a:t>
            </a:r>
            <a:endParaRPr lang="en-US" altLang="zh-CN" dirty="0" smtClean="0"/>
          </a:p>
          <a:p>
            <a:pPr lvl="1" algn="just"/>
            <a:r>
              <a:rPr lang="zh-CN" altLang="en-US" dirty="0" smtClean="0"/>
              <a:t>优先</a:t>
            </a:r>
            <a:r>
              <a:rPr lang="zh-CN" altLang="en-US" dirty="0"/>
              <a:t>抓取</a:t>
            </a:r>
            <a:r>
              <a:rPr lang="zh-CN" altLang="en-US" dirty="0" smtClean="0"/>
              <a:t>“有用的网页”</a:t>
            </a:r>
            <a:endParaRPr lang="en-US" altLang="zh-CN" dirty="0" smtClean="0"/>
          </a:p>
          <a:p>
            <a:pPr lvl="2" algn="just"/>
            <a:r>
              <a:rPr lang="zh-CN" altLang="en-US" dirty="0"/>
              <a:t>我们一般认为一个网页的首页是相当重要的</a:t>
            </a:r>
            <a:endParaRPr lang="en-US" altLang="zh-CN" dirty="0" smtClean="0"/>
          </a:p>
          <a:p>
            <a:pPr lvl="1" algn="just"/>
            <a:r>
              <a:rPr lang="zh-CN" altLang="en-US" dirty="0" smtClean="0">
                <a:solidFill>
                  <a:srgbClr val="FF0000"/>
                </a:solidFill>
              </a:rPr>
              <a:t>搜索策略</a:t>
            </a:r>
            <a:r>
              <a:rPr lang="zh-CN" altLang="en-US" dirty="0"/>
              <a:t>：</a:t>
            </a:r>
            <a:r>
              <a:rPr lang="zh-CN" altLang="en-US" dirty="0" smtClean="0"/>
              <a:t>深度</a:t>
            </a:r>
            <a:r>
              <a:rPr lang="zh-CN" altLang="en-US" dirty="0"/>
              <a:t>优先</a:t>
            </a:r>
            <a:r>
              <a:rPr lang="en-US" altLang="zh-CN" dirty="0"/>
              <a:t>, </a:t>
            </a:r>
            <a:r>
              <a:rPr lang="zh-CN" altLang="en-US" dirty="0"/>
              <a:t>广度</a:t>
            </a:r>
            <a:r>
              <a:rPr lang="zh-CN" altLang="en-US" dirty="0" smtClean="0"/>
              <a:t>优先</a:t>
            </a:r>
            <a:endParaRPr lang="en-US" altLang="zh-CN" dirty="0" smtClean="0"/>
          </a:p>
        </p:txBody>
      </p:sp>
      <p:pic>
        <p:nvPicPr>
          <p:cNvPr id="4" name="Picture 3" descr="bfs"/>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28596" y="3786190"/>
            <a:ext cx="4038600" cy="2733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2" descr="dfs"/>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643438" y="3786190"/>
            <a:ext cx="4038600" cy="2840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xmlns="" val="36936170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357298"/>
            <a:ext cx="8229600" cy="5384070"/>
          </a:xfrm>
        </p:spPr>
        <p:txBody>
          <a:bodyPr>
            <a:normAutofit fontScale="92500" lnSpcReduction="20000"/>
          </a:bodyPr>
          <a:lstStyle/>
          <a:p>
            <a:r>
              <a:rPr lang="zh-CN" altLang="en-US" dirty="0"/>
              <a:t>理论上</a:t>
            </a:r>
            <a:r>
              <a:rPr lang="zh-CN" altLang="en-US" dirty="0" smtClean="0"/>
              <a:t>，两者</a:t>
            </a:r>
            <a:r>
              <a:rPr lang="zh-CN" altLang="en-US" dirty="0"/>
              <a:t>能够在大致的时间里完成所有的整个静态网页的爬取工作</a:t>
            </a:r>
            <a:r>
              <a:rPr lang="zh-CN" altLang="en-US" dirty="0" smtClean="0"/>
              <a:t>。</a:t>
            </a:r>
            <a:endParaRPr lang="en-US" altLang="zh-CN" dirty="0"/>
          </a:p>
          <a:p>
            <a:r>
              <a:rPr lang="en-US" altLang="zh-CN" dirty="0"/>
              <a:t>BFS</a:t>
            </a:r>
            <a:r>
              <a:rPr lang="zh-CN" altLang="en-US" dirty="0"/>
              <a:t>优于</a:t>
            </a:r>
            <a:r>
              <a:rPr lang="en-US" altLang="zh-CN" dirty="0"/>
              <a:t>DFS</a:t>
            </a:r>
            <a:endParaRPr lang="en-US" altLang="zh-CN" dirty="0" smtClean="0"/>
          </a:p>
          <a:p>
            <a:pPr lvl="1"/>
            <a:r>
              <a:rPr lang="zh-CN" altLang="en-US" dirty="0" smtClean="0"/>
              <a:t>工程</a:t>
            </a:r>
            <a:r>
              <a:rPr lang="zh-CN" altLang="en-US" dirty="0"/>
              <a:t>上，网络爬虫更应该定义为“如何在有限的时间里最多的爬下那些重要的网页”</a:t>
            </a:r>
            <a:r>
              <a:rPr lang="zh-CN" altLang="en-US" dirty="0" smtClean="0"/>
              <a:t>，</a:t>
            </a:r>
            <a:endParaRPr lang="en-US" altLang="zh-CN" dirty="0"/>
          </a:p>
          <a:p>
            <a:pPr lvl="1"/>
            <a:r>
              <a:rPr lang="zh-CN" altLang="en-US" sz="2800" dirty="0" smtClean="0"/>
              <a:t>我们</a:t>
            </a:r>
            <a:r>
              <a:rPr lang="zh-CN" altLang="en-US" sz="2800" dirty="0"/>
              <a:t>一般认为一个网页的首页是相当重要的</a:t>
            </a:r>
            <a:r>
              <a:rPr lang="zh-CN" altLang="en-US" sz="2800" dirty="0" smtClean="0"/>
              <a:t>。</a:t>
            </a:r>
            <a:endParaRPr lang="en-US" altLang="zh-CN" sz="2800" dirty="0" smtClean="0"/>
          </a:p>
          <a:p>
            <a:r>
              <a:rPr lang="en-US" altLang="zh-CN" dirty="0" smtClean="0"/>
              <a:t>DFS</a:t>
            </a:r>
            <a:r>
              <a:rPr lang="zh-CN" altLang="en-US" dirty="0" smtClean="0"/>
              <a:t>优于</a:t>
            </a:r>
            <a:r>
              <a:rPr lang="en-US" altLang="zh-CN" dirty="0" smtClean="0"/>
              <a:t>BFS</a:t>
            </a:r>
          </a:p>
          <a:p>
            <a:pPr lvl="1"/>
            <a:r>
              <a:rPr lang="zh-CN" altLang="en-US" dirty="0"/>
              <a:t>爬虫的分布式结构以及网络通信的握手成本有关，“握手”就是指下载服务器与网站的服务器建立通信的过程。</a:t>
            </a:r>
          </a:p>
          <a:p>
            <a:pPr lvl="1"/>
            <a:r>
              <a:rPr lang="zh-CN" altLang="en-US" sz="2900" dirty="0"/>
              <a:t>时间网络爬虫是由成百上千万太服务器组成的分布式系统，对于某一个网页，一般由特定的一台或者几台服务器专门下载，这样可以避免握手次数太多</a:t>
            </a:r>
            <a:r>
              <a:rPr lang="zh-CN" altLang="en-US" sz="2900" dirty="0" smtClean="0"/>
              <a:t>。</a:t>
            </a:r>
            <a:endParaRPr lang="en-US" altLang="zh-CN" dirty="0" smtClean="0"/>
          </a:p>
          <a:p>
            <a:endParaRPr lang="en-US" altLang="zh-CN" sz="3200" dirty="0" smtClean="0"/>
          </a:p>
          <a:p>
            <a:pPr marL="0" indent="0">
              <a:buNone/>
            </a:pPr>
            <a:endParaRPr lang="zh-CN" altLang="en-US" sz="2000" dirty="0"/>
          </a:p>
          <a:p>
            <a:endParaRPr lang="zh-CN" altLang="en-US" dirty="0"/>
          </a:p>
        </p:txBody>
      </p:sp>
    </p:spTree>
    <p:extLst>
      <p:ext uri="{BB962C8B-B14F-4D97-AF65-F5344CB8AC3E}">
        <p14:creationId xmlns="" xmlns:p14="http://schemas.microsoft.com/office/powerpoint/2010/main" val="1934355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p:cNvSpPr>
            <a:spLocks noGrp="1"/>
          </p:cNvSpPr>
          <p:nvPr>
            <p:ph type="title" idx="4294967295"/>
          </p:nvPr>
        </p:nvSpPr>
        <p:spPr/>
        <p:txBody>
          <a:bodyPr/>
          <a:lstStyle/>
          <a:p>
            <a:endParaRPr lang="zh-CN" altLang="en-US" smtClean="0"/>
          </a:p>
        </p:txBody>
      </p:sp>
      <p:sp>
        <p:nvSpPr>
          <p:cNvPr id="29698" name="内容占位符 2"/>
          <p:cNvSpPr>
            <a:spLocks noGrp="1"/>
          </p:cNvSpPr>
          <p:nvPr>
            <p:ph idx="4294967295"/>
          </p:nvPr>
        </p:nvSpPr>
        <p:spPr/>
        <p:txBody>
          <a:bodyPr>
            <a:normAutofit fontScale="92500" lnSpcReduction="10000"/>
          </a:bodyPr>
          <a:lstStyle/>
          <a:p>
            <a:pPr marL="342900" lvl="1" indent="-342900">
              <a:buFont typeface="Arial" pitchFamily="34" charset="0"/>
              <a:buChar char="•"/>
            </a:pPr>
            <a:r>
              <a:rPr lang="zh-CN" altLang="en-US" sz="2900" dirty="0" smtClean="0"/>
              <a:t>实际应用的网络爬虫不是对网页次序的简单</a:t>
            </a:r>
            <a:r>
              <a:rPr lang="en-US" altLang="zh-CN" sz="2900" dirty="0" smtClean="0"/>
              <a:t>BFS</a:t>
            </a:r>
            <a:r>
              <a:rPr lang="zh-CN" altLang="en-US" sz="2900" dirty="0" smtClean="0"/>
              <a:t>或者</a:t>
            </a:r>
            <a:r>
              <a:rPr lang="en-US" altLang="zh-CN" sz="2900" dirty="0" smtClean="0"/>
              <a:t>BFS</a:t>
            </a:r>
            <a:r>
              <a:rPr lang="zh-CN" altLang="en-US" sz="2900" dirty="0" smtClean="0"/>
              <a:t>，而是一个相对复杂的下载优先级排序的方法，管理这个系统的叫做“调度系统”</a:t>
            </a:r>
            <a:r>
              <a:rPr lang="en-US" altLang="zh-CN" sz="2900" dirty="0" smtClean="0"/>
              <a:t>(Scheduler)</a:t>
            </a:r>
            <a:r>
              <a:rPr lang="zh-CN" altLang="en-US" sz="2900" dirty="0" smtClean="0"/>
              <a:t>，会有一个</a:t>
            </a:r>
            <a:r>
              <a:rPr lang="en-US" altLang="zh-CN" sz="2900" dirty="0" smtClean="0"/>
              <a:t>Priority Queue</a:t>
            </a:r>
            <a:r>
              <a:rPr lang="zh-CN" altLang="en-US" sz="2900" dirty="0" smtClean="0"/>
              <a:t>。</a:t>
            </a:r>
            <a:r>
              <a:rPr lang="en-US" altLang="zh-CN" sz="2900" dirty="0" smtClean="0"/>
              <a:t>BFS</a:t>
            </a:r>
            <a:r>
              <a:rPr lang="zh-CN" altLang="en-US" sz="2900" dirty="0" smtClean="0"/>
              <a:t>成分更加多一些。</a:t>
            </a:r>
            <a:endParaRPr lang="en-US" altLang="zh-CN" dirty="0" smtClean="0"/>
          </a:p>
          <a:p>
            <a:r>
              <a:rPr lang="en-US" altLang="zh-CN" dirty="0" smtClean="0"/>
              <a:t>DFS </a:t>
            </a:r>
            <a:r>
              <a:rPr lang="zh-CN" altLang="en-US" dirty="0" smtClean="0"/>
              <a:t>要限定爬取的深度</a:t>
            </a:r>
            <a:endParaRPr lang="en-US" altLang="zh-CN" dirty="0" smtClean="0"/>
          </a:p>
          <a:p>
            <a:pPr lvl="1"/>
            <a:r>
              <a:rPr lang="zh-CN" altLang="en-US" dirty="0" smtClean="0"/>
              <a:t>在爬取时为了防止有些错误链接导致的无穷递归爬取，需要限定爬取的深度。</a:t>
            </a:r>
          </a:p>
          <a:p>
            <a:pPr lvl="1"/>
            <a:r>
              <a:rPr lang="zh-CN" altLang="en-US" dirty="0" smtClean="0"/>
              <a:t>此外层次越深的网页对用户来说可用的信息越少，理论上呈对数的倒数关系。</a:t>
            </a:r>
            <a:endParaRPr lang="en-US" altLang="zh-CN" sz="3200" dirty="0" smtClean="0">
              <a:solidFill>
                <a:srgbClr val="000000"/>
              </a:solidFill>
            </a:endParaRPr>
          </a:p>
          <a:p>
            <a:pPr marL="342900" lvl="1" indent="-342900">
              <a:buFont typeface="Arial" pitchFamily="34" charset="0"/>
              <a:buChar char="•"/>
            </a:pPr>
            <a:r>
              <a:rPr lang="zh-CN" altLang="en-US" sz="3200" dirty="0" smtClean="0">
                <a:solidFill>
                  <a:srgbClr val="000000"/>
                </a:solidFill>
              </a:rPr>
              <a:t>参考书目</a:t>
            </a:r>
            <a:r>
              <a:rPr lang="en-US" altLang="zh-CN" sz="3200" dirty="0" smtClean="0">
                <a:solidFill>
                  <a:srgbClr val="000000"/>
                </a:solidFill>
              </a:rPr>
              <a:t>  </a:t>
            </a:r>
            <a:r>
              <a:rPr lang="zh-CN" altLang="en-US" sz="3200" dirty="0" smtClean="0">
                <a:solidFill>
                  <a:srgbClr val="000000"/>
                </a:solidFill>
              </a:rPr>
              <a:t>吴军</a:t>
            </a:r>
            <a:r>
              <a:rPr lang="en-US" altLang="zh-CN" sz="3200" dirty="0" smtClean="0">
                <a:solidFill>
                  <a:srgbClr val="000000"/>
                </a:solidFill>
              </a:rPr>
              <a:t>《</a:t>
            </a:r>
            <a:r>
              <a:rPr lang="zh-CN" altLang="en-US" sz="3200" dirty="0" smtClean="0">
                <a:solidFill>
                  <a:srgbClr val="000000"/>
                </a:solidFill>
              </a:rPr>
              <a:t>数学之美</a:t>
            </a:r>
            <a:r>
              <a:rPr lang="en-US" altLang="zh-CN" sz="3200" dirty="0" smtClean="0">
                <a:solidFill>
                  <a:srgbClr val="000000"/>
                </a:solidFill>
              </a:rPr>
              <a:t>》</a:t>
            </a:r>
            <a:endParaRPr lang="en-US" altLang="zh-CN" sz="2900" dirty="0" smtClean="0"/>
          </a:p>
        </p:txBody>
      </p:sp>
    </p:spTree>
    <p:extLst>
      <p:ext uri="{BB962C8B-B14F-4D97-AF65-F5344CB8AC3E}">
        <p14:creationId xmlns="" xmlns:p14="http://schemas.microsoft.com/office/powerpoint/2010/main" val="21803069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URL </a:t>
            </a:r>
            <a:r>
              <a:rPr lang="zh-CN" altLang="en-US" dirty="0" smtClean="0"/>
              <a:t>判重</a:t>
            </a:r>
            <a:endParaRPr lang="zh-CN" altLang="en-US" dirty="0"/>
          </a:p>
        </p:txBody>
      </p:sp>
      <p:sp>
        <p:nvSpPr>
          <p:cNvPr id="3" name="内容占位符 2"/>
          <p:cNvSpPr>
            <a:spLocks noGrp="1"/>
          </p:cNvSpPr>
          <p:nvPr>
            <p:ph idx="1"/>
          </p:nvPr>
        </p:nvSpPr>
        <p:spPr>
          <a:xfrm>
            <a:off x="457200" y="1600200"/>
            <a:ext cx="8229600" cy="5257800"/>
          </a:xfrm>
        </p:spPr>
        <p:txBody>
          <a:bodyPr/>
          <a:lstStyle/>
          <a:p>
            <a:pPr>
              <a:lnSpc>
                <a:spcPct val="90000"/>
              </a:lnSpc>
            </a:pPr>
            <a:r>
              <a:rPr lang="zh-CN" altLang="en-US" sz="2700" dirty="0"/>
              <a:t>访问标记</a:t>
            </a:r>
            <a:endParaRPr lang="en-US" altLang="zh-CN" sz="2700" dirty="0"/>
          </a:p>
          <a:p>
            <a:pPr lvl="1">
              <a:lnSpc>
                <a:spcPct val="90000"/>
              </a:lnSpc>
            </a:pPr>
            <a:r>
              <a:rPr lang="zh-CN" altLang="en-US" sz="2300" dirty="0"/>
              <a:t>由于搜索引擎在爬取时要访问大量的网页，因此在查找网址</a:t>
            </a:r>
            <a:r>
              <a:rPr lang="en-US" altLang="zh-CN" sz="2300" dirty="0"/>
              <a:t>l</a:t>
            </a:r>
            <a:r>
              <a:rPr lang="zh-CN" altLang="en-US" sz="2300" dirty="0"/>
              <a:t>是否访问过及标记网址</a:t>
            </a:r>
            <a:r>
              <a:rPr lang="en-US" altLang="zh-CN" sz="2300" dirty="0"/>
              <a:t>l</a:t>
            </a:r>
            <a:r>
              <a:rPr lang="zh-CN" altLang="en-US" sz="2300" dirty="0"/>
              <a:t>已经访问时为了提高查找和访问效率通常建立一个散列，其中存放访问过每一个网址，</a:t>
            </a:r>
            <a:endParaRPr lang="en-US" altLang="zh-CN" sz="2300" dirty="0"/>
          </a:p>
          <a:p>
            <a:pPr lvl="1">
              <a:lnSpc>
                <a:spcPct val="90000"/>
              </a:lnSpc>
            </a:pPr>
            <a:r>
              <a:rPr lang="zh-CN" altLang="en-US" sz="2300" dirty="0"/>
              <a:t>为了减少这个散列表所占用的空间</a:t>
            </a:r>
            <a:r>
              <a:rPr lang="en-US" altLang="zh-CN" sz="2300" dirty="0"/>
              <a:t>, </a:t>
            </a:r>
            <a:r>
              <a:rPr lang="zh-CN" altLang="en-US" sz="2300" dirty="0"/>
              <a:t>通常在其中存放网址经过散列函数（如</a:t>
            </a:r>
            <a:r>
              <a:rPr lang="en-US" altLang="zh-CN" sz="2300" dirty="0"/>
              <a:t>MD5</a:t>
            </a:r>
            <a:r>
              <a:rPr lang="zh-CN" altLang="en-US" sz="2300" dirty="0"/>
              <a:t>、</a:t>
            </a:r>
            <a:r>
              <a:rPr lang="en-US" altLang="zh-CN" sz="2300" dirty="0"/>
              <a:t>SHA-1</a:t>
            </a:r>
            <a:r>
              <a:rPr lang="zh-CN" altLang="en-US" sz="2300" dirty="0"/>
              <a:t>等）计算出的对应的固定长度的散列值，</a:t>
            </a:r>
            <a:endParaRPr lang="en-US" altLang="zh-CN" sz="2300" dirty="0"/>
          </a:p>
          <a:p>
            <a:pPr lvl="1">
              <a:lnSpc>
                <a:spcPct val="90000"/>
              </a:lnSpc>
            </a:pPr>
            <a:r>
              <a:rPr lang="zh-CN" altLang="en-US" sz="2300" dirty="0"/>
              <a:t>这样便可以在平均情况下</a:t>
            </a:r>
            <a:r>
              <a:rPr lang="en-US" altLang="zh-CN" sz="2300" dirty="0"/>
              <a:t>O(1)</a:t>
            </a:r>
            <a:r>
              <a:rPr lang="zh-CN" altLang="en-US" sz="2300" dirty="0"/>
              <a:t>的时间内查找和更新占用</a:t>
            </a:r>
            <a:r>
              <a:rPr lang="en-US" altLang="zh-CN" sz="2300" dirty="0"/>
              <a:t>O(n)</a:t>
            </a:r>
            <a:r>
              <a:rPr lang="zh-CN" altLang="en-US" sz="2300" dirty="0"/>
              <a:t>空间的网址列表（</a:t>
            </a:r>
            <a:r>
              <a:rPr lang="en-US" altLang="zh-CN" sz="2300" dirty="0"/>
              <a:t>n</a:t>
            </a:r>
            <a:r>
              <a:rPr lang="zh-CN" altLang="en-US" sz="2300" dirty="0"/>
              <a:t>为已访问的网址数目）</a:t>
            </a:r>
            <a:r>
              <a:rPr lang="zh-CN" altLang="en-US" sz="2300" dirty="0" smtClean="0"/>
              <a:t>。</a:t>
            </a:r>
            <a:endParaRPr lang="en-US" altLang="zh-CN" sz="2300" dirty="0" smtClean="0"/>
          </a:p>
          <a:p>
            <a:pPr lvl="2">
              <a:lnSpc>
                <a:spcPct val="90000"/>
              </a:lnSpc>
            </a:pPr>
            <a:r>
              <a:rPr lang="zh-CN" altLang="en-US" sz="2000" dirty="0"/>
              <a:t>直接寻址</a:t>
            </a:r>
            <a:r>
              <a:rPr lang="zh-CN" altLang="en-US" sz="2000" dirty="0" smtClean="0"/>
              <a:t>法</a:t>
            </a:r>
            <a:endParaRPr lang="zh-CN" altLang="en-US" sz="1900" dirty="0"/>
          </a:p>
          <a:p>
            <a:endParaRPr lang="zh-CN" altLang="en-US" dirty="0"/>
          </a:p>
        </p:txBody>
      </p:sp>
    </p:spTree>
    <p:extLst>
      <p:ext uri="{BB962C8B-B14F-4D97-AF65-F5344CB8AC3E}">
        <p14:creationId xmlns:p14="http://schemas.microsoft.com/office/powerpoint/2010/main" xmlns="" val="23178270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6.5  Pipeline</a:t>
            </a:r>
            <a:r>
              <a:rPr lang="zh-CN" altLang="en-US" b="1" dirty="0" smtClean="0"/>
              <a:t>组件</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smtClean="0"/>
              <a:t>https</a:t>
            </a:r>
            <a:r>
              <a:rPr lang="en-US" altLang="zh-CN" dirty="0" smtClean="0"/>
              <a:t>://</a:t>
            </a:r>
            <a:r>
              <a:rPr lang="en-US" altLang="zh-CN" dirty="0" smtClean="0"/>
              <a:t>www.jianshu.com/p/73920111ff08</a:t>
            </a:r>
            <a:endParaRPr lang="en-US" altLang="zh-CN" dirty="0" smtClean="0"/>
          </a:p>
          <a:p>
            <a:r>
              <a:rPr lang="zh-CN" altLang="en-US" dirty="0" smtClean="0"/>
              <a:t>管道</a:t>
            </a:r>
            <a:r>
              <a:rPr lang="zh-CN" altLang="en-US" dirty="0" smtClean="0"/>
              <a:t>的主要责任</a:t>
            </a:r>
            <a:endParaRPr lang="en-US" altLang="zh-CN" dirty="0" smtClean="0"/>
          </a:p>
          <a:p>
            <a:pPr lvl="1"/>
            <a:r>
              <a:rPr lang="zh-CN" altLang="en-US" dirty="0" smtClean="0"/>
              <a:t>负责处理有蜘蛛从网页中抽取的</a:t>
            </a:r>
            <a:r>
              <a:rPr lang="en-US" altLang="zh-CN" dirty="0" smtClean="0"/>
              <a:t>Item</a:t>
            </a:r>
            <a:r>
              <a:rPr lang="zh-CN" altLang="en-US" dirty="0" smtClean="0"/>
              <a:t>，</a:t>
            </a:r>
            <a:endParaRPr lang="en-US" altLang="zh-CN" dirty="0" smtClean="0"/>
          </a:p>
          <a:p>
            <a:pPr lvl="1"/>
            <a:r>
              <a:rPr lang="zh-CN" altLang="en-US" dirty="0" smtClean="0"/>
              <a:t>清晰、验证和存储数据。</a:t>
            </a:r>
            <a:endParaRPr lang="en-US" altLang="zh-CN" dirty="0" smtClean="0"/>
          </a:p>
          <a:p>
            <a:pPr lvl="1"/>
            <a:r>
              <a:rPr lang="en-US" altLang="zh-CN" dirty="0" smtClean="0"/>
              <a:t>spider</a:t>
            </a:r>
            <a:r>
              <a:rPr lang="zh-CN" altLang="en-US" dirty="0" smtClean="0"/>
              <a:t>爬取的数据都会通过这个</a:t>
            </a:r>
            <a:r>
              <a:rPr lang="en-US" altLang="zh-CN" dirty="0" smtClean="0"/>
              <a:t>pipeline</a:t>
            </a:r>
            <a:r>
              <a:rPr lang="zh-CN" altLang="en-US" dirty="0" smtClean="0"/>
              <a:t>处理，可以在</a:t>
            </a:r>
            <a:r>
              <a:rPr lang="en-US" altLang="zh-CN" dirty="0" smtClean="0"/>
              <a:t>pipeline</a:t>
            </a:r>
            <a:r>
              <a:rPr lang="zh-CN" altLang="en-US" dirty="0" smtClean="0"/>
              <a:t>中不进行操作或者执行相关对数据的操作。</a:t>
            </a:r>
          </a:p>
          <a:p>
            <a:r>
              <a:rPr lang="zh-CN" altLang="en-US" b="1" dirty="0" smtClean="0"/>
              <a:t>管道的功能</a:t>
            </a:r>
          </a:p>
          <a:p>
            <a:pPr lvl="1"/>
            <a:r>
              <a:rPr lang="en-US" altLang="zh-CN" dirty="0" smtClean="0"/>
              <a:t>1.</a:t>
            </a:r>
            <a:r>
              <a:rPr lang="zh-CN" altLang="en-US" dirty="0" smtClean="0"/>
              <a:t>清理</a:t>
            </a:r>
            <a:r>
              <a:rPr lang="en-US" altLang="zh-CN" dirty="0" smtClean="0"/>
              <a:t>HTML</a:t>
            </a:r>
            <a:r>
              <a:rPr lang="zh-CN" altLang="en-US" dirty="0" smtClean="0"/>
              <a:t>数据</a:t>
            </a:r>
            <a:endParaRPr lang="en-US" altLang="zh-CN" dirty="0" smtClean="0"/>
          </a:p>
          <a:p>
            <a:pPr lvl="1"/>
            <a:r>
              <a:rPr lang="en-US" altLang="zh-CN" dirty="0" smtClean="0"/>
              <a:t>2.</a:t>
            </a:r>
            <a:r>
              <a:rPr lang="zh-CN" altLang="en-US" dirty="0" smtClean="0"/>
              <a:t>验证解析到的数据（检查</a:t>
            </a:r>
            <a:r>
              <a:rPr lang="en-US" altLang="zh-CN" dirty="0" smtClean="0"/>
              <a:t>Item</a:t>
            </a:r>
            <a:r>
              <a:rPr lang="zh-CN" altLang="en-US" dirty="0" smtClean="0"/>
              <a:t>是否包含必要的字段）</a:t>
            </a:r>
            <a:endParaRPr lang="en-US" altLang="zh-CN" dirty="0" smtClean="0"/>
          </a:p>
          <a:p>
            <a:pPr lvl="1"/>
            <a:r>
              <a:rPr lang="en-US" altLang="zh-CN" dirty="0" smtClean="0"/>
              <a:t>3.</a:t>
            </a:r>
            <a:r>
              <a:rPr lang="zh-CN" altLang="en-US" dirty="0" smtClean="0"/>
              <a:t>检查是否是重复数据（如果重复就删除）</a:t>
            </a:r>
            <a:endParaRPr lang="en-US" altLang="zh-CN" dirty="0" smtClean="0"/>
          </a:p>
          <a:p>
            <a:pPr lvl="1"/>
            <a:r>
              <a:rPr lang="en-US" altLang="zh-CN" dirty="0" smtClean="0"/>
              <a:t>4.</a:t>
            </a:r>
            <a:r>
              <a:rPr lang="zh-CN" altLang="en-US" dirty="0" smtClean="0"/>
              <a:t>将解析到的数据存储到数据库中</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b="1" dirty="0" smtClean="0"/>
              <a:t>Pipeline</a:t>
            </a:r>
            <a:r>
              <a:rPr lang="zh-CN" altLang="en-US" b="1" dirty="0" smtClean="0"/>
              <a:t>中的操作</a:t>
            </a:r>
            <a:br>
              <a:rPr lang="zh-CN" altLang="en-US" b="1" dirty="0" smtClean="0"/>
            </a:br>
            <a:endParaRPr lang="zh-CN" altLang="en-US" dirty="0"/>
          </a:p>
        </p:txBody>
      </p:sp>
      <p:sp>
        <p:nvSpPr>
          <p:cNvPr id="3" name="内容占位符 2"/>
          <p:cNvSpPr>
            <a:spLocks noGrp="1"/>
          </p:cNvSpPr>
          <p:nvPr>
            <p:ph idx="1"/>
          </p:nvPr>
        </p:nvSpPr>
        <p:spPr>
          <a:xfrm>
            <a:off x="457200" y="2571744"/>
            <a:ext cx="8229600" cy="3554419"/>
          </a:xfrm>
        </p:spPr>
        <p:txBody>
          <a:bodyPr>
            <a:normAutofit fontScale="62500" lnSpcReduction="20000"/>
          </a:bodyPr>
          <a:lstStyle/>
          <a:p>
            <a:r>
              <a:rPr lang="en-US" altLang="zh-CN" dirty="0" err="1" smtClean="0"/>
              <a:t>process_item</a:t>
            </a:r>
            <a:r>
              <a:rPr lang="en-US" altLang="zh-CN" dirty="0" smtClean="0"/>
              <a:t>(item, spider)</a:t>
            </a:r>
          </a:p>
          <a:p>
            <a:pPr lvl="1"/>
            <a:r>
              <a:rPr lang="zh-CN" altLang="en-US" dirty="0" smtClean="0"/>
              <a:t>每一个</a:t>
            </a:r>
            <a:r>
              <a:rPr lang="en-US" altLang="zh-CN" dirty="0" smtClean="0"/>
              <a:t>item</a:t>
            </a:r>
            <a:r>
              <a:rPr lang="zh-CN" altLang="en-US" dirty="0" smtClean="0"/>
              <a:t>管道组件都会调用该方法，</a:t>
            </a:r>
            <a:endParaRPr lang="en-US" altLang="zh-CN" dirty="0" smtClean="0"/>
          </a:p>
          <a:p>
            <a:pPr lvl="2"/>
            <a:r>
              <a:rPr lang="zh-CN" altLang="en-US" dirty="0" smtClean="0"/>
              <a:t>所以文件的开启和关闭操作写在了另外两个只会各自执行一次的方法中。</a:t>
            </a:r>
            <a:endParaRPr lang="en-US" altLang="zh-CN" dirty="0" smtClean="0"/>
          </a:p>
          <a:p>
            <a:pPr lvl="1"/>
            <a:r>
              <a:rPr lang="zh-CN" altLang="en-US" dirty="0" smtClean="0"/>
              <a:t>并且必须返回一个</a:t>
            </a:r>
            <a:r>
              <a:rPr lang="en-US" altLang="zh-CN" dirty="0" smtClean="0"/>
              <a:t>item</a:t>
            </a:r>
            <a:r>
              <a:rPr lang="zh-CN" altLang="en-US" dirty="0" smtClean="0"/>
              <a:t>对象实例或</a:t>
            </a:r>
            <a:r>
              <a:rPr lang="en-US" altLang="zh-CN" dirty="0" smtClean="0"/>
              <a:t>raise </a:t>
            </a:r>
            <a:r>
              <a:rPr lang="en-US" altLang="zh-CN" dirty="0" err="1" smtClean="0"/>
              <a:t>DropItem</a:t>
            </a:r>
            <a:r>
              <a:rPr lang="zh-CN" altLang="en-US" dirty="0" smtClean="0"/>
              <a:t>异常。</a:t>
            </a:r>
            <a:endParaRPr lang="en-US" altLang="zh-CN" dirty="0" smtClean="0"/>
          </a:p>
          <a:p>
            <a:pPr lvl="1"/>
            <a:r>
              <a:rPr lang="zh-CN" altLang="en-US" dirty="0" smtClean="0"/>
              <a:t>被丢掉的</a:t>
            </a:r>
            <a:r>
              <a:rPr lang="en-US" altLang="zh-CN" dirty="0" smtClean="0"/>
              <a:t>item</a:t>
            </a:r>
            <a:r>
              <a:rPr lang="zh-CN" altLang="en-US" dirty="0" smtClean="0"/>
              <a:t>将不会在管道组件进行执行。</a:t>
            </a:r>
            <a:endParaRPr lang="en-US" altLang="zh-CN" dirty="0" smtClean="0"/>
          </a:p>
          <a:p>
            <a:pPr lvl="1"/>
            <a:r>
              <a:rPr lang="zh-CN" altLang="en-US" dirty="0" smtClean="0"/>
              <a:t>此方法有两个参数，</a:t>
            </a:r>
            <a:endParaRPr lang="en-US" altLang="zh-CN" dirty="0" smtClean="0"/>
          </a:p>
          <a:p>
            <a:pPr lvl="2"/>
            <a:r>
              <a:rPr lang="en-US" altLang="zh-CN" dirty="0" smtClean="0"/>
              <a:t>item,</a:t>
            </a:r>
            <a:r>
              <a:rPr lang="zh-CN" altLang="en-US" dirty="0" smtClean="0"/>
              <a:t>即要处理的</a:t>
            </a:r>
            <a:r>
              <a:rPr lang="en-US" altLang="zh-CN" dirty="0" smtClean="0"/>
              <a:t>Item</a:t>
            </a:r>
            <a:r>
              <a:rPr lang="zh-CN" altLang="en-US" dirty="0" smtClean="0"/>
              <a:t>对象，</a:t>
            </a:r>
            <a:endParaRPr lang="en-US" altLang="zh-CN" dirty="0" smtClean="0"/>
          </a:p>
          <a:p>
            <a:pPr lvl="2"/>
            <a:r>
              <a:rPr lang="en-US" altLang="zh-CN" dirty="0" smtClean="0"/>
              <a:t>spider,</a:t>
            </a:r>
            <a:r>
              <a:rPr lang="zh-CN" altLang="en-US" dirty="0" smtClean="0"/>
              <a:t>即爬虫。</a:t>
            </a:r>
            <a:endParaRPr lang="en-US" altLang="zh-CN" dirty="0" smtClean="0"/>
          </a:p>
          <a:p>
            <a:r>
              <a:rPr lang="en-US" altLang="zh-CN" dirty="0" err="1" smtClean="0"/>
              <a:t>open_spider</a:t>
            </a:r>
            <a:r>
              <a:rPr lang="en-US" altLang="zh-CN" dirty="0" smtClean="0"/>
              <a:t>(spider)</a:t>
            </a:r>
          </a:p>
          <a:p>
            <a:pPr lvl="1"/>
            <a:r>
              <a:rPr lang="zh-CN" altLang="en-US" dirty="0" smtClean="0"/>
              <a:t>开始爬虫时，执行一次</a:t>
            </a:r>
            <a:endParaRPr lang="en-US" altLang="zh-CN" dirty="0" smtClean="0"/>
          </a:p>
          <a:p>
            <a:r>
              <a:rPr lang="en-US" altLang="zh-CN" dirty="0" err="1" smtClean="0"/>
              <a:t>close_spider</a:t>
            </a:r>
            <a:r>
              <a:rPr lang="en-US" altLang="zh-CN" dirty="0" smtClean="0"/>
              <a:t>(spider)</a:t>
            </a:r>
          </a:p>
          <a:p>
            <a:pPr lvl="1"/>
            <a:r>
              <a:rPr lang="zh-CN" altLang="en-US" dirty="0" smtClean="0"/>
              <a:t>结束爬虫时，执行一次</a:t>
            </a:r>
            <a:endParaRPr lang="zh-CN" altLang="en-US" dirty="0"/>
          </a:p>
        </p:txBody>
      </p:sp>
      <p:pic>
        <p:nvPicPr>
          <p:cNvPr id="3074" name="Picture 2"/>
          <p:cNvPicPr>
            <a:picLocks noChangeAspect="1" noChangeArrowheads="1"/>
          </p:cNvPicPr>
          <p:nvPr/>
        </p:nvPicPr>
        <p:blipFill>
          <a:blip r:embed="rId2"/>
          <a:srcRect/>
          <a:stretch>
            <a:fillRect/>
          </a:stretch>
        </p:blipFill>
        <p:spPr bwMode="auto">
          <a:xfrm>
            <a:off x="4786314" y="214290"/>
            <a:ext cx="4152900" cy="2190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857232"/>
            <a:ext cx="8229600" cy="5268931"/>
          </a:xfrm>
        </p:spPr>
        <p:txBody>
          <a:bodyPr>
            <a:normAutofit fontScale="62500" lnSpcReduction="20000"/>
          </a:bodyPr>
          <a:lstStyle/>
          <a:p>
            <a:pPr>
              <a:buNone/>
            </a:pPr>
            <a:r>
              <a:rPr lang="en-US" dirty="0" smtClean="0"/>
              <a:t>def __init__(self): </a:t>
            </a:r>
          </a:p>
          <a:p>
            <a:pPr>
              <a:buNone/>
            </a:pPr>
            <a:r>
              <a:rPr lang="en-US" dirty="0" smtClean="0"/>
              <a:t>     </a:t>
            </a:r>
            <a:r>
              <a:rPr lang="en-US" dirty="0" err="1" smtClean="0"/>
              <a:t>self.file</a:t>
            </a:r>
            <a:r>
              <a:rPr lang="en-US" dirty="0" smtClean="0"/>
              <a:t> = None </a:t>
            </a:r>
          </a:p>
          <a:p>
            <a:pPr>
              <a:buNone/>
            </a:pPr>
            <a:endParaRPr lang="en-US" altLang="zh-CN" dirty="0" smtClean="0"/>
          </a:p>
          <a:p>
            <a:pPr>
              <a:buNone/>
            </a:pPr>
            <a:r>
              <a:rPr lang="en-US" dirty="0" smtClean="0"/>
              <a:t>def </a:t>
            </a:r>
            <a:r>
              <a:rPr lang="en-US" dirty="0" err="1" smtClean="0"/>
              <a:t>open_spider</a:t>
            </a:r>
            <a:r>
              <a:rPr lang="en-US" dirty="0" smtClean="0"/>
              <a:t>(</a:t>
            </a:r>
            <a:r>
              <a:rPr lang="en-US" dirty="0" err="1" smtClean="0"/>
              <a:t>self,</a:t>
            </a:r>
            <a:r>
              <a:rPr lang="en-US" b="1" dirty="0" err="1" smtClean="0"/>
              <a:t>spider</a:t>
            </a:r>
            <a:r>
              <a:rPr lang="en-US" dirty="0" smtClean="0"/>
              <a:t>): </a:t>
            </a:r>
          </a:p>
          <a:p>
            <a:pPr>
              <a:buNone/>
            </a:pPr>
            <a:r>
              <a:rPr lang="en-US" dirty="0" smtClean="0"/>
              <a:t>        </a:t>
            </a:r>
            <a:r>
              <a:rPr lang="en-US" dirty="0" err="1" smtClean="0"/>
              <a:t>self.file</a:t>
            </a:r>
            <a:r>
              <a:rPr lang="en-US" dirty="0" smtClean="0"/>
              <a:t> = open('</a:t>
            </a:r>
            <a:r>
              <a:rPr lang="en-US" dirty="0" err="1" smtClean="0"/>
              <a:t>maitian.csv',</a:t>
            </a:r>
            <a:r>
              <a:rPr lang="en-US" b="1" dirty="0" err="1" smtClean="0"/>
              <a:t>'a'</a:t>
            </a:r>
            <a:r>
              <a:rPr lang="en-US" dirty="0" err="1" smtClean="0"/>
              <a:t>,encoding</a:t>
            </a:r>
            <a:r>
              <a:rPr lang="en-US" dirty="0" smtClean="0"/>
              <a:t>='utf-8')       # </a:t>
            </a:r>
            <a:r>
              <a:rPr lang="zh-CN" altLang="en-US" dirty="0" smtClean="0"/>
              <a:t>选用了追加模式 </a:t>
            </a:r>
            <a:endParaRPr lang="en-US" altLang="zh-CN" dirty="0" smtClean="0"/>
          </a:p>
          <a:p>
            <a:pPr>
              <a:buNone/>
            </a:pPr>
            <a:r>
              <a:rPr lang="zh-CN" altLang="en-US" dirty="0" smtClean="0"/>
              <a:t>        </a:t>
            </a:r>
            <a:r>
              <a:rPr lang="en-US" dirty="0" err="1" smtClean="0"/>
              <a:t>self.file.write</a:t>
            </a:r>
            <a:r>
              <a:rPr lang="en-US" dirty="0" smtClean="0"/>
              <a:t>(",".join(["</a:t>
            </a:r>
            <a:r>
              <a:rPr lang="zh-CN" altLang="en-US" dirty="0" smtClean="0"/>
              <a:t>标题</a:t>
            </a:r>
            <a:r>
              <a:rPr lang="en-US" altLang="zh-CN" dirty="0" smtClean="0"/>
              <a:t>","</a:t>
            </a:r>
            <a:r>
              <a:rPr lang="zh-CN" altLang="en-US" dirty="0" smtClean="0"/>
              <a:t>月租金</a:t>
            </a:r>
            <a:r>
              <a:rPr lang="en-US" altLang="zh-CN" dirty="0" smtClean="0"/>
              <a:t>","</a:t>
            </a:r>
            <a:r>
              <a:rPr lang="zh-CN" altLang="en-US" dirty="0" smtClean="0"/>
              <a:t>面积</a:t>
            </a:r>
            <a:r>
              <a:rPr lang="en-US" altLang="zh-CN" dirty="0" smtClean="0"/>
              <a:t>","</a:t>
            </a:r>
            <a:r>
              <a:rPr lang="zh-CN" altLang="en-US" dirty="0" smtClean="0"/>
              <a:t>区域</a:t>
            </a:r>
            <a:r>
              <a:rPr lang="en-US" altLang="zh-CN" dirty="0" smtClean="0"/>
              <a:t>","</a:t>
            </a:r>
            <a:r>
              <a:rPr lang="zh-CN" altLang="en-US" dirty="0" smtClean="0"/>
              <a:t>地址</a:t>
            </a:r>
            <a:r>
              <a:rPr lang="en-US" altLang="zh-CN" dirty="0" smtClean="0"/>
              <a:t>","\</a:t>
            </a:r>
            <a:r>
              <a:rPr lang="en-US" dirty="0" smtClean="0"/>
              <a:t>n"])) </a:t>
            </a:r>
          </a:p>
          <a:p>
            <a:pPr>
              <a:buNone/>
            </a:pPr>
            <a:r>
              <a:rPr lang="en-US" dirty="0" smtClean="0"/>
              <a:t>        print("</a:t>
            </a:r>
            <a:r>
              <a:rPr lang="zh-CN" altLang="en-US" dirty="0" smtClean="0"/>
              <a:t>开始爬虫</a:t>
            </a:r>
            <a:r>
              <a:rPr lang="en-US" altLang="zh-CN" dirty="0" smtClean="0"/>
              <a:t>") </a:t>
            </a:r>
          </a:p>
          <a:p>
            <a:pPr>
              <a:buNone/>
            </a:pPr>
            <a:endParaRPr lang="en-US" altLang="zh-CN" dirty="0" smtClean="0"/>
          </a:p>
          <a:p>
            <a:pPr>
              <a:buNone/>
            </a:pPr>
            <a:r>
              <a:rPr lang="zh-CN" altLang="en-US" dirty="0" smtClean="0"/>
              <a:t> </a:t>
            </a:r>
            <a:r>
              <a:rPr lang="en-US" dirty="0" smtClean="0"/>
              <a:t>def </a:t>
            </a:r>
            <a:r>
              <a:rPr lang="en-US" dirty="0" err="1" smtClean="0"/>
              <a:t>process_item</a:t>
            </a:r>
            <a:r>
              <a:rPr lang="en-US" dirty="0" smtClean="0"/>
              <a:t>(self, item, spider): </a:t>
            </a:r>
          </a:p>
          <a:p>
            <a:pPr>
              <a:buNone/>
            </a:pPr>
            <a:r>
              <a:rPr lang="en-US" dirty="0" smtClean="0"/>
              <a:t>      content = [item["title"], item["price"], item["square"], item["area"], item["</a:t>
            </a:r>
            <a:r>
              <a:rPr lang="en-US" dirty="0" err="1" smtClean="0"/>
              <a:t>adress</a:t>
            </a:r>
            <a:r>
              <a:rPr lang="en-US" dirty="0" smtClean="0"/>
              <a:t>"], "\n"] </a:t>
            </a:r>
          </a:p>
          <a:p>
            <a:pPr>
              <a:buNone/>
            </a:pPr>
            <a:r>
              <a:rPr lang="en-US" dirty="0" smtClean="0"/>
              <a:t>      </a:t>
            </a:r>
            <a:r>
              <a:rPr lang="en-US" dirty="0" err="1" smtClean="0"/>
              <a:t>self.file.write</a:t>
            </a:r>
            <a:r>
              <a:rPr lang="en-US" dirty="0" smtClean="0"/>
              <a:t>(",".join(content)) </a:t>
            </a:r>
          </a:p>
          <a:p>
            <a:pPr>
              <a:buNone/>
            </a:pPr>
            <a:r>
              <a:rPr lang="en-US" dirty="0" smtClean="0"/>
              <a:t>      return item </a:t>
            </a:r>
          </a:p>
          <a:p>
            <a:pPr>
              <a:buNone/>
            </a:pPr>
            <a:endParaRPr lang="en-US" altLang="zh-CN" dirty="0" smtClean="0"/>
          </a:p>
          <a:p>
            <a:pPr>
              <a:buNone/>
            </a:pPr>
            <a:r>
              <a:rPr lang="en-US" dirty="0" smtClean="0"/>
              <a:t>def </a:t>
            </a:r>
            <a:r>
              <a:rPr lang="en-US" dirty="0" err="1" smtClean="0"/>
              <a:t>close_spider</a:t>
            </a:r>
            <a:r>
              <a:rPr lang="en-US" dirty="0" smtClean="0"/>
              <a:t>(</a:t>
            </a:r>
            <a:r>
              <a:rPr lang="en-US" dirty="0" err="1" smtClean="0"/>
              <a:t>self,</a:t>
            </a:r>
            <a:r>
              <a:rPr lang="en-US" b="1" dirty="0" err="1" smtClean="0"/>
              <a:t>spider</a:t>
            </a:r>
            <a:r>
              <a:rPr lang="en-US" dirty="0" smtClean="0"/>
              <a:t>): </a:t>
            </a:r>
          </a:p>
          <a:p>
            <a:pPr>
              <a:buNone/>
            </a:pPr>
            <a:r>
              <a:rPr lang="en-US" dirty="0" smtClean="0"/>
              <a:t>       </a:t>
            </a:r>
            <a:r>
              <a:rPr lang="en-US" dirty="0" err="1" smtClean="0"/>
              <a:t>self.file.close</a:t>
            </a:r>
            <a:r>
              <a:rPr lang="en-US" dirty="0" smtClean="0"/>
              <a:t>() </a:t>
            </a:r>
          </a:p>
          <a:p>
            <a:pPr>
              <a:buNone/>
            </a:pPr>
            <a:r>
              <a:rPr lang="en-US" dirty="0" smtClean="0"/>
              <a:t>        print("</a:t>
            </a:r>
            <a:r>
              <a:rPr lang="zh-CN" altLang="en-US" dirty="0" smtClean="0"/>
              <a:t>结束爬虫</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en-US" dirty="0" smtClean="0"/>
              <a:t>要启用</a:t>
            </a:r>
            <a:r>
              <a:rPr lang="en-US" dirty="0" smtClean="0"/>
              <a:t>Pipeline</a:t>
            </a:r>
            <a:r>
              <a:rPr lang="zh-CN" altLang="en-US" dirty="0" smtClean="0"/>
              <a:t>的话必须要在</a:t>
            </a:r>
            <a:r>
              <a:rPr lang="en-US" dirty="0" smtClean="0"/>
              <a:t>settings.py</a:t>
            </a:r>
            <a:r>
              <a:rPr lang="zh-CN" altLang="en-US" dirty="0" smtClean="0"/>
              <a:t>里配置一下</a:t>
            </a:r>
            <a:r>
              <a:rPr lang="en-US" dirty="0" smtClean="0"/>
              <a:t>ITEM_PIPELINES</a:t>
            </a:r>
          </a:p>
          <a:p>
            <a:pPr lvl="1"/>
            <a:r>
              <a:rPr lang="zh-CN" altLang="en-US" dirty="0" smtClean="0"/>
              <a:t>每个</a:t>
            </a:r>
            <a:r>
              <a:rPr lang="en-US" altLang="zh-CN" dirty="0" smtClean="0"/>
              <a:t>pipeline</a:t>
            </a:r>
            <a:r>
              <a:rPr lang="zh-CN" altLang="en-US" dirty="0" smtClean="0"/>
              <a:t>后面有一个数值，</a:t>
            </a:r>
            <a:endParaRPr lang="en-US" altLang="zh-CN" dirty="0" smtClean="0"/>
          </a:p>
          <a:p>
            <a:pPr lvl="1"/>
            <a:r>
              <a:rPr lang="zh-CN" altLang="en-US" dirty="0" smtClean="0"/>
              <a:t>这个数组的范围是</a:t>
            </a:r>
            <a:r>
              <a:rPr lang="en-US" altLang="zh-CN" dirty="0" smtClean="0"/>
              <a:t>0-1000</a:t>
            </a:r>
            <a:r>
              <a:rPr lang="zh-CN" altLang="en-US" dirty="0" smtClean="0"/>
              <a:t>，</a:t>
            </a:r>
            <a:endParaRPr lang="en-US" altLang="zh-CN" dirty="0" smtClean="0"/>
          </a:p>
          <a:p>
            <a:pPr lvl="1"/>
            <a:r>
              <a:rPr lang="zh-CN" altLang="en-US" dirty="0" smtClean="0"/>
              <a:t>这个数值是这些在</a:t>
            </a:r>
            <a:r>
              <a:rPr lang="en-US" altLang="zh-CN" dirty="0" smtClean="0"/>
              <a:t>pipeline</a:t>
            </a:r>
            <a:r>
              <a:rPr lang="zh-CN" altLang="en-US" dirty="0" smtClean="0"/>
              <a:t>中定义的类的优先级，越小越优先。</a:t>
            </a:r>
            <a:endParaRPr lang="en-US" altLang="zh-CN" dirty="0" smtClean="0"/>
          </a:p>
          <a:p>
            <a:pPr lvl="2"/>
            <a:r>
              <a:rPr lang="zh-CN" altLang="en-US" dirty="0" smtClean="0"/>
              <a:t>数值</a:t>
            </a:r>
            <a:r>
              <a:rPr lang="en-US" altLang="zh-CN" dirty="0" smtClean="0"/>
              <a:t>300</a:t>
            </a:r>
            <a:endParaRPr lang="zh-CN" altLang="en-US" dirty="0" smtClean="0"/>
          </a:p>
          <a:p>
            <a:endParaRPr lang="en-US" dirty="0" smtClean="0"/>
          </a:p>
          <a:p>
            <a:endParaRPr lang="en-US" altLang="zh-CN" dirty="0" smtClean="0"/>
          </a:p>
          <a:p>
            <a:pPr>
              <a:buNone/>
            </a:pPr>
            <a:r>
              <a:rPr lang="en-US" sz="2000" dirty="0" smtClean="0"/>
              <a:t>ITEM_PIPELINES = {</a:t>
            </a:r>
          </a:p>
          <a:p>
            <a:pPr>
              <a:buNone/>
            </a:pPr>
            <a:r>
              <a:rPr lang="en-US" sz="2000" dirty="0" smtClean="0"/>
              <a:t>‘</a:t>
            </a:r>
            <a:r>
              <a:rPr lang="en-US" sz="2000" dirty="0" err="1" smtClean="0"/>
              <a:t>firstspider.pipelines.FirstspiderPipeline</a:t>
            </a:r>
            <a:r>
              <a:rPr lang="en-US" sz="2000" dirty="0" smtClean="0"/>
              <a:t>': 300, </a:t>
            </a:r>
          </a:p>
          <a:p>
            <a:pPr>
              <a:buNone/>
            </a:pPr>
            <a:r>
              <a:rPr lang="en-US" altLang="zh-CN" sz="2000" dirty="0" smtClean="0"/>
              <a:t>…..</a:t>
            </a:r>
          </a:p>
          <a:p>
            <a:pPr>
              <a:buNone/>
            </a:pPr>
            <a:r>
              <a:rPr lang="zh-CN" altLang="en-US" sz="2000" dirty="0" smtClean="0"/>
              <a:t> </a:t>
            </a:r>
            <a:r>
              <a:rPr lang="en-US" altLang="zh-CN" sz="2000" dirty="0" smtClean="0"/>
              <a:t>}</a:t>
            </a:r>
          </a:p>
          <a:p>
            <a:pPr>
              <a:buNone/>
            </a:pPr>
            <a:r>
              <a:rPr lang="en-US" dirty="0" smtClean="0"/>
              <a:t> </a:t>
            </a:r>
            <a:r>
              <a:rPr lang="zh-CN" altLang="en-US" sz="2000" dirty="0" smtClean="0"/>
              <a:t>项目名  </a:t>
            </a:r>
            <a:r>
              <a:rPr lang="en-US" altLang="zh-CN" sz="2000" dirty="0" smtClean="0"/>
              <a:t>.</a:t>
            </a:r>
            <a:r>
              <a:rPr lang="en-US" sz="2000" dirty="0" smtClean="0"/>
              <a:t> Pipelines.</a:t>
            </a:r>
            <a:r>
              <a:rPr lang="zh-CN" altLang="en-US" sz="2000" dirty="0" smtClean="0"/>
              <a:t>类名</a:t>
            </a:r>
            <a:endParaRPr lang="en-US" sz="20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en-US" dirty="0" smtClean="0"/>
              <a:t>安装</a:t>
            </a:r>
            <a:r>
              <a:rPr lang="en-US" dirty="0" err="1" smtClean="0"/>
              <a:t>openpyxl</a:t>
            </a:r>
            <a:r>
              <a:rPr lang="zh-CN" altLang="en-US" dirty="0" smtClean="0"/>
              <a:t>模块</a:t>
            </a:r>
            <a:endParaRPr lang="en-US" altLang="zh-CN" dirty="0" smtClean="0"/>
          </a:p>
          <a:p>
            <a:pPr lvl="1"/>
            <a:r>
              <a:rPr lang="zh-CN" altLang="en-US" dirty="0" smtClean="0"/>
              <a:t>开源项目，</a:t>
            </a:r>
            <a:endParaRPr lang="en-US" altLang="zh-CN" dirty="0" smtClean="0"/>
          </a:p>
          <a:p>
            <a:pPr lvl="1"/>
            <a:r>
              <a:rPr lang="zh-CN" altLang="en-US" dirty="0" smtClean="0"/>
              <a:t>读写</a:t>
            </a:r>
            <a:r>
              <a:rPr lang="en-US" altLang="zh-CN" dirty="0" smtClean="0"/>
              <a:t>Excel 2010</a:t>
            </a:r>
            <a:r>
              <a:rPr lang="zh-CN" altLang="en-US" dirty="0" smtClean="0"/>
              <a:t>文档的</a:t>
            </a:r>
            <a:r>
              <a:rPr lang="en-US" altLang="zh-CN" dirty="0" smtClean="0"/>
              <a:t>Python</a:t>
            </a:r>
            <a:r>
              <a:rPr lang="zh-CN" altLang="en-US" dirty="0" smtClean="0"/>
              <a:t>库</a:t>
            </a:r>
            <a:endParaRPr lang="en-US" altLang="zh-CN" dirty="0" smtClean="0"/>
          </a:p>
          <a:p>
            <a:pPr lvl="1"/>
            <a:r>
              <a:rPr lang="zh-CN" altLang="en-US" dirty="0" smtClean="0"/>
              <a:t>如果要处理更早格式的</a:t>
            </a:r>
            <a:r>
              <a:rPr lang="en-US" altLang="zh-CN" dirty="0" smtClean="0"/>
              <a:t>Excel</a:t>
            </a:r>
            <a:r>
              <a:rPr lang="zh-CN" altLang="en-US" dirty="0" smtClean="0"/>
              <a:t>文档，需要用到其它库</a:t>
            </a:r>
            <a:endParaRPr lang="en-US" altLang="zh-CN" dirty="0" smtClean="0"/>
          </a:p>
          <a:p>
            <a:pPr lvl="2"/>
            <a:r>
              <a:rPr lang="zh-CN" altLang="en-US" dirty="0" smtClean="0"/>
              <a:t>如：</a:t>
            </a:r>
            <a:r>
              <a:rPr lang="en-US" altLang="zh-CN" dirty="0" err="1" smtClean="0"/>
              <a:t>xlrd</a:t>
            </a:r>
            <a:r>
              <a:rPr lang="zh-CN" altLang="en-US" dirty="0" smtClean="0"/>
              <a:t>、</a:t>
            </a:r>
            <a:r>
              <a:rPr lang="en-US" altLang="zh-CN" dirty="0" err="1" smtClean="0"/>
              <a:t>xlwt</a:t>
            </a:r>
            <a:r>
              <a:rPr lang="zh-CN" altLang="en-US" dirty="0" smtClean="0"/>
              <a:t>等</a:t>
            </a:r>
            <a:endParaRPr lang="en-US" altLang="zh-CN" dirty="0" smtClean="0"/>
          </a:p>
          <a:p>
            <a:pPr lvl="1"/>
            <a:r>
              <a:rPr lang="zh-CN" altLang="en-US" dirty="0" smtClean="0"/>
              <a:t>这是</a:t>
            </a:r>
            <a:r>
              <a:rPr lang="en-US" altLang="zh-CN" dirty="0" err="1" smtClean="0"/>
              <a:t>openpyxl</a:t>
            </a:r>
            <a:r>
              <a:rPr lang="zh-CN" altLang="en-US" dirty="0" smtClean="0"/>
              <a:t>比较其他模块的不足之处。</a:t>
            </a:r>
            <a:endParaRPr lang="en-US" altLang="zh-CN" dirty="0" smtClean="0"/>
          </a:p>
          <a:p>
            <a:pPr lvl="1"/>
            <a:r>
              <a:rPr lang="en-US" altLang="zh-CN" dirty="0" err="1" smtClean="0"/>
              <a:t>openpyxl</a:t>
            </a:r>
            <a:r>
              <a:rPr lang="zh-CN" altLang="en-US" dirty="0" smtClean="0"/>
              <a:t>可以对</a:t>
            </a:r>
            <a:r>
              <a:rPr lang="en-US" altLang="zh-CN" dirty="0" smtClean="0"/>
              <a:t>Excel</a:t>
            </a:r>
            <a:r>
              <a:rPr lang="zh-CN" altLang="en-US" dirty="0" smtClean="0"/>
              <a:t>文件内单元格进行详细设置，</a:t>
            </a:r>
            <a:endParaRPr lang="en-US" altLang="zh-CN" dirty="0" smtClean="0"/>
          </a:p>
          <a:p>
            <a:pPr lvl="2"/>
            <a:r>
              <a:rPr lang="zh-CN" altLang="en-US" dirty="0" smtClean="0"/>
              <a:t>包括单元格样式等内容，</a:t>
            </a:r>
            <a:endParaRPr lang="en-US" altLang="zh-CN" dirty="0" smtClean="0"/>
          </a:p>
          <a:p>
            <a:pPr lvl="2"/>
            <a:r>
              <a:rPr lang="zh-CN" altLang="en-US" dirty="0" smtClean="0"/>
              <a:t>甚至还支持图表插入、</a:t>
            </a:r>
            <a:endParaRPr lang="en-US" altLang="zh-CN" dirty="0" smtClean="0"/>
          </a:p>
          <a:p>
            <a:pPr lvl="2"/>
            <a:r>
              <a:rPr lang="zh-CN" altLang="en-US" dirty="0" smtClean="0"/>
              <a:t>打印设置等内容，</a:t>
            </a:r>
            <a:endParaRPr lang="en-US" altLang="zh-CN" dirty="0" smtClean="0"/>
          </a:p>
          <a:p>
            <a:pPr lvl="1"/>
            <a:r>
              <a:rPr lang="zh-CN" altLang="en-US" dirty="0" smtClean="0"/>
              <a:t>使用</a:t>
            </a:r>
            <a:r>
              <a:rPr lang="en-US" altLang="zh-CN" dirty="0" err="1" smtClean="0"/>
              <a:t>openpyxl</a:t>
            </a:r>
            <a:r>
              <a:rPr lang="zh-CN" altLang="en-US" dirty="0" smtClean="0"/>
              <a:t>可以读写</a:t>
            </a:r>
            <a:r>
              <a:rPr lang="en-US" altLang="zh-CN" dirty="0" err="1" smtClean="0"/>
              <a:t>xltm</a:t>
            </a:r>
            <a:r>
              <a:rPr lang="en-US" altLang="zh-CN" dirty="0" smtClean="0"/>
              <a:t>, </a:t>
            </a:r>
            <a:r>
              <a:rPr lang="en-US" altLang="zh-CN" dirty="0" err="1" smtClean="0"/>
              <a:t>xltx</a:t>
            </a:r>
            <a:r>
              <a:rPr lang="en-US" altLang="zh-CN" dirty="0" smtClean="0"/>
              <a:t>, </a:t>
            </a:r>
            <a:r>
              <a:rPr lang="en-US" altLang="zh-CN" dirty="0" err="1" smtClean="0"/>
              <a:t>xlsm</a:t>
            </a:r>
            <a:r>
              <a:rPr lang="en-US" altLang="zh-CN" dirty="0" smtClean="0"/>
              <a:t>, </a:t>
            </a:r>
            <a:r>
              <a:rPr lang="en-US" altLang="zh-CN" dirty="0" err="1" smtClean="0"/>
              <a:t>xlsx</a:t>
            </a:r>
            <a:r>
              <a:rPr lang="zh-CN" altLang="en-US" dirty="0" smtClean="0"/>
              <a:t>等类型的文件，</a:t>
            </a:r>
            <a:endParaRPr lang="en-US" altLang="zh-CN" dirty="0" smtClean="0"/>
          </a:p>
          <a:p>
            <a:pPr lvl="1"/>
            <a:r>
              <a:rPr lang="zh-CN" altLang="en-US" dirty="0" smtClean="0"/>
              <a:t>可以处理数据量较大的</a:t>
            </a:r>
            <a:r>
              <a:rPr lang="en-US" altLang="zh-CN" dirty="0" smtClean="0"/>
              <a:t>Excel</a:t>
            </a:r>
            <a:r>
              <a:rPr lang="zh-CN" altLang="en-US" dirty="0" smtClean="0"/>
              <a:t>文件，跨平台处理大量数据是其它模块没法相比的。</a:t>
            </a:r>
            <a:endParaRPr lang="en-US" altLang="zh-CN" dirty="0" smtClean="0"/>
          </a:p>
          <a:p>
            <a:pPr lvl="1"/>
            <a:r>
              <a:rPr lang="en-US" altLang="zh-CN" dirty="0" err="1" smtClean="0"/>
              <a:t>openpyxl</a:t>
            </a:r>
            <a:r>
              <a:rPr lang="zh-CN" altLang="en-US" dirty="0" smtClean="0"/>
              <a:t>成为处理</a:t>
            </a:r>
            <a:r>
              <a:rPr lang="en-US" altLang="zh-CN" dirty="0" smtClean="0"/>
              <a:t>Excel</a:t>
            </a:r>
            <a:r>
              <a:rPr lang="zh-CN" altLang="en-US" dirty="0" smtClean="0"/>
              <a:t>复杂问题的首选库函数。</a:t>
            </a:r>
            <a:endParaRPr lang="en-US" altLang="zh-CN" dirty="0" smtClean="0"/>
          </a:p>
          <a:p>
            <a:pPr lvl="1"/>
            <a:endParaRPr lang="en-US" altLang="zh-CN" dirty="0" smtClean="0"/>
          </a:p>
          <a:p>
            <a:pPr lvl="1"/>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6.1   </a:t>
            </a:r>
            <a:r>
              <a:rPr lang="en-US" dirty="0" err="1" smtClean="0"/>
              <a:t>Scrapy</a:t>
            </a:r>
            <a:r>
              <a:rPr lang="zh-CN" altLang="en-US" dirty="0" smtClean="0"/>
              <a:t>架构</a:t>
            </a:r>
            <a:endParaRPr lang="zh-CN" altLang="en-US" dirty="0"/>
          </a:p>
        </p:txBody>
      </p:sp>
      <p:sp>
        <p:nvSpPr>
          <p:cNvPr id="3" name="内容占位符 2"/>
          <p:cNvSpPr>
            <a:spLocks noGrp="1"/>
          </p:cNvSpPr>
          <p:nvPr>
            <p:ph idx="1"/>
          </p:nvPr>
        </p:nvSpPr>
        <p:spPr>
          <a:xfrm>
            <a:off x="457200" y="2143116"/>
            <a:ext cx="8229600" cy="3983047"/>
          </a:xfrm>
        </p:spPr>
        <p:txBody>
          <a:bodyPr>
            <a:normAutofit fontScale="92500" lnSpcReduction="20000"/>
          </a:bodyPr>
          <a:lstStyle/>
          <a:p>
            <a:r>
              <a:rPr lang="en-US" dirty="0" err="1" smtClean="0"/>
              <a:t>Scrapy</a:t>
            </a:r>
            <a:r>
              <a:rPr lang="zh-CN" altLang="en-US" dirty="0" smtClean="0"/>
              <a:t>共有</a:t>
            </a:r>
            <a:r>
              <a:rPr lang="en-US" altLang="zh-CN" dirty="0" smtClean="0"/>
              <a:t>7</a:t>
            </a:r>
            <a:r>
              <a:rPr lang="zh-CN" altLang="en-US" dirty="0" smtClean="0"/>
              <a:t>大架构，</a:t>
            </a:r>
            <a:endParaRPr lang="en-US" altLang="zh-CN" dirty="0" smtClean="0"/>
          </a:p>
          <a:p>
            <a:pPr lvl="1"/>
            <a:r>
              <a:rPr lang="en-US" dirty="0" smtClean="0"/>
              <a:t>Spider（</a:t>
            </a:r>
            <a:r>
              <a:rPr lang="zh-CN" altLang="en-US" dirty="0" smtClean="0"/>
              <a:t>爬虫）</a:t>
            </a:r>
            <a:endParaRPr lang="en-US" altLang="zh-CN" dirty="0" smtClean="0"/>
          </a:p>
          <a:p>
            <a:pPr lvl="2"/>
            <a:r>
              <a:rPr lang="zh-CN" altLang="en-US" dirty="0" smtClean="0"/>
              <a:t>负责处理所有</a:t>
            </a:r>
            <a:r>
              <a:rPr lang="en-US" altLang="zh-CN" dirty="0" smtClean="0"/>
              <a:t>Responses</a:t>
            </a:r>
            <a:r>
              <a:rPr lang="zh-CN" altLang="en-US" dirty="0" smtClean="0"/>
              <a:t>（网站的响应）</a:t>
            </a:r>
            <a:endParaRPr lang="en-US" altLang="zh-CN" dirty="0" smtClean="0"/>
          </a:p>
          <a:p>
            <a:pPr lvl="2"/>
            <a:r>
              <a:rPr lang="zh-CN" altLang="en-US" dirty="0" smtClean="0"/>
              <a:t>从中分析提取数据，获取</a:t>
            </a:r>
            <a:r>
              <a:rPr lang="en-US" altLang="zh-CN" dirty="0" smtClean="0"/>
              <a:t>Item</a:t>
            </a:r>
            <a:r>
              <a:rPr lang="zh-CN" altLang="en-US" dirty="0" smtClean="0"/>
              <a:t>字段需要的数据，</a:t>
            </a:r>
            <a:endParaRPr lang="en-US" altLang="zh-CN" dirty="0" smtClean="0"/>
          </a:p>
          <a:p>
            <a:pPr lvl="2"/>
            <a:r>
              <a:rPr lang="zh-CN" altLang="en-US" dirty="0" smtClean="0"/>
              <a:t>并将</a:t>
            </a:r>
            <a:r>
              <a:rPr lang="zh-CN" altLang="en-US" dirty="0" smtClean="0">
                <a:solidFill>
                  <a:srgbClr val="FF0000"/>
                </a:solidFill>
              </a:rPr>
              <a:t>需要访问的</a:t>
            </a:r>
            <a:r>
              <a:rPr lang="en-US" altLang="zh-CN" dirty="0" smtClean="0">
                <a:solidFill>
                  <a:srgbClr val="FF0000"/>
                </a:solidFill>
              </a:rPr>
              <a:t>URL</a:t>
            </a:r>
            <a:r>
              <a:rPr lang="zh-CN" altLang="en-US" dirty="0" smtClean="0">
                <a:solidFill>
                  <a:srgbClr val="FF0000"/>
                </a:solidFill>
              </a:rPr>
              <a:t>提交给引擎</a:t>
            </a:r>
            <a:r>
              <a:rPr lang="zh-CN" altLang="en-US" dirty="0" smtClean="0"/>
              <a:t>，再次进入</a:t>
            </a:r>
            <a:r>
              <a:rPr lang="en-US" altLang="zh-CN" dirty="0" smtClean="0"/>
              <a:t>Scheduler(</a:t>
            </a:r>
            <a:r>
              <a:rPr lang="zh-CN" altLang="en-US" dirty="0" smtClean="0"/>
              <a:t>调度器</a:t>
            </a:r>
            <a:r>
              <a:rPr lang="en-US" altLang="zh-CN" dirty="0" smtClean="0"/>
              <a:t>)</a:t>
            </a:r>
            <a:r>
              <a:rPr lang="zh-CN" altLang="en-US" dirty="0" smtClean="0"/>
              <a:t>。</a:t>
            </a:r>
            <a:endParaRPr lang="en-US" altLang="zh-CN" dirty="0" smtClean="0"/>
          </a:p>
          <a:p>
            <a:pPr lvl="1"/>
            <a:r>
              <a:rPr lang="en-US" dirty="0" err="1" smtClean="0"/>
              <a:t>SpiderMiddlewares</a:t>
            </a:r>
            <a:r>
              <a:rPr lang="en-US" dirty="0" smtClean="0"/>
              <a:t>（</a:t>
            </a:r>
            <a:r>
              <a:rPr lang="zh-CN" altLang="en-US" dirty="0" smtClean="0"/>
              <a:t>爬虫中间件）</a:t>
            </a:r>
            <a:endParaRPr lang="en-US" altLang="zh-CN" dirty="0" smtClean="0"/>
          </a:p>
          <a:p>
            <a:pPr lvl="2"/>
            <a:r>
              <a:rPr lang="zh-CN" altLang="en-US" dirty="0" smtClean="0"/>
              <a:t>一个可以</a:t>
            </a:r>
            <a:r>
              <a:rPr lang="zh-CN" altLang="en-US" dirty="0" smtClean="0">
                <a:solidFill>
                  <a:srgbClr val="FF0000"/>
                </a:solidFill>
              </a:rPr>
              <a:t>自定义扩展</a:t>
            </a:r>
            <a:endParaRPr lang="en-US" altLang="zh-CN" dirty="0" smtClean="0">
              <a:solidFill>
                <a:srgbClr val="FF0000"/>
              </a:solidFill>
            </a:endParaRPr>
          </a:p>
          <a:p>
            <a:pPr lvl="3"/>
            <a:r>
              <a:rPr lang="zh-CN" altLang="en-US" dirty="0" smtClean="0"/>
              <a:t>进入</a:t>
            </a:r>
            <a:r>
              <a:rPr lang="en-US" dirty="0" smtClean="0"/>
              <a:t>Spider</a:t>
            </a:r>
            <a:r>
              <a:rPr lang="zh-CN" altLang="en-US" dirty="0" smtClean="0"/>
              <a:t>的</a:t>
            </a:r>
            <a:r>
              <a:rPr lang="en-US" dirty="0" smtClean="0"/>
              <a:t>Responses，</a:t>
            </a:r>
          </a:p>
          <a:p>
            <a:pPr lvl="3"/>
            <a:r>
              <a:rPr lang="zh-CN" altLang="en-US" dirty="0" smtClean="0"/>
              <a:t>从</a:t>
            </a:r>
            <a:r>
              <a:rPr lang="en-US" dirty="0" smtClean="0"/>
              <a:t>Spider</a:t>
            </a:r>
            <a:r>
              <a:rPr lang="zh-CN" altLang="en-US" dirty="0" smtClean="0"/>
              <a:t>出去的</a:t>
            </a:r>
            <a:r>
              <a:rPr lang="en-US" dirty="0" smtClean="0"/>
              <a:t>Requests</a:t>
            </a:r>
            <a:endParaRPr lang="en-US" altLang="zh-CN" dirty="0" smtClean="0">
              <a:solidFill>
                <a:srgbClr val="FF0000"/>
              </a:solidFill>
            </a:endParaRPr>
          </a:p>
          <a:p>
            <a:pPr lvl="2"/>
            <a:r>
              <a:rPr lang="zh-CN" altLang="en-US" dirty="0" smtClean="0"/>
              <a:t>和操作引擎通信或是和</a:t>
            </a:r>
            <a:r>
              <a:rPr lang="en-US" dirty="0" smtClean="0"/>
              <a:t>Spider</a:t>
            </a:r>
            <a:r>
              <a:rPr lang="zh-CN" altLang="en-US" dirty="0" smtClean="0"/>
              <a:t>通信的“桥梁功能组件”。</a:t>
            </a:r>
            <a:endParaRPr lang="en-US" altLang="zh-CN" dirty="0" smtClean="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572132" y="0"/>
            <a:ext cx="3286148" cy="299564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Pipeline </a:t>
            </a:r>
            <a:r>
              <a:rPr lang="zh-CN" altLang="en-US" dirty="0" smtClean="0"/>
              <a:t>数据处理</a:t>
            </a:r>
            <a:endParaRPr lang="zh-CN" altLang="en-US" dirty="0"/>
          </a:p>
        </p:txBody>
      </p:sp>
      <p:sp>
        <p:nvSpPr>
          <p:cNvPr id="3" name="内容占位符 2"/>
          <p:cNvSpPr>
            <a:spLocks noGrp="1"/>
          </p:cNvSpPr>
          <p:nvPr>
            <p:ph idx="1"/>
          </p:nvPr>
        </p:nvSpPr>
        <p:spPr/>
        <p:txBody>
          <a:bodyPr>
            <a:normAutofit fontScale="85000" lnSpcReduction="20000"/>
          </a:bodyPr>
          <a:lstStyle/>
          <a:p>
            <a:pPr>
              <a:buNone/>
            </a:pPr>
            <a:r>
              <a:rPr lang="en-US" dirty="0" smtClean="0"/>
              <a:t>def </a:t>
            </a:r>
            <a:r>
              <a:rPr lang="en-US" dirty="0" err="1" smtClean="0"/>
              <a:t>process_item</a:t>
            </a:r>
            <a:r>
              <a:rPr lang="en-US" dirty="0" smtClean="0"/>
              <a:t>(self, item, spider): </a:t>
            </a:r>
          </a:p>
          <a:p>
            <a:pPr>
              <a:buNone/>
            </a:pPr>
            <a:r>
              <a:rPr lang="en-US" dirty="0" smtClean="0"/>
              <a:t>    valid = True </a:t>
            </a:r>
          </a:p>
          <a:p>
            <a:pPr>
              <a:buNone/>
            </a:pPr>
            <a:r>
              <a:rPr lang="en-US" dirty="0" smtClean="0"/>
              <a:t>    for data in item: </a:t>
            </a:r>
          </a:p>
          <a:p>
            <a:pPr>
              <a:buNone/>
            </a:pPr>
            <a:r>
              <a:rPr lang="en-US" dirty="0" smtClean="0"/>
              <a:t>       if not data: </a:t>
            </a:r>
          </a:p>
          <a:p>
            <a:pPr>
              <a:buNone/>
            </a:pPr>
            <a:r>
              <a:rPr lang="en-US" dirty="0" smtClean="0"/>
              <a:t>          valid = False </a:t>
            </a:r>
          </a:p>
          <a:p>
            <a:pPr>
              <a:buNone/>
            </a:pPr>
            <a:r>
              <a:rPr lang="en-US" dirty="0" smtClean="0"/>
              <a:t>          raise </a:t>
            </a:r>
            <a:r>
              <a:rPr lang="en-US" dirty="0" err="1" smtClean="0">
                <a:solidFill>
                  <a:srgbClr val="FF0000"/>
                </a:solidFill>
              </a:rPr>
              <a:t>DropItem</a:t>
            </a:r>
            <a:r>
              <a:rPr lang="en-US" dirty="0" smtClean="0"/>
              <a:t>('Missing{0}!'.format(data)) </a:t>
            </a:r>
          </a:p>
          <a:p>
            <a:pPr>
              <a:buNone/>
            </a:pPr>
            <a:r>
              <a:rPr lang="en-US" dirty="0" smtClean="0"/>
              <a:t>    if valid:</a:t>
            </a:r>
          </a:p>
          <a:p>
            <a:pPr>
              <a:buNone/>
            </a:pPr>
            <a:r>
              <a:rPr lang="en-US" dirty="0" smtClean="0"/>
              <a:t>	     </a:t>
            </a:r>
            <a:r>
              <a:rPr lang="en-US" dirty="0" err="1" smtClean="0"/>
              <a:t>self.collection.insert</a:t>
            </a:r>
            <a:r>
              <a:rPr lang="en-US" dirty="0" smtClean="0"/>
              <a:t>(</a:t>
            </a:r>
            <a:r>
              <a:rPr lang="en-US" dirty="0" err="1" smtClean="0"/>
              <a:t>dict</a:t>
            </a:r>
            <a:r>
              <a:rPr lang="en-US" dirty="0" smtClean="0"/>
              <a:t>(item))       </a:t>
            </a:r>
          </a:p>
          <a:p>
            <a:pPr>
              <a:buNone/>
            </a:pPr>
            <a:r>
              <a:rPr lang="en-US" dirty="0" smtClean="0"/>
              <a:t>         log.msg('??????!', level=</a:t>
            </a:r>
            <a:r>
              <a:rPr lang="en-US" dirty="0" err="1" smtClean="0"/>
              <a:t>log.DEBUG</a:t>
            </a:r>
            <a:r>
              <a:rPr lang="en-US" dirty="0" smtClean="0"/>
              <a:t>, spider=spider) </a:t>
            </a:r>
          </a:p>
          <a:p>
            <a:pPr>
              <a:buNone/>
            </a:pPr>
            <a:r>
              <a:rPr lang="en-US" dirty="0" smtClean="0"/>
              <a:t>    return item</a:t>
            </a: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Pipeline </a:t>
            </a:r>
            <a:r>
              <a:rPr lang="zh-CN" altLang="en-US" dirty="0" smtClean="0"/>
              <a:t>数据去重</a:t>
            </a:r>
            <a:endParaRPr lang="zh-CN" altLang="en-US" dirty="0"/>
          </a:p>
        </p:txBody>
      </p:sp>
      <p:sp>
        <p:nvSpPr>
          <p:cNvPr id="3" name="内容占位符 2"/>
          <p:cNvSpPr>
            <a:spLocks noGrp="1"/>
          </p:cNvSpPr>
          <p:nvPr>
            <p:ph idx="1"/>
          </p:nvPr>
        </p:nvSpPr>
        <p:spPr/>
        <p:txBody>
          <a:bodyPr>
            <a:normAutofit/>
          </a:bodyPr>
          <a:lstStyle/>
          <a:p>
            <a:pPr>
              <a:buNone/>
            </a:pPr>
            <a:r>
              <a:rPr lang="en-US" sz="2800" dirty="0" smtClean="0"/>
              <a:t>from </a:t>
            </a:r>
            <a:r>
              <a:rPr lang="en-US" sz="2800" dirty="0" err="1" smtClean="0"/>
              <a:t>scrapy.exceptions</a:t>
            </a:r>
            <a:r>
              <a:rPr lang="en-US" sz="2800" dirty="0" smtClean="0"/>
              <a:t> import </a:t>
            </a:r>
            <a:r>
              <a:rPr lang="en-US" sz="2800" dirty="0" err="1" smtClean="0"/>
              <a:t>DropItem</a:t>
            </a:r>
            <a:endParaRPr lang="en-US" sz="2800" dirty="0" smtClean="0"/>
          </a:p>
          <a:p>
            <a:pPr>
              <a:buNone/>
            </a:pPr>
            <a:endParaRPr lang="en-US" sz="2800" dirty="0" smtClean="0"/>
          </a:p>
          <a:p>
            <a:pPr>
              <a:buNone/>
            </a:pPr>
            <a:r>
              <a:rPr lang="en-US" sz="2800" dirty="0" smtClean="0"/>
              <a:t>def </a:t>
            </a:r>
            <a:r>
              <a:rPr lang="en-US" sz="2800" dirty="0" err="1" smtClean="0"/>
              <a:t>process_item</a:t>
            </a:r>
            <a:r>
              <a:rPr lang="en-US" sz="2800" dirty="0" smtClean="0"/>
              <a:t>(self, item, spider): </a:t>
            </a:r>
          </a:p>
          <a:p>
            <a:pPr>
              <a:buNone/>
            </a:pPr>
            <a:r>
              <a:rPr lang="en-US" sz="2800" dirty="0" smtClean="0"/>
              <a:t>    if item['id'] in </a:t>
            </a:r>
            <a:r>
              <a:rPr lang="en-US" sz="2800" dirty="0" err="1" smtClean="0"/>
              <a:t>self.ids_seen</a:t>
            </a:r>
            <a:r>
              <a:rPr lang="en-US" sz="2800" dirty="0" smtClean="0"/>
              <a:t>: </a:t>
            </a:r>
          </a:p>
          <a:p>
            <a:pPr>
              <a:buNone/>
            </a:pPr>
            <a:r>
              <a:rPr lang="en-US" sz="2800" dirty="0" smtClean="0"/>
              <a:t>       raise </a:t>
            </a:r>
            <a:r>
              <a:rPr lang="en-US" sz="2800" dirty="0" err="1" smtClean="0"/>
              <a:t>DropItem</a:t>
            </a:r>
            <a:r>
              <a:rPr lang="en-US" sz="2800" dirty="0" smtClean="0"/>
              <a:t>("Duplicate item found: %s" % item) </a:t>
            </a:r>
          </a:p>
          <a:p>
            <a:pPr>
              <a:buNone/>
            </a:pPr>
            <a:r>
              <a:rPr lang="en-US" sz="2800" dirty="0" smtClean="0"/>
              <a:t>   else: </a:t>
            </a:r>
          </a:p>
          <a:p>
            <a:pPr>
              <a:buNone/>
            </a:pPr>
            <a:r>
              <a:rPr lang="en-US" sz="2800" dirty="0" smtClean="0"/>
              <a:t>       </a:t>
            </a:r>
            <a:r>
              <a:rPr lang="en-US" sz="2800" dirty="0" err="1" smtClean="0"/>
              <a:t>self.ids_seen.add</a:t>
            </a:r>
            <a:r>
              <a:rPr lang="en-US" sz="2800" dirty="0" smtClean="0"/>
              <a:t>(item['id']) </a:t>
            </a:r>
          </a:p>
          <a:p>
            <a:pPr>
              <a:buNone/>
            </a:pPr>
            <a:r>
              <a:rPr lang="en-US" sz="2800" dirty="0" smtClean="0"/>
              <a:t>      return item</a:t>
            </a:r>
            <a:endParaRPr lang="zh-CN" altLang="en-US" sz="28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smtClean="0"/>
              <a:t>6.6 </a:t>
            </a:r>
            <a:r>
              <a:rPr lang="en-US" b="1" dirty="0" err="1" smtClean="0"/>
              <a:t>scrapy</a:t>
            </a:r>
            <a:r>
              <a:rPr lang="zh-CN" altLang="en-US" b="1" dirty="0" smtClean="0"/>
              <a:t>爬虫框架的数据保存方式</a:t>
            </a:r>
            <a:endParaRPr lang="zh-CN" altLang="en-US" dirty="0"/>
          </a:p>
        </p:txBody>
      </p:sp>
      <p:sp>
        <p:nvSpPr>
          <p:cNvPr id="3" name="内容占位符 2"/>
          <p:cNvSpPr>
            <a:spLocks noGrp="1"/>
          </p:cNvSpPr>
          <p:nvPr>
            <p:ph idx="1"/>
          </p:nvPr>
        </p:nvSpPr>
        <p:spPr/>
        <p:txBody>
          <a:bodyPr>
            <a:normAutofit lnSpcReduction="10000"/>
          </a:bodyPr>
          <a:lstStyle/>
          <a:p>
            <a:r>
              <a:rPr lang="en-US" b="1" dirty="0" err="1" smtClean="0"/>
              <a:t>scrapy</a:t>
            </a:r>
            <a:r>
              <a:rPr lang="zh-CN" altLang="en-US" b="1" dirty="0" smtClean="0"/>
              <a:t>自带的保存方式</a:t>
            </a:r>
            <a:endParaRPr lang="en-US" altLang="zh-CN" b="1" dirty="0" smtClean="0"/>
          </a:p>
          <a:p>
            <a:r>
              <a:rPr lang="en-US" altLang="zh-CN" dirty="0" err="1" smtClean="0"/>
              <a:t>Scrapy</a:t>
            </a:r>
            <a:r>
              <a:rPr lang="zh-CN" altLang="en-US" dirty="0" smtClean="0"/>
              <a:t>为下载</a:t>
            </a:r>
            <a:r>
              <a:rPr lang="en-US" altLang="zh-CN" dirty="0" smtClean="0"/>
              <a:t>item</a:t>
            </a:r>
            <a:r>
              <a:rPr lang="zh-CN" altLang="en-US" dirty="0" smtClean="0"/>
              <a:t>提供了可重用的 </a:t>
            </a:r>
            <a:r>
              <a:rPr lang="en-US" altLang="zh-CN" dirty="0" smtClean="0"/>
              <a:t>item pipelines </a:t>
            </a:r>
          </a:p>
          <a:p>
            <a:pPr lvl="1"/>
            <a:r>
              <a:rPr lang="en-US" dirty="0" err="1" smtClean="0"/>
              <a:t>FilesPipeline</a:t>
            </a:r>
            <a:r>
              <a:rPr lang="en-US" dirty="0" smtClean="0"/>
              <a:t>    </a:t>
            </a:r>
            <a:r>
              <a:rPr lang="zh-CN" altLang="en-US" dirty="0" smtClean="0"/>
              <a:t>文件</a:t>
            </a:r>
            <a:endParaRPr lang="en-US" dirty="0" smtClean="0"/>
          </a:p>
          <a:p>
            <a:pPr lvl="1"/>
            <a:r>
              <a:rPr lang="en-US" dirty="0" smtClean="0"/>
              <a:t>Images Pipeline   </a:t>
            </a:r>
            <a:r>
              <a:rPr lang="zh-CN" altLang="en-US" dirty="0" smtClean="0"/>
              <a:t>图片</a:t>
            </a:r>
            <a:endParaRPr lang="en-US" dirty="0" smtClean="0"/>
          </a:p>
          <a:p>
            <a:pPr lvl="1"/>
            <a:r>
              <a:rPr lang="en-US" dirty="0" err="1" smtClean="0"/>
              <a:t>MongoPipeline</a:t>
            </a:r>
            <a:r>
              <a:rPr lang="en-US" dirty="0" smtClean="0"/>
              <a:t>    </a:t>
            </a:r>
            <a:r>
              <a:rPr lang="zh-CN" altLang="en-US" dirty="0" smtClean="0"/>
              <a:t>数据库</a:t>
            </a:r>
            <a:endParaRPr lang="en-US" altLang="zh-CN" dirty="0" smtClean="0"/>
          </a:p>
          <a:p>
            <a:r>
              <a:rPr lang="zh-CN" altLang="en-US" dirty="0" smtClean="0"/>
              <a:t>步骤</a:t>
            </a:r>
            <a:endParaRPr lang="en-US" altLang="zh-CN" dirty="0" smtClean="0"/>
          </a:p>
          <a:p>
            <a:pPr lvl="1"/>
            <a:r>
              <a:rPr lang="zh-CN" altLang="en-US" b="1" dirty="0" smtClean="0"/>
              <a:t>修改</a:t>
            </a:r>
            <a:r>
              <a:rPr lang="en-US" b="1" dirty="0" smtClean="0"/>
              <a:t>settings.py</a:t>
            </a:r>
            <a:r>
              <a:rPr lang="zh-CN" altLang="en-US" b="1" dirty="0" smtClean="0"/>
              <a:t>文件，启动相应</a:t>
            </a:r>
            <a:r>
              <a:rPr lang="en-US" altLang="zh-CN" dirty="0" smtClean="0"/>
              <a:t>pipeline</a:t>
            </a:r>
          </a:p>
          <a:p>
            <a:pPr lvl="1"/>
            <a:r>
              <a:rPr lang="zh-CN" altLang="en-US" b="1" dirty="0" smtClean="0"/>
              <a:t>修改</a:t>
            </a:r>
            <a:r>
              <a:rPr lang="en-US" b="1" dirty="0" smtClean="0"/>
              <a:t>pipelines.py</a:t>
            </a:r>
            <a:r>
              <a:rPr lang="zh-CN" altLang="en-US" b="1" dirty="0" smtClean="0"/>
              <a:t>文件，重写</a:t>
            </a:r>
            <a:r>
              <a:rPr lang="en-US" altLang="zh-CN" dirty="0" smtClean="0"/>
              <a:t>pipeline</a:t>
            </a:r>
            <a:r>
              <a:rPr lang="zh-CN" altLang="en-US" dirty="0" smtClean="0"/>
              <a:t>，</a:t>
            </a:r>
            <a:r>
              <a:rPr lang="zh-CN" altLang="en-US" b="1" dirty="0" smtClean="0"/>
              <a:t>实现保存</a:t>
            </a:r>
            <a:endParaRPr lang="en-US" altLang="zh-CN"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使用</a:t>
            </a:r>
            <a:r>
              <a:rPr lang="en-US" b="1" dirty="0" err="1" smtClean="0"/>
              <a:t>ImagesPipeline</a:t>
            </a:r>
            <a:r>
              <a:rPr lang="zh-CN" altLang="en-US" b="1" dirty="0" smtClean="0"/>
              <a:t>下载图片</a:t>
            </a:r>
            <a:endParaRPr lang="zh-CN" altLang="en-US" dirty="0"/>
          </a:p>
        </p:txBody>
      </p:sp>
      <p:sp>
        <p:nvSpPr>
          <p:cNvPr id="3" name="内容占位符 2"/>
          <p:cNvSpPr>
            <a:spLocks noGrp="1"/>
          </p:cNvSpPr>
          <p:nvPr>
            <p:ph idx="1"/>
          </p:nvPr>
        </p:nvSpPr>
        <p:spPr/>
        <p:txBody>
          <a:bodyPr/>
          <a:lstStyle/>
          <a:p>
            <a:r>
              <a:rPr lang="zh-CN" altLang="en-US" dirty="0" smtClean="0"/>
              <a:t>把页面上的图片下载下来，并产生缩略</a:t>
            </a:r>
            <a:r>
              <a:rPr lang="zh-CN" altLang="en-US" dirty="0" smtClean="0"/>
              <a:t>图</a:t>
            </a:r>
            <a:endParaRPr lang="en-US" altLang="zh-CN" dirty="0" smtClean="0"/>
          </a:p>
          <a:p>
            <a:r>
              <a:rPr lang="en-US" dirty="0" smtClean="0"/>
              <a:t>item.py</a:t>
            </a:r>
          </a:p>
          <a:p>
            <a:pPr>
              <a:buNone/>
            </a:pPr>
            <a:r>
              <a:rPr lang="en-US" dirty="0" smtClean="0"/>
              <a:t>import </a:t>
            </a:r>
            <a:r>
              <a:rPr lang="en-US" dirty="0" err="1" smtClean="0"/>
              <a:t>scrapy</a:t>
            </a:r>
            <a:r>
              <a:rPr lang="en-US" dirty="0" smtClean="0"/>
              <a:t> </a:t>
            </a:r>
            <a:endParaRPr lang="en-US" dirty="0" smtClean="0"/>
          </a:p>
          <a:p>
            <a:pPr>
              <a:buNone/>
            </a:pPr>
            <a:r>
              <a:rPr lang="en-US" dirty="0" smtClean="0"/>
              <a:t>class </a:t>
            </a:r>
            <a:r>
              <a:rPr lang="en-US" dirty="0" err="1" smtClean="0"/>
              <a:t>JiandanItem</a:t>
            </a:r>
            <a:r>
              <a:rPr lang="en-US" dirty="0" smtClean="0"/>
              <a:t>(</a:t>
            </a:r>
            <a:r>
              <a:rPr lang="en-US" dirty="0" err="1" smtClean="0"/>
              <a:t>scrapy.Item</a:t>
            </a:r>
            <a:r>
              <a:rPr lang="en-US" dirty="0" smtClean="0"/>
              <a:t>): </a:t>
            </a:r>
            <a:endParaRPr lang="en-US" dirty="0" smtClean="0"/>
          </a:p>
          <a:p>
            <a:pPr>
              <a:buNone/>
            </a:pPr>
            <a:r>
              <a:rPr lang="en-US" dirty="0" smtClean="0"/>
              <a:t> </a:t>
            </a:r>
            <a:r>
              <a:rPr lang="en-US" dirty="0" smtClean="0"/>
              <a:t>   </a:t>
            </a:r>
            <a:r>
              <a:rPr lang="en-US" dirty="0" err="1" smtClean="0"/>
              <a:t>image_urls</a:t>
            </a:r>
            <a:r>
              <a:rPr lang="en-US" dirty="0" smtClean="0"/>
              <a:t> </a:t>
            </a:r>
            <a:r>
              <a:rPr lang="en-US" dirty="0" smtClean="0"/>
              <a:t>= </a:t>
            </a:r>
            <a:r>
              <a:rPr lang="en-US" dirty="0" err="1" smtClean="0"/>
              <a:t>scrapy.Field</a:t>
            </a:r>
            <a:r>
              <a:rPr lang="en-US" dirty="0" smtClean="0"/>
              <a:t>()     #</a:t>
            </a:r>
            <a:r>
              <a:rPr lang="zh-CN" altLang="en-US" dirty="0" smtClean="0"/>
              <a:t>图片的链接 </a:t>
            </a:r>
            <a:r>
              <a:rPr lang="zh-CN" altLang="en-US" dirty="0" smtClean="0"/>
              <a:t>    </a:t>
            </a:r>
            <a:r>
              <a:rPr lang="en-US" dirty="0" smtClean="0"/>
              <a:t>images </a:t>
            </a:r>
            <a:r>
              <a:rPr lang="en-US" dirty="0" smtClean="0"/>
              <a:t>= </a:t>
            </a:r>
            <a:r>
              <a:rPr lang="en-US" dirty="0" err="1" smtClean="0"/>
              <a:t>scrapy.Field</a:t>
            </a:r>
            <a:r>
              <a:rPr lang="en-US" dirty="0" smtClean="0"/>
              <a:t>()</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000108"/>
            <a:ext cx="8229600" cy="5126055"/>
          </a:xfrm>
        </p:spPr>
        <p:txBody>
          <a:bodyPr>
            <a:normAutofit lnSpcReduction="10000"/>
          </a:bodyPr>
          <a:lstStyle/>
          <a:p>
            <a:r>
              <a:rPr lang="en-US" sz="2400" dirty="0" smtClean="0"/>
              <a:t>jiandan_spider.py</a:t>
            </a:r>
          </a:p>
          <a:p>
            <a:pPr>
              <a:buNone/>
            </a:pPr>
            <a:r>
              <a:rPr lang="en-US" sz="2400" dirty="0" smtClean="0"/>
              <a:t>import </a:t>
            </a:r>
            <a:r>
              <a:rPr lang="en-US" sz="2400" dirty="0" err="1" smtClean="0"/>
              <a:t>scrapy</a:t>
            </a:r>
            <a:r>
              <a:rPr lang="en-US" sz="2400" dirty="0" smtClean="0"/>
              <a:t> </a:t>
            </a:r>
            <a:endParaRPr lang="en-US" sz="2400" dirty="0" smtClean="0"/>
          </a:p>
          <a:p>
            <a:pPr>
              <a:buNone/>
            </a:pPr>
            <a:r>
              <a:rPr lang="en-US" sz="2400" dirty="0" smtClean="0"/>
              <a:t>from </a:t>
            </a:r>
            <a:r>
              <a:rPr lang="en-US" sz="2400" dirty="0" err="1" smtClean="0"/>
              <a:t>jiandan.items</a:t>
            </a:r>
            <a:r>
              <a:rPr lang="en-US" sz="2400" dirty="0" smtClean="0"/>
              <a:t> </a:t>
            </a:r>
            <a:r>
              <a:rPr lang="en-US" sz="2400" dirty="0" smtClean="0"/>
              <a:t>import </a:t>
            </a:r>
            <a:r>
              <a:rPr lang="en-US" sz="2400" dirty="0" err="1" smtClean="0"/>
              <a:t>JiandanItem</a:t>
            </a:r>
            <a:r>
              <a:rPr lang="en-US" sz="2400" dirty="0" smtClean="0"/>
              <a:t> </a:t>
            </a:r>
            <a:endParaRPr lang="en-US" sz="2400" dirty="0" smtClean="0"/>
          </a:p>
          <a:p>
            <a:pPr>
              <a:buNone/>
            </a:pPr>
            <a:endParaRPr lang="en-US" sz="2400" dirty="0" smtClean="0"/>
          </a:p>
          <a:p>
            <a:pPr>
              <a:buNone/>
            </a:pPr>
            <a:r>
              <a:rPr lang="en-US" sz="2400" dirty="0" smtClean="0"/>
              <a:t>class </a:t>
            </a:r>
            <a:r>
              <a:rPr lang="en-US" sz="2400" dirty="0" err="1" smtClean="0"/>
              <a:t>jiandanSpider</a:t>
            </a:r>
            <a:r>
              <a:rPr lang="en-US" sz="2400" dirty="0" smtClean="0"/>
              <a:t>(</a:t>
            </a:r>
            <a:r>
              <a:rPr lang="en-US" sz="2400" dirty="0" err="1" smtClean="0"/>
              <a:t>scrapy.Spider</a:t>
            </a:r>
            <a:r>
              <a:rPr lang="en-US" sz="2400" dirty="0" smtClean="0"/>
              <a:t>): </a:t>
            </a:r>
            <a:endParaRPr lang="en-US" sz="2400" dirty="0" smtClean="0"/>
          </a:p>
          <a:p>
            <a:pPr>
              <a:buNone/>
            </a:pPr>
            <a:r>
              <a:rPr lang="en-US" sz="2400" dirty="0" smtClean="0"/>
              <a:t>   name </a:t>
            </a:r>
            <a:r>
              <a:rPr lang="en-US" sz="2400" dirty="0" smtClean="0"/>
              <a:t>= '</a:t>
            </a:r>
            <a:r>
              <a:rPr lang="en-US" sz="2400" dirty="0" err="1" smtClean="0"/>
              <a:t>jiandan</a:t>
            </a:r>
            <a:r>
              <a:rPr lang="en-US" sz="2400" dirty="0" smtClean="0"/>
              <a:t>' </a:t>
            </a:r>
            <a:endParaRPr lang="en-US" sz="2400" dirty="0" smtClean="0"/>
          </a:p>
          <a:p>
            <a:pPr>
              <a:buNone/>
            </a:pPr>
            <a:r>
              <a:rPr lang="en-US" sz="2400" dirty="0" smtClean="0"/>
              <a:t>   </a:t>
            </a:r>
            <a:r>
              <a:rPr lang="en-US" sz="2400" dirty="0" err="1" smtClean="0"/>
              <a:t>start_urls</a:t>
            </a:r>
            <a:r>
              <a:rPr lang="en-US" sz="2400" dirty="0" smtClean="0"/>
              <a:t> </a:t>
            </a:r>
            <a:r>
              <a:rPr lang="en-US" sz="2400" dirty="0" smtClean="0"/>
              <a:t>= ["http://jandan.net/ooxx"] </a:t>
            </a:r>
            <a:endParaRPr lang="en-US" sz="2400" dirty="0" smtClean="0"/>
          </a:p>
          <a:p>
            <a:pPr>
              <a:buNone/>
            </a:pPr>
            <a:endParaRPr lang="en-US" sz="2400" dirty="0" smtClean="0"/>
          </a:p>
          <a:p>
            <a:pPr>
              <a:buNone/>
            </a:pPr>
            <a:r>
              <a:rPr lang="en-US" sz="2400" dirty="0" smtClean="0"/>
              <a:t>    def </a:t>
            </a:r>
            <a:r>
              <a:rPr lang="en-US" sz="2400" dirty="0" smtClean="0"/>
              <a:t>parse(self, response): </a:t>
            </a:r>
            <a:endParaRPr lang="en-US" sz="2400" dirty="0" smtClean="0"/>
          </a:p>
          <a:p>
            <a:pPr>
              <a:buNone/>
            </a:pPr>
            <a:r>
              <a:rPr lang="en-US" sz="2400" dirty="0" smtClean="0"/>
              <a:t>        item </a:t>
            </a:r>
            <a:r>
              <a:rPr lang="en-US" sz="2400" dirty="0" smtClean="0"/>
              <a:t>= </a:t>
            </a:r>
            <a:r>
              <a:rPr lang="en-US" sz="2400" dirty="0" err="1" smtClean="0"/>
              <a:t>JiandanItem</a:t>
            </a:r>
            <a:r>
              <a:rPr lang="en-US" sz="2400" dirty="0" smtClean="0"/>
              <a:t>() </a:t>
            </a:r>
            <a:endParaRPr lang="en-US" sz="2400" dirty="0" smtClean="0"/>
          </a:p>
          <a:p>
            <a:pPr>
              <a:buNone/>
            </a:pPr>
            <a:r>
              <a:rPr lang="en-US" sz="2400" dirty="0" smtClean="0"/>
              <a:t> </a:t>
            </a:r>
            <a:r>
              <a:rPr lang="en-US" sz="2400" dirty="0" smtClean="0"/>
              <a:t>       item</a:t>
            </a:r>
            <a:r>
              <a:rPr lang="en-US" sz="2400" dirty="0" smtClean="0"/>
              <a:t>['</a:t>
            </a:r>
            <a:r>
              <a:rPr lang="en-US" sz="2400" dirty="0" err="1" smtClean="0"/>
              <a:t>image_urls</a:t>
            </a:r>
            <a:r>
              <a:rPr lang="en-US" sz="2400" dirty="0" smtClean="0"/>
              <a:t>'] </a:t>
            </a:r>
            <a:r>
              <a:rPr lang="en-US" sz="2400" dirty="0" smtClean="0"/>
              <a:t>=</a:t>
            </a:r>
            <a:r>
              <a:rPr lang="en-US" sz="2400" dirty="0" err="1" smtClean="0"/>
              <a:t>response.xpath</a:t>
            </a:r>
            <a:r>
              <a:rPr lang="en-US" sz="2400" dirty="0" smtClean="0"/>
              <a:t>('//</a:t>
            </a:r>
            <a:r>
              <a:rPr lang="en-US" sz="2400" dirty="0" err="1" smtClean="0"/>
              <a:t>img</a:t>
            </a:r>
            <a:r>
              <a:rPr lang="en-US" sz="2400" dirty="0" smtClean="0"/>
              <a:t>//@</a:t>
            </a:r>
            <a:r>
              <a:rPr lang="en-US" sz="2400" dirty="0" err="1" smtClean="0"/>
              <a:t>src</a:t>
            </a:r>
            <a:r>
              <a:rPr lang="en-US" sz="2400" dirty="0" smtClean="0"/>
              <a:t>').extract</a:t>
            </a:r>
            <a:r>
              <a:rPr lang="en-US" sz="2400" dirty="0" smtClean="0"/>
              <a:t>()</a:t>
            </a:r>
          </a:p>
          <a:p>
            <a:pPr>
              <a:buNone/>
            </a:pPr>
            <a:r>
              <a:rPr lang="en-US" sz="2400" dirty="0" smtClean="0"/>
              <a:t>        yield </a:t>
            </a:r>
            <a:r>
              <a:rPr lang="en-US" sz="2400" dirty="0" smtClean="0"/>
              <a:t>item</a:t>
            </a:r>
            <a:endParaRPr lang="zh-CN" altLang="en-US"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en-US" dirty="0" smtClean="0"/>
              <a:t>settings.py</a:t>
            </a:r>
          </a:p>
          <a:p>
            <a:pPr>
              <a:buNone/>
            </a:pPr>
            <a:r>
              <a:rPr lang="en-US" dirty="0" smtClean="0"/>
              <a:t>BOT_NAME = '</a:t>
            </a:r>
            <a:r>
              <a:rPr lang="en-US" dirty="0" err="1" smtClean="0"/>
              <a:t>jiandan</a:t>
            </a:r>
            <a:r>
              <a:rPr lang="en-US" dirty="0" smtClean="0"/>
              <a:t>' </a:t>
            </a:r>
            <a:endParaRPr lang="en-US" dirty="0" smtClean="0"/>
          </a:p>
          <a:p>
            <a:pPr>
              <a:buNone/>
            </a:pPr>
            <a:endParaRPr lang="en-US" dirty="0" smtClean="0"/>
          </a:p>
          <a:p>
            <a:pPr>
              <a:buNone/>
            </a:pPr>
            <a:r>
              <a:rPr lang="en-US" dirty="0" smtClean="0"/>
              <a:t>SPIDER_MODULES </a:t>
            </a:r>
            <a:r>
              <a:rPr lang="en-US" dirty="0" smtClean="0"/>
              <a:t>= ['</a:t>
            </a:r>
            <a:r>
              <a:rPr lang="en-US" dirty="0" err="1" smtClean="0"/>
              <a:t>jiandan.spiders</a:t>
            </a:r>
            <a:r>
              <a:rPr lang="en-US" dirty="0" smtClean="0"/>
              <a:t>'] </a:t>
            </a:r>
            <a:endParaRPr lang="en-US" dirty="0" smtClean="0"/>
          </a:p>
          <a:p>
            <a:pPr>
              <a:buNone/>
            </a:pPr>
            <a:r>
              <a:rPr lang="en-US" dirty="0" smtClean="0"/>
              <a:t>NEWSPIDER_MODULE </a:t>
            </a:r>
            <a:r>
              <a:rPr lang="en-US" dirty="0" smtClean="0"/>
              <a:t>= '</a:t>
            </a:r>
            <a:r>
              <a:rPr lang="en-US" dirty="0" err="1" smtClean="0"/>
              <a:t>jiandan.spiders</a:t>
            </a:r>
            <a:r>
              <a:rPr lang="en-US" dirty="0" smtClean="0"/>
              <a:t>' </a:t>
            </a:r>
            <a:endParaRPr lang="en-US" dirty="0" smtClean="0"/>
          </a:p>
          <a:p>
            <a:pPr>
              <a:buNone/>
            </a:pPr>
            <a:endParaRPr lang="en-US" dirty="0" smtClean="0"/>
          </a:p>
          <a:p>
            <a:pPr>
              <a:buNone/>
            </a:pPr>
            <a:r>
              <a:rPr lang="en-US" dirty="0" smtClean="0"/>
              <a:t>ITEM_PIPELINES </a:t>
            </a:r>
            <a:r>
              <a:rPr lang="en-US" dirty="0" smtClean="0"/>
              <a:t>= { 'jiandan.pipelines.JiandanPipeline':1, } </a:t>
            </a:r>
            <a:endParaRPr lang="en-US" dirty="0" smtClean="0"/>
          </a:p>
          <a:p>
            <a:pPr>
              <a:buNone/>
            </a:pPr>
            <a:r>
              <a:rPr lang="en-US" dirty="0" smtClean="0"/>
              <a:t>IMAGES_STORE</a:t>
            </a:r>
            <a:r>
              <a:rPr lang="en-US" dirty="0" smtClean="0"/>
              <a:t>='H:\\</a:t>
            </a:r>
            <a:r>
              <a:rPr lang="en-US" dirty="0" err="1" smtClean="0"/>
              <a:t>jiandan</a:t>
            </a:r>
            <a:r>
              <a:rPr lang="en-US" dirty="0" smtClean="0"/>
              <a:t>' </a:t>
            </a:r>
            <a:endParaRPr lang="en-US" dirty="0" smtClean="0"/>
          </a:p>
          <a:p>
            <a:pPr>
              <a:buNone/>
            </a:pPr>
            <a:r>
              <a:rPr lang="en-US" dirty="0" smtClean="0"/>
              <a:t>IMAGES_THUMBS </a:t>
            </a:r>
            <a:r>
              <a:rPr lang="en-US" dirty="0" smtClean="0"/>
              <a:t>= { 'small': (50, 50), 'big': (200, 200), }</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9218" name="Picture 2"/>
          <p:cNvPicPr>
            <a:picLocks noGrp="1" noChangeAspect="1" noChangeArrowheads="1"/>
          </p:cNvPicPr>
          <p:nvPr>
            <p:ph idx="1"/>
          </p:nvPr>
        </p:nvPicPr>
        <p:blipFill>
          <a:blip r:embed="rId2"/>
          <a:srcRect/>
          <a:stretch>
            <a:fillRect/>
          </a:stretch>
        </p:blipFill>
        <p:spPr bwMode="auto">
          <a:xfrm>
            <a:off x="1285852" y="1071546"/>
            <a:ext cx="6095055" cy="49292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285728"/>
            <a:ext cx="8229600" cy="6143668"/>
          </a:xfrm>
        </p:spPr>
        <p:txBody>
          <a:bodyPr>
            <a:normAutofit fontScale="62500" lnSpcReduction="20000"/>
          </a:bodyPr>
          <a:lstStyle/>
          <a:p>
            <a:r>
              <a:rPr lang="en-US" dirty="0" smtClean="0"/>
              <a:t>pipelinse.py</a:t>
            </a:r>
          </a:p>
          <a:p>
            <a:pPr>
              <a:buNone/>
            </a:pPr>
            <a:r>
              <a:rPr lang="en-US" dirty="0" smtClean="0"/>
              <a:t>import </a:t>
            </a:r>
            <a:r>
              <a:rPr lang="en-US" dirty="0" err="1" smtClean="0"/>
              <a:t>scrapy</a:t>
            </a:r>
            <a:r>
              <a:rPr lang="en-US" dirty="0" smtClean="0"/>
              <a:t> </a:t>
            </a:r>
            <a:endParaRPr lang="en-US" dirty="0" smtClean="0"/>
          </a:p>
          <a:p>
            <a:pPr>
              <a:buNone/>
            </a:pPr>
            <a:r>
              <a:rPr lang="en-US" dirty="0" smtClean="0"/>
              <a:t>from </a:t>
            </a:r>
            <a:r>
              <a:rPr lang="en-US" dirty="0" err="1" smtClean="0"/>
              <a:t>scrapy.exceptions</a:t>
            </a:r>
            <a:r>
              <a:rPr lang="en-US" dirty="0" smtClean="0"/>
              <a:t> import </a:t>
            </a:r>
            <a:r>
              <a:rPr lang="en-US" dirty="0" err="1" smtClean="0"/>
              <a:t>DropItem</a:t>
            </a:r>
            <a:r>
              <a:rPr lang="en-US" dirty="0" smtClean="0"/>
              <a:t> </a:t>
            </a:r>
            <a:endParaRPr lang="en-US" dirty="0" smtClean="0"/>
          </a:p>
          <a:p>
            <a:pPr>
              <a:buNone/>
            </a:pPr>
            <a:r>
              <a:rPr lang="en-US" dirty="0" smtClean="0"/>
              <a:t>from </a:t>
            </a:r>
            <a:r>
              <a:rPr lang="en-US" dirty="0" err="1" smtClean="0"/>
              <a:t>scrapy.pipelines.images</a:t>
            </a:r>
            <a:r>
              <a:rPr lang="en-US" dirty="0" smtClean="0"/>
              <a:t> import </a:t>
            </a:r>
            <a:r>
              <a:rPr lang="en-US" dirty="0" err="1" smtClean="0"/>
              <a:t>ImagesPipeline</a:t>
            </a:r>
            <a:r>
              <a:rPr lang="en-US" dirty="0" smtClean="0"/>
              <a:t> </a:t>
            </a:r>
            <a:endParaRPr lang="en-US" dirty="0" smtClean="0"/>
          </a:p>
          <a:p>
            <a:pPr>
              <a:buNone/>
            </a:pPr>
            <a:r>
              <a:rPr lang="en-US" dirty="0" smtClean="0"/>
              <a:t>#</a:t>
            </a:r>
            <a:r>
              <a:rPr lang="zh-CN" altLang="en-US" dirty="0" smtClean="0"/>
              <a:t>内置的图片管道 </a:t>
            </a:r>
            <a:r>
              <a:rPr lang="en-US" dirty="0" smtClean="0"/>
              <a:t>class </a:t>
            </a:r>
            <a:endParaRPr lang="en-US" dirty="0" smtClean="0"/>
          </a:p>
          <a:p>
            <a:pPr>
              <a:buNone/>
            </a:pPr>
            <a:endParaRPr lang="en-US" dirty="0" smtClean="0"/>
          </a:p>
          <a:p>
            <a:pPr>
              <a:buNone/>
            </a:pPr>
            <a:r>
              <a:rPr lang="en-US" dirty="0" err="1" smtClean="0"/>
              <a:t>JiandanPipeline</a:t>
            </a:r>
            <a:r>
              <a:rPr lang="en-US" dirty="0" smtClean="0"/>
              <a:t>(</a:t>
            </a:r>
            <a:r>
              <a:rPr lang="en-US" dirty="0" err="1" smtClean="0"/>
              <a:t>ImagesPipeline</a:t>
            </a:r>
            <a:r>
              <a:rPr lang="en-US" dirty="0" smtClean="0"/>
              <a:t>):</a:t>
            </a:r>
          </a:p>
          <a:p>
            <a:pPr>
              <a:buNone/>
            </a:pPr>
            <a:r>
              <a:rPr lang="en-US" dirty="0" smtClean="0"/>
              <a:t> </a:t>
            </a:r>
            <a:r>
              <a:rPr lang="en-US" dirty="0" smtClean="0"/>
              <a:t>     #</a:t>
            </a:r>
            <a:r>
              <a:rPr lang="zh-CN" altLang="en-US" dirty="0" smtClean="0"/>
              <a:t>继承</a:t>
            </a:r>
            <a:r>
              <a:rPr lang="en-US" dirty="0" err="1" smtClean="0"/>
              <a:t>ImagesPipeline</a:t>
            </a:r>
            <a:r>
              <a:rPr lang="zh-CN" altLang="en-US" dirty="0" smtClean="0"/>
              <a:t>这个类 </a:t>
            </a:r>
            <a:endParaRPr lang="en-US" altLang="zh-CN" dirty="0" smtClean="0"/>
          </a:p>
          <a:p>
            <a:pPr>
              <a:buNone/>
            </a:pPr>
            <a:r>
              <a:rPr lang="en-US" dirty="0" smtClean="0"/>
              <a:t> </a:t>
            </a:r>
            <a:r>
              <a:rPr lang="en-US" dirty="0" smtClean="0"/>
              <a:t>     </a:t>
            </a:r>
          </a:p>
          <a:p>
            <a:pPr>
              <a:buNone/>
            </a:pPr>
            <a:r>
              <a:rPr lang="en-US" dirty="0" smtClean="0"/>
              <a:t> </a:t>
            </a:r>
            <a:r>
              <a:rPr lang="en-US" dirty="0" smtClean="0"/>
              <a:t>    def </a:t>
            </a:r>
            <a:r>
              <a:rPr lang="en-US" dirty="0" err="1" smtClean="0"/>
              <a:t>get_media_requests</a:t>
            </a:r>
            <a:r>
              <a:rPr lang="en-US" dirty="0" smtClean="0"/>
              <a:t>(self, item, info): </a:t>
            </a:r>
            <a:endParaRPr lang="en-US" dirty="0" smtClean="0"/>
          </a:p>
          <a:p>
            <a:pPr>
              <a:buNone/>
            </a:pPr>
            <a:r>
              <a:rPr lang="en-US" dirty="0" smtClean="0"/>
              <a:t> </a:t>
            </a:r>
            <a:r>
              <a:rPr lang="en-US" dirty="0" smtClean="0"/>
              <a:t>        for </a:t>
            </a:r>
            <a:r>
              <a:rPr lang="en-US" dirty="0" err="1" smtClean="0"/>
              <a:t>image_url</a:t>
            </a:r>
            <a:r>
              <a:rPr lang="en-US" dirty="0" smtClean="0"/>
              <a:t> in item['</a:t>
            </a:r>
            <a:r>
              <a:rPr lang="en-US" dirty="0" err="1" smtClean="0"/>
              <a:t>image_urls</a:t>
            </a:r>
            <a:r>
              <a:rPr lang="en-US" dirty="0" smtClean="0"/>
              <a:t>']: </a:t>
            </a:r>
            <a:endParaRPr lang="en-US" dirty="0" smtClean="0"/>
          </a:p>
          <a:p>
            <a:pPr>
              <a:buNone/>
            </a:pPr>
            <a:r>
              <a:rPr lang="en-US" dirty="0" smtClean="0"/>
              <a:t> </a:t>
            </a:r>
            <a:r>
              <a:rPr lang="en-US" dirty="0" smtClean="0"/>
              <a:t>              </a:t>
            </a:r>
            <a:r>
              <a:rPr lang="en-US" dirty="0" err="1" smtClean="0"/>
              <a:t>image_url</a:t>
            </a:r>
            <a:r>
              <a:rPr lang="en-US" dirty="0" smtClean="0"/>
              <a:t> </a:t>
            </a:r>
            <a:r>
              <a:rPr lang="en-US" dirty="0" smtClean="0"/>
              <a:t>= "http://" + </a:t>
            </a:r>
            <a:r>
              <a:rPr lang="en-US" dirty="0" err="1" smtClean="0"/>
              <a:t>image_url</a:t>
            </a:r>
            <a:r>
              <a:rPr lang="en-US" dirty="0" smtClean="0"/>
              <a:t> </a:t>
            </a:r>
          </a:p>
          <a:p>
            <a:pPr>
              <a:buNone/>
            </a:pPr>
            <a:r>
              <a:rPr lang="en-US" dirty="0" smtClean="0"/>
              <a:t>               yield </a:t>
            </a:r>
            <a:r>
              <a:rPr lang="en-US" dirty="0" err="1" smtClean="0"/>
              <a:t>scrapy.Request</a:t>
            </a:r>
            <a:r>
              <a:rPr lang="en-US" dirty="0" smtClean="0"/>
              <a:t>(</a:t>
            </a:r>
            <a:r>
              <a:rPr lang="en-US" dirty="0" err="1" smtClean="0"/>
              <a:t>image_url</a:t>
            </a:r>
            <a:r>
              <a:rPr lang="en-US" dirty="0" smtClean="0"/>
              <a:t>) </a:t>
            </a:r>
            <a:endParaRPr lang="en-US" dirty="0" smtClean="0"/>
          </a:p>
          <a:p>
            <a:pPr>
              <a:buNone/>
            </a:pPr>
            <a:endParaRPr lang="en-US" dirty="0" smtClean="0"/>
          </a:p>
          <a:p>
            <a:pPr>
              <a:buNone/>
            </a:pPr>
            <a:r>
              <a:rPr lang="en-US" dirty="0" smtClean="0"/>
              <a:t>      def </a:t>
            </a:r>
            <a:r>
              <a:rPr lang="en-US" dirty="0" err="1" smtClean="0"/>
              <a:t>item_completed</a:t>
            </a:r>
            <a:r>
              <a:rPr lang="en-US" dirty="0" smtClean="0"/>
              <a:t>(self, results, item, info): </a:t>
            </a:r>
            <a:endParaRPr lang="en-US" dirty="0" smtClean="0"/>
          </a:p>
          <a:p>
            <a:pPr>
              <a:buNone/>
            </a:pPr>
            <a:r>
              <a:rPr lang="en-US" dirty="0" smtClean="0"/>
              <a:t> </a:t>
            </a:r>
            <a:r>
              <a:rPr lang="en-US" dirty="0" smtClean="0"/>
              <a:t>         </a:t>
            </a:r>
            <a:r>
              <a:rPr lang="en-US" dirty="0" err="1" smtClean="0"/>
              <a:t>image_paths</a:t>
            </a:r>
            <a:r>
              <a:rPr lang="en-US" dirty="0" smtClean="0"/>
              <a:t> </a:t>
            </a:r>
            <a:r>
              <a:rPr lang="en-US" dirty="0" smtClean="0"/>
              <a:t>= [x['path'] for ok, x in results if ok] </a:t>
            </a:r>
            <a:endParaRPr lang="en-US" dirty="0" smtClean="0"/>
          </a:p>
          <a:p>
            <a:pPr>
              <a:buNone/>
            </a:pPr>
            <a:r>
              <a:rPr lang="en-US" dirty="0" smtClean="0"/>
              <a:t> </a:t>
            </a:r>
            <a:r>
              <a:rPr lang="en-US" dirty="0" smtClean="0"/>
              <a:t>         if </a:t>
            </a:r>
            <a:r>
              <a:rPr lang="en-US" dirty="0" smtClean="0"/>
              <a:t>not </a:t>
            </a:r>
            <a:r>
              <a:rPr lang="en-US" dirty="0" err="1" smtClean="0"/>
              <a:t>image_paths</a:t>
            </a:r>
            <a:r>
              <a:rPr lang="en-US" dirty="0" smtClean="0"/>
              <a:t>: </a:t>
            </a:r>
            <a:endParaRPr lang="en-US" dirty="0" smtClean="0"/>
          </a:p>
          <a:p>
            <a:pPr>
              <a:buNone/>
            </a:pPr>
            <a:r>
              <a:rPr lang="en-US" dirty="0" smtClean="0"/>
              <a:t>                   raise </a:t>
            </a:r>
            <a:r>
              <a:rPr lang="en-US" dirty="0" err="1" smtClean="0"/>
              <a:t>DropItem</a:t>
            </a:r>
            <a:r>
              <a:rPr lang="en-US" dirty="0" smtClean="0"/>
              <a:t>("Item contains no images") </a:t>
            </a:r>
            <a:endParaRPr lang="en-US" dirty="0" smtClean="0"/>
          </a:p>
          <a:p>
            <a:pPr>
              <a:buNone/>
            </a:pPr>
            <a:r>
              <a:rPr lang="en-US" dirty="0" smtClean="0"/>
              <a:t>          return </a:t>
            </a:r>
            <a:r>
              <a:rPr lang="en-US" dirty="0" smtClean="0"/>
              <a:t>item</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保存到文本文件和数据库</a:t>
            </a:r>
            <a:endParaRPr lang="zh-CN" altLang="en-US" dirty="0"/>
          </a:p>
        </p:txBody>
      </p:sp>
      <p:sp>
        <p:nvSpPr>
          <p:cNvPr id="3" name="内容占位符 2"/>
          <p:cNvSpPr>
            <a:spLocks noGrp="1"/>
          </p:cNvSpPr>
          <p:nvPr>
            <p:ph idx="1"/>
          </p:nvPr>
        </p:nvSpPr>
        <p:spPr/>
        <p:txBody>
          <a:bodyPr/>
          <a:lstStyle/>
          <a:p>
            <a:r>
              <a:rPr lang="en-US" b="1" dirty="0" smtClean="0"/>
              <a:t>settings.py</a:t>
            </a:r>
            <a:r>
              <a:rPr lang="zh-CN" altLang="en-US" b="1" dirty="0" smtClean="0"/>
              <a:t>文件</a:t>
            </a:r>
            <a:endParaRPr lang="zh-CN" altLang="en-US" dirty="0"/>
          </a:p>
        </p:txBody>
      </p:sp>
      <p:pic>
        <p:nvPicPr>
          <p:cNvPr id="4" name="Picture 2"/>
          <p:cNvPicPr>
            <a:picLocks noChangeAspect="1" noChangeArrowheads="1"/>
          </p:cNvPicPr>
          <p:nvPr/>
        </p:nvPicPr>
        <p:blipFill>
          <a:blip r:embed="rId2"/>
          <a:srcRect/>
          <a:stretch>
            <a:fillRect/>
          </a:stretch>
        </p:blipFill>
        <p:spPr bwMode="auto">
          <a:xfrm>
            <a:off x="1428728" y="2357430"/>
            <a:ext cx="6393978" cy="1643074"/>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170" name="Picture 2"/>
          <p:cNvPicPr>
            <a:picLocks noGrp="1" noChangeAspect="1" noChangeArrowheads="1"/>
          </p:cNvPicPr>
          <p:nvPr>
            <p:ph idx="1"/>
          </p:nvPr>
        </p:nvPicPr>
        <p:blipFill>
          <a:blip r:embed="rId2"/>
          <a:srcRect/>
          <a:stretch>
            <a:fillRect/>
          </a:stretch>
        </p:blipFill>
        <p:spPr bwMode="auto">
          <a:xfrm>
            <a:off x="1857356" y="1643050"/>
            <a:ext cx="4505325" cy="3638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2143116"/>
            <a:ext cx="8229600" cy="3983047"/>
          </a:xfrm>
        </p:spPr>
        <p:txBody>
          <a:bodyPr>
            <a:normAutofit fontScale="70000" lnSpcReduction="20000"/>
          </a:bodyPr>
          <a:lstStyle/>
          <a:p>
            <a:r>
              <a:rPr lang="en-US" dirty="0" err="1" smtClean="0"/>
              <a:t>Scrapy</a:t>
            </a:r>
            <a:r>
              <a:rPr lang="zh-CN" altLang="en-US" dirty="0" smtClean="0"/>
              <a:t>共有</a:t>
            </a:r>
            <a:r>
              <a:rPr lang="en-US" altLang="zh-CN" dirty="0" smtClean="0"/>
              <a:t>7</a:t>
            </a:r>
            <a:r>
              <a:rPr lang="zh-CN" altLang="en-US" dirty="0" smtClean="0"/>
              <a:t>大架构，</a:t>
            </a:r>
            <a:endParaRPr lang="en-US" altLang="zh-CN" dirty="0" smtClean="0"/>
          </a:p>
          <a:p>
            <a:pPr lvl="1"/>
            <a:r>
              <a:rPr lang="en-US" dirty="0" err="1" smtClean="0"/>
              <a:t>ScrapyEngine</a:t>
            </a:r>
            <a:r>
              <a:rPr lang="en-US" dirty="0" smtClean="0"/>
              <a:t>(</a:t>
            </a:r>
            <a:r>
              <a:rPr lang="zh-CN" altLang="en-US" dirty="0" smtClean="0"/>
              <a:t>引擎</a:t>
            </a:r>
            <a:r>
              <a:rPr lang="en-US" altLang="zh-CN" dirty="0" smtClean="0"/>
              <a:t>)</a:t>
            </a:r>
          </a:p>
          <a:p>
            <a:pPr lvl="2"/>
            <a:r>
              <a:rPr lang="zh-CN" altLang="en-US" dirty="0" smtClean="0"/>
              <a:t>负责</a:t>
            </a:r>
            <a:r>
              <a:rPr lang="en-US" dirty="0" err="1" smtClean="0"/>
              <a:t>Spider、ItemPipeline、Downloader、Scheduler</a:t>
            </a:r>
            <a:r>
              <a:rPr lang="zh-CN" altLang="en-US" dirty="0" smtClean="0"/>
              <a:t>中间的通讯，信号、数据传递等。</a:t>
            </a:r>
            <a:endParaRPr lang="en-US" altLang="zh-CN" dirty="0" smtClean="0"/>
          </a:p>
          <a:p>
            <a:pPr lvl="1"/>
            <a:r>
              <a:rPr lang="en-US" dirty="0" smtClean="0"/>
              <a:t>Scheduler(</a:t>
            </a:r>
            <a:r>
              <a:rPr lang="zh-CN" altLang="en-US" dirty="0" smtClean="0"/>
              <a:t>调度器</a:t>
            </a:r>
            <a:r>
              <a:rPr lang="en-US" altLang="zh-CN" dirty="0" smtClean="0"/>
              <a:t>)</a:t>
            </a:r>
          </a:p>
          <a:p>
            <a:pPr lvl="2"/>
            <a:r>
              <a:rPr lang="zh-CN" altLang="en-US" dirty="0" smtClean="0"/>
              <a:t>负责接收引擎发送过来的</a:t>
            </a:r>
            <a:r>
              <a:rPr lang="en-US" altLang="zh-CN" dirty="0" smtClean="0"/>
              <a:t>Request</a:t>
            </a:r>
            <a:r>
              <a:rPr lang="zh-CN" altLang="en-US" dirty="0" smtClean="0"/>
              <a:t>请求，</a:t>
            </a:r>
            <a:endParaRPr lang="en-US" altLang="zh-CN" dirty="0" smtClean="0"/>
          </a:p>
          <a:p>
            <a:pPr lvl="2"/>
            <a:r>
              <a:rPr lang="zh-CN" altLang="en-US" dirty="0" smtClean="0"/>
              <a:t>并按照一定的方式进行整理排列、入队。</a:t>
            </a:r>
            <a:endParaRPr lang="en-US" altLang="zh-CN" dirty="0" smtClean="0"/>
          </a:p>
          <a:p>
            <a:pPr lvl="2"/>
            <a:r>
              <a:rPr lang="zh-CN" altLang="en-US" dirty="0" smtClean="0"/>
              <a:t>当引擎需要时，便把这些请求交还给引擎</a:t>
            </a:r>
            <a:endParaRPr lang="en-US" altLang="zh-CN" dirty="0" smtClean="0"/>
          </a:p>
          <a:p>
            <a:pPr lvl="2"/>
            <a:r>
              <a:rPr lang="zh-CN" altLang="en-US" dirty="0" smtClean="0"/>
              <a:t>优先队列</a:t>
            </a:r>
            <a:r>
              <a:rPr lang="en-US" altLang="zh-CN" dirty="0" smtClean="0"/>
              <a:t>,   </a:t>
            </a:r>
            <a:r>
              <a:rPr lang="zh-CN" altLang="en-US" dirty="0" smtClean="0"/>
              <a:t>去除重复的网址。</a:t>
            </a:r>
            <a:endParaRPr lang="en-US" altLang="zh-CN" dirty="0" smtClean="0"/>
          </a:p>
          <a:p>
            <a:pPr lvl="1"/>
            <a:r>
              <a:rPr lang="en-US" dirty="0" err="1" smtClean="0"/>
              <a:t>DownloaderMiddlewares</a:t>
            </a:r>
            <a:r>
              <a:rPr lang="en-US" dirty="0" smtClean="0"/>
              <a:t>（</a:t>
            </a:r>
            <a:r>
              <a:rPr lang="zh-CN" altLang="en-US" dirty="0" smtClean="0"/>
              <a:t>下载中间件）</a:t>
            </a:r>
            <a:endParaRPr lang="en-US" altLang="zh-CN" dirty="0" smtClean="0"/>
          </a:p>
          <a:p>
            <a:pPr lvl="2"/>
            <a:r>
              <a:rPr lang="zh-CN" altLang="en-US" dirty="0" smtClean="0"/>
              <a:t>可以</a:t>
            </a:r>
            <a:r>
              <a:rPr lang="zh-CN" altLang="en-US" dirty="0" smtClean="0">
                <a:solidFill>
                  <a:srgbClr val="FF0000"/>
                </a:solidFill>
              </a:rPr>
              <a:t>自定义</a:t>
            </a:r>
            <a:r>
              <a:rPr lang="zh-CN" altLang="en-US" dirty="0" smtClean="0"/>
              <a:t>扩展下载功能的组件，</a:t>
            </a:r>
            <a:endParaRPr lang="en-US" altLang="zh-CN" dirty="0" smtClean="0"/>
          </a:p>
          <a:p>
            <a:pPr lvl="3"/>
            <a:r>
              <a:rPr lang="zh-CN" altLang="en-US" dirty="0" smtClean="0"/>
              <a:t>下载的方式、</a:t>
            </a:r>
            <a:endParaRPr lang="en-US" altLang="zh-CN" dirty="0" smtClean="0"/>
          </a:p>
          <a:p>
            <a:pPr lvl="3"/>
            <a:r>
              <a:rPr lang="zh-CN" altLang="en-US" dirty="0" smtClean="0"/>
              <a:t>下载数据的选取、</a:t>
            </a:r>
            <a:endParaRPr lang="en-US" altLang="zh-CN" dirty="0" smtClean="0"/>
          </a:p>
          <a:p>
            <a:pPr lvl="3"/>
            <a:r>
              <a:rPr lang="zh-CN" altLang="en-US" dirty="0" smtClean="0"/>
              <a:t>存储等功能。</a:t>
            </a:r>
            <a:endParaRPr lang="en-US" altLang="zh-CN" dirty="0" smtClean="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500694" y="-142900"/>
            <a:ext cx="3286148" cy="299564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8194" name="Picture 2"/>
          <p:cNvPicPr>
            <a:picLocks noGrp="1" noChangeAspect="1" noChangeArrowheads="1"/>
          </p:cNvPicPr>
          <p:nvPr>
            <p:ph idx="1"/>
          </p:nvPr>
        </p:nvPicPr>
        <p:blipFill>
          <a:blip r:embed="rId2"/>
          <a:srcRect/>
          <a:stretch>
            <a:fillRect/>
          </a:stretch>
        </p:blipFill>
        <p:spPr bwMode="auto">
          <a:xfrm>
            <a:off x="1000100" y="285728"/>
            <a:ext cx="5857916" cy="60841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数据库</a:t>
            </a:r>
            <a:endParaRPr lang="zh-CN" altLang="en-US" dirty="0"/>
          </a:p>
        </p:txBody>
      </p:sp>
      <p:sp>
        <p:nvSpPr>
          <p:cNvPr id="3" name="内容占位符 2"/>
          <p:cNvSpPr>
            <a:spLocks noGrp="1"/>
          </p:cNvSpPr>
          <p:nvPr>
            <p:ph idx="1"/>
          </p:nvPr>
        </p:nvSpPr>
        <p:spPr>
          <a:xfrm>
            <a:off x="457200" y="1600200"/>
            <a:ext cx="8229600" cy="5069160"/>
          </a:xfrm>
        </p:spPr>
        <p:txBody>
          <a:bodyPr>
            <a:normAutofit fontScale="85000" lnSpcReduction="20000"/>
          </a:bodyPr>
          <a:lstStyle/>
          <a:p>
            <a:r>
              <a:rPr lang="zh-CN" altLang="en-US" dirty="0" smtClean="0"/>
              <a:t>强大的数据管理能力非文件可比</a:t>
            </a:r>
            <a:endParaRPr lang="en-US" altLang="zh-CN" dirty="0" smtClean="0"/>
          </a:p>
          <a:p>
            <a:r>
              <a:rPr lang="zh-CN" altLang="en-US" dirty="0"/>
              <a:t>数据库提供了更强有力的</a:t>
            </a:r>
            <a:r>
              <a:rPr lang="zh-CN" altLang="en-US" dirty="0">
                <a:hlinkClick r:id="rId3"/>
              </a:rPr>
              <a:t>数据存储</a:t>
            </a:r>
            <a:r>
              <a:rPr lang="zh-CN" altLang="en-US" dirty="0"/>
              <a:t>和分析能力</a:t>
            </a:r>
            <a:r>
              <a:rPr lang="zh-CN" altLang="en-US" dirty="0" smtClean="0"/>
              <a:t>，</a:t>
            </a:r>
            <a:endParaRPr lang="en-US" altLang="zh-CN" dirty="0" smtClean="0"/>
          </a:p>
          <a:p>
            <a:pPr lvl="1"/>
            <a:r>
              <a:rPr lang="zh-CN" altLang="en-US" dirty="0" smtClean="0"/>
              <a:t>例如</a:t>
            </a:r>
            <a:r>
              <a:rPr lang="zh-CN" altLang="en-US" dirty="0"/>
              <a:t>：数据索引、排序、查找、相关一致性等</a:t>
            </a:r>
            <a:r>
              <a:rPr lang="zh-CN" altLang="en-US" dirty="0" smtClean="0"/>
              <a:t>，</a:t>
            </a:r>
            <a:endParaRPr lang="en-US" altLang="zh-CN" dirty="0" smtClean="0"/>
          </a:p>
          <a:p>
            <a:pPr lvl="1"/>
            <a:r>
              <a:rPr lang="zh-CN" altLang="en-US" dirty="0" smtClean="0"/>
              <a:t>它</a:t>
            </a:r>
            <a:r>
              <a:rPr lang="zh-CN" altLang="en-US" dirty="0"/>
              <a:t>不</a:t>
            </a:r>
            <a:r>
              <a:rPr lang="zh-CN" altLang="en-US" dirty="0" smtClean="0"/>
              <a:t>仅仅是</a:t>
            </a:r>
            <a:r>
              <a:rPr lang="zh-CN" altLang="en-US" dirty="0"/>
              <a:t>存储数据。</a:t>
            </a:r>
            <a:endParaRPr lang="en-US" altLang="zh-CN" dirty="0" smtClean="0"/>
          </a:p>
          <a:p>
            <a:r>
              <a:rPr lang="zh-CN" altLang="zh-CN" b="1" dirty="0" smtClean="0"/>
              <a:t>轻型</a:t>
            </a:r>
            <a:r>
              <a:rPr lang="zh-CN" altLang="en-US" b="1" dirty="0" smtClean="0"/>
              <a:t>关系型</a:t>
            </a:r>
            <a:r>
              <a:rPr lang="zh-CN" altLang="zh-CN" b="1" dirty="0" smtClean="0"/>
              <a:t>数据库</a:t>
            </a:r>
            <a:endParaRPr lang="zh-CN" altLang="zh-CN" b="1" dirty="0"/>
          </a:p>
          <a:p>
            <a:pPr lvl="1"/>
            <a:r>
              <a:rPr lang="en-US" altLang="zh-CN" b="1" dirty="0" err="1" smtClean="0"/>
              <a:t>Sqlite</a:t>
            </a:r>
            <a:endParaRPr lang="en-US" altLang="zh-CN" b="1" dirty="0" smtClean="0"/>
          </a:p>
          <a:p>
            <a:pPr lvl="2"/>
            <a:r>
              <a:rPr lang="en-US" altLang="zh-CN" dirty="0"/>
              <a:t>SQLite</a:t>
            </a:r>
            <a:r>
              <a:rPr lang="zh-CN" altLang="en-US" dirty="0"/>
              <a:t>是一种嵌入式数据库</a:t>
            </a:r>
            <a:r>
              <a:rPr lang="zh-CN" altLang="en-US" dirty="0" smtClean="0"/>
              <a:t>，</a:t>
            </a:r>
            <a:r>
              <a:rPr lang="en-US" altLang="zh-CN" dirty="0"/>
              <a:t>SQLite</a:t>
            </a:r>
            <a:r>
              <a:rPr lang="zh-CN" altLang="en-US" dirty="0"/>
              <a:t>本身是</a:t>
            </a:r>
            <a:r>
              <a:rPr lang="en-US" altLang="zh-CN" dirty="0"/>
              <a:t>C</a:t>
            </a:r>
            <a:r>
              <a:rPr lang="zh-CN" altLang="en-US" dirty="0"/>
              <a:t>写的，体积很小</a:t>
            </a:r>
            <a:endParaRPr lang="en-US" altLang="zh-CN" dirty="0"/>
          </a:p>
          <a:p>
            <a:pPr lvl="2"/>
            <a:r>
              <a:rPr lang="zh-CN" altLang="en-US" dirty="0" smtClean="0"/>
              <a:t>它</a:t>
            </a:r>
            <a:r>
              <a:rPr lang="zh-CN" altLang="en-US" dirty="0"/>
              <a:t>的数据库就是一个文件</a:t>
            </a:r>
            <a:r>
              <a:rPr lang="zh-CN" altLang="en-US" dirty="0" smtClean="0"/>
              <a:t>。</a:t>
            </a:r>
            <a:endParaRPr lang="en-US" altLang="zh-CN" dirty="0" smtClean="0"/>
          </a:p>
          <a:p>
            <a:pPr lvl="2"/>
            <a:r>
              <a:rPr lang="en-US" altLang="zh-CN" dirty="0"/>
              <a:t>Python</a:t>
            </a:r>
            <a:r>
              <a:rPr lang="zh-CN" altLang="en-US" dirty="0"/>
              <a:t>就内置了</a:t>
            </a:r>
            <a:r>
              <a:rPr lang="en-US" altLang="zh-CN" dirty="0"/>
              <a:t>SQLite3</a:t>
            </a:r>
            <a:r>
              <a:rPr lang="zh-CN" altLang="en-US" dirty="0"/>
              <a:t>，所以，在</a:t>
            </a:r>
            <a:r>
              <a:rPr lang="en-US" altLang="zh-CN" dirty="0"/>
              <a:t>Python</a:t>
            </a:r>
            <a:r>
              <a:rPr lang="zh-CN" altLang="en-US" dirty="0"/>
              <a:t>中使用</a:t>
            </a:r>
            <a:r>
              <a:rPr lang="en-US" altLang="zh-CN" dirty="0"/>
              <a:t>SQLite</a:t>
            </a:r>
            <a:r>
              <a:rPr lang="zh-CN" altLang="en-US" dirty="0"/>
              <a:t>，不需要安装任何东西，直接</a:t>
            </a:r>
            <a:r>
              <a:rPr lang="zh-CN" altLang="en-US" dirty="0" smtClean="0"/>
              <a:t>使用</a:t>
            </a:r>
            <a:endParaRPr lang="en-US" altLang="zh-CN" dirty="0" smtClean="0"/>
          </a:p>
          <a:p>
            <a:pPr lvl="1"/>
            <a:r>
              <a:rPr lang="en-US" altLang="zh-CN" b="1" dirty="0" err="1" smtClean="0"/>
              <a:t>Mysql</a:t>
            </a:r>
            <a:endParaRPr lang="en-US" altLang="zh-CN" b="1" dirty="0" smtClean="0"/>
          </a:p>
          <a:p>
            <a:pPr lvl="2"/>
            <a:r>
              <a:rPr lang="en-US" altLang="zh-CN" dirty="0" smtClean="0"/>
              <a:t>Python </a:t>
            </a:r>
            <a:r>
              <a:rPr lang="zh-CN" altLang="en-US" dirty="0" smtClean="0"/>
              <a:t>需要安装</a:t>
            </a:r>
            <a:r>
              <a:rPr lang="en-US" altLang="zh-CN" dirty="0" err="1" smtClean="0"/>
              <a:t>mysqldb</a:t>
            </a:r>
            <a:r>
              <a:rPr lang="zh-CN" altLang="en-US" dirty="0" smtClean="0"/>
              <a:t>模块</a:t>
            </a:r>
            <a:endParaRPr lang="zh-CN" altLang="zh-CN" b="1" dirty="0"/>
          </a:p>
          <a:p>
            <a:r>
              <a:rPr lang="zh-CN" altLang="zh-CN" b="1" dirty="0"/>
              <a:t>非关系型数据库</a:t>
            </a:r>
          </a:p>
          <a:p>
            <a:pPr lvl="1"/>
            <a:r>
              <a:rPr lang="en-US" altLang="zh-CN" b="1" dirty="0" err="1"/>
              <a:t>mongodb</a:t>
            </a:r>
            <a:endParaRPr lang="zh-CN" altLang="zh-CN" b="1" dirty="0"/>
          </a:p>
          <a:p>
            <a:endParaRPr lang="zh-CN" altLang="en-US" dirty="0"/>
          </a:p>
        </p:txBody>
      </p:sp>
    </p:spTree>
    <p:extLst>
      <p:ext uri="{BB962C8B-B14F-4D97-AF65-F5344CB8AC3E}">
        <p14:creationId xmlns="" xmlns:p14="http://schemas.microsoft.com/office/powerpoint/2010/main" val="11390972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MongoDB</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err="1" smtClean="0"/>
              <a:t>MongoDB</a:t>
            </a:r>
            <a:r>
              <a:rPr lang="en-US" altLang="zh-CN" dirty="0" smtClean="0"/>
              <a:t> </a:t>
            </a:r>
            <a:r>
              <a:rPr lang="zh-CN" altLang="en-US" dirty="0" smtClean="0"/>
              <a:t>是一个基于分布式文件存储的数据库。</a:t>
            </a:r>
            <a:endParaRPr lang="en-US" altLang="zh-CN" dirty="0" smtClean="0"/>
          </a:p>
          <a:p>
            <a:r>
              <a:rPr lang="zh-CN" altLang="en-US" dirty="0" smtClean="0"/>
              <a:t>由 </a:t>
            </a:r>
            <a:r>
              <a:rPr lang="en-US" altLang="zh-CN" dirty="0" smtClean="0"/>
              <a:t>C++ </a:t>
            </a:r>
            <a:r>
              <a:rPr lang="zh-CN" altLang="en-US" dirty="0" smtClean="0"/>
              <a:t>语言编写。</a:t>
            </a:r>
            <a:endParaRPr lang="en-US" altLang="zh-CN" dirty="0" smtClean="0"/>
          </a:p>
          <a:p>
            <a:r>
              <a:rPr lang="zh-CN" altLang="en-US" dirty="0" smtClean="0"/>
              <a:t>旨在为 </a:t>
            </a:r>
            <a:r>
              <a:rPr lang="en-US" altLang="zh-CN" dirty="0" smtClean="0"/>
              <a:t>WEB </a:t>
            </a:r>
            <a:r>
              <a:rPr lang="zh-CN" altLang="en-US" dirty="0" smtClean="0"/>
              <a:t>应用提供可扩展的高性能数据存储解决方案。</a:t>
            </a:r>
          </a:p>
          <a:p>
            <a:r>
              <a:rPr lang="en-US" altLang="zh-CN" dirty="0" err="1" smtClean="0"/>
              <a:t>MongoDB</a:t>
            </a:r>
            <a:r>
              <a:rPr lang="en-US" altLang="zh-CN" dirty="0" smtClean="0"/>
              <a:t> </a:t>
            </a:r>
            <a:r>
              <a:rPr lang="zh-CN" altLang="en-US" dirty="0" smtClean="0"/>
              <a:t>是一个介于关系数据库和非关系数据库之间的产品，</a:t>
            </a:r>
            <a:endParaRPr lang="en-US" altLang="zh-CN" dirty="0" smtClean="0"/>
          </a:p>
          <a:p>
            <a:r>
              <a:rPr lang="zh-CN" altLang="en-US" dirty="0" smtClean="0"/>
              <a:t>是非关系数据库当中功能最丰富，最像关系数据库的。</a:t>
            </a:r>
          </a:p>
          <a:p>
            <a:endParaRPr lang="zh-CN"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非关系数据库</a:t>
            </a:r>
            <a:endParaRPr lang="zh-CN" altLang="en-US" dirty="0"/>
          </a:p>
        </p:txBody>
      </p:sp>
      <p:sp>
        <p:nvSpPr>
          <p:cNvPr id="3" name="内容占位符 2"/>
          <p:cNvSpPr>
            <a:spLocks noGrp="1"/>
          </p:cNvSpPr>
          <p:nvPr>
            <p:ph idx="1"/>
          </p:nvPr>
        </p:nvSpPr>
        <p:spPr>
          <a:xfrm>
            <a:off x="457200" y="1600200"/>
            <a:ext cx="8229600" cy="5069160"/>
          </a:xfrm>
        </p:spPr>
        <p:txBody>
          <a:bodyPr>
            <a:normAutofit fontScale="70000" lnSpcReduction="20000"/>
          </a:bodyPr>
          <a:lstStyle/>
          <a:p>
            <a:r>
              <a:rPr lang="en-US" altLang="zh-CN" dirty="0" smtClean="0"/>
              <a:t>NoSQL </a:t>
            </a:r>
            <a:r>
              <a:rPr lang="en-US" altLang="zh-CN" dirty="0"/>
              <a:t>= Not Only </a:t>
            </a:r>
            <a:r>
              <a:rPr lang="en-US" altLang="zh-CN" dirty="0" smtClean="0"/>
              <a:t>SQL</a:t>
            </a:r>
          </a:p>
          <a:p>
            <a:r>
              <a:rPr lang="zh-CN" altLang="en-US" b="1" dirty="0" smtClean="0"/>
              <a:t>优点</a:t>
            </a:r>
            <a:endParaRPr lang="en-US" altLang="zh-CN" b="1" dirty="0" smtClean="0"/>
          </a:p>
          <a:p>
            <a:pPr lvl="1"/>
            <a:r>
              <a:rPr lang="zh-CN" altLang="en-US" b="1" dirty="0" smtClean="0"/>
              <a:t>易扩展</a:t>
            </a:r>
            <a:endParaRPr lang="en-US" altLang="zh-CN" b="1" dirty="0" smtClean="0"/>
          </a:p>
          <a:p>
            <a:pPr lvl="2"/>
            <a:r>
              <a:rPr lang="en-US" altLang="zh-CN" sz="2900" dirty="0"/>
              <a:t>NoSQL</a:t>
            </a:r>
            <a:r>
              <a:rPr lang="zh-CN" altLang="en-US" sz="2900" dirty="0"/>
              <a:t>数据库种类繁多，但是一个共同的特点都是去掉</a:t>
            </a:r>
            <a:r>
              <a:rPr lang="zh-CN" altLang="en-US" sz="2900" dirty="0">
                <a:hlinkClick r:id="rId2"/>
              </a:rPr>
              <a:t>关系数据库</a:t>
            </a:r>
            <a:r>
              <a:rPr lang="zh-CN" altLang="en-US" sz="2900" dirty="0"/>
              <a:t>的关系型特性。</a:t>
            </a:r>
            <a:endParaRPr lang="en-US" altLang="zh-CN" sz="2900" dirty="0"/>
          </a:p>
          <a:p>
            <a:pPr lvl="2"/>
            <a:r>
              <a:rPr lang="zh-CN" altLang="en-US" sz="2900" dirty="0"/>
              <a:t>数据之间无关系，这样就非常容易扩展。</a:t>
            </a:r>
            <a:endParaRPr lang="en-US" altLang="zh-CN" sz="2900" dirty="0"/>
          </a:p>
          <a:p>
            <a:pPr lvl="1"/>
            <a:r>
              <a:rPr lang="zh-CN" altLang="en-US" b="1" dirty="0"/>
              <a:t>大数据量，高性能</a:t>
            </a:r>
          </a:p>
          <a:p>
            <a:pPr lvl="2"/>
            <a:r>
              <a:rPr lang="en-US" altLang="zh-CN" sz="2900" dirty="0"/>
              <a:t>NoSQL</a:t>
            </a:r>
            <a:r>
              <a:rPr lang="zh-CN" altLang="en-US" sz="2900" dirty="0"/>
              <a:t>数据库都具有非常高的读写性能，尤其在大数据量下。</a:t>
            </a:r>
            <a:endParaRPr lang="en-US" altLang="zh-CN" sz="2900" dirty="0"/>
          </a:p>
          <a:p>
            <a:pPr lvl="2"/>
            <a:r>
              <a:rPr lang="zh-CN" altLang="en-US" sz="2900" dirty="0"/>
              <a:t>这得益于它的无关系性，数据库的结构简单。</a:t>
            </a:r>
            <a:endParaRPr lang="en-US" altLang="zh-CN" sz="2900" dirty="0"/>
          </a:p>
          <a:p>
            <a:pPr lvl="2"/>
            <a:r>
              <a:rPr lang="zh-CN" altLang="en-US" sz="2900" dirty="0"/>
              <a:t>一般</a:t>
            </a:r>
            <a:r>
              <a:rPr lang="en-US" altLang="zh-CN" sz="2900" dirty="0"/>
              <a:t>MySQL</a:t>
            </a:r>
            <a:r>
              <a:rPr lang="zh-CN" altLang="en-US" sz="2900" dirty="0"/>
              <a:t>使用 </a:t>
            </a:r>
            <a:r>
              <a:rPr lang="en-US" altLang="zh-CN" sz="2900" dirty="0"/>
              <a:t>Query Cache</a:t>
            </a:r>
            <a:r>
              <a:rPr lang="zh-CN" altLang="en-US" sz="2900" dirty="0"/>
              <a:t>，每次表的更新</a:t>
            </a:r>
            <a:r>
              <a:rPr lang="en-US" altLang="zh-CN" sz="2900" dirty="0"/>
              <a:t>Cache</a:t>
            </a:r>
            <a:r>
              <a:rPr lang="zh-CN" altLang="en-US" sz="2900" dirty="0"/>
              <a:t>就失效，是一种大粒度的</a:t>
            </a:r>
            <a:r>
              <a:rPr lang="en-US" altLang="zh-CN" sz="2900" dirty="0"/>
              <a:t>Cache</a:t>
            </a:r>
            <a:r>
              <a:rPr lang="zh-CN" altLang="en-US" sz="2900" dirty="0"/>
              <a:t>，在针对</a:t>
            </a:r>
            <a:r>
              <a:rPr lang="en-US" altLang="zh-CN" sz="2900" dirty="0">
                <a:hlinkClick r:id="rId3"/>
              </a:rPr>
              <a:t>web2.0</a:t>
            </a:r>
            <a:r>
              <a:rPr lang="zh-CN" altLang="en-US" sz="2900" dirty="0"/>
              <a:t>的交互频繁的应用，</a:t>
            </a:r>
            <a:r>
              <a:rPr lang="en-US" altLang="zh-CN" sz="2900" dirty="0"/>
              <a:t>Cache</a:t>
            </a:r>
            <a:r>
              <a:rPr lang="zh-CN" altLang="en-US" sz="2900" dirty="0"/>
              <a:t>性能不高。</a:t>
            </a:r>
            <a:endParaRPr lang="en-US" altLang="zh-CN" sz="2900" dirty="0"/>
          </a:p>
          <a:p>
            <a:pPr lvl="2"/>
            <a:r>
              <a:rPr lang="zh-CN" altLang="en-US" sz="2900" dirty="0"/>
              <a:t>而</a:t>
            </a:r>
            <a:r>
              <a:rPr lang="en-US" altLang="zh-CN" sz="2900" dirty="0"/>
              <a:t>NoSQL</a:t>
            </a:r>
            <a:r>
              <a:rPr lang="zh-CN" altLang="en-US" sz="2900" dirty="0"/>
              <a:t>的 </a:t>
            </a:r>
            <a:r>
              <a:rPr lang="en-US" altLang="zh-CN" sz="2900" dirty="0"/>
              <a:t>Cache</a:t>
            </a:r>
            <a:r>
              <a:rPr lang="zh-CN" altLang="en-US" sz="2900" dirty="0"/>
              <a:t>是记录级的，是一种</a:t>
            </a:r>
            <a:r>
              <a:rPr lang="zh-CN" altLang="en-US" sz="2900" dirty="0">
                <a:hlinkClick r:id="rId4"/>
              </a:rPr>
              <a:t>细粒度</a:t>
            </a:r>
            <a:r>
              <a:rPr lang="zh-CN" altLang="en-US" sz="2900" dirty="0"/>
              <a:t>的</a:t>
            </a:r>
            <a:r>
              <a:rPr lang="en-US" altLang="zh-CN" sz="2900" dirty="0"/>
              <a:t>Cache</a:t>
            </a:r>
            <a:r>
              <a:rPr lang="zh-CN" altLang="en-US" sz="2900" dirty="0"/>
              <a:t>，所以</a:t>
            </a:r>
            <a:r>
              <a:rPr lang="en-US" altLang="zh-CN" sz="2900" dirty="0"/>
              <a:t>NoSQL</a:t>
            </a:r>
            <a:r>
              <a:rPr lang="zh-CN" altLang="en-US" sz="2900" dirty="0"/>
              <a:t>在这个层面上来说就要性能高很多了。</a:t>
            </a:r>
          </a:p>
          <a:p>
            <a:pPr lvl="1"/>
            <a:r>
              <a:rPr lang="zh-CN" altLang="en-US" b="1" dirty="0"/>
              <a:t>灵活的数据模型</a:t>
            </a:r>
          </a:p>
          <a:p>
            <a:pPr lvl="2"/>
            <a:r>
              <a:rPr lang="en-US" altLang="zh-CN" sz="2900" dirty="0" smtClean="0"/>
              <a:t>NoSQL</a:t>
            </a:r>
            <a:r>
              <a:rPr lang="zh-CN" altLang="en-US" sz="2900" dirty="0"/>
              <a:t>无需事先为要存储的数据建立字段，随时可以存储自定义的数据格式</a:t>
            </a:r>
            <a:r>
              <a:rPr lang="zh-CN" altLang="en-US" sz="2900" dirty="0" smtClean="0"/>
              <a:t>。</a:t>
            </a:r>
            <a:endParaRPr lang="en-US" altLang="zh-CN" sz="2900" dirty="0" smtClean="0"/>
          </a:p>
        </p:txBody>
      </p:sp>
    </p:spTree>
    <p:extLst>
      <p:ext uri="{BB962C8B-B14F-4D97-AF65-F5344CB8AC3E}">
        <p14:creationId xmlns="" xmlns:p14="http://schemas.microsoft.com/office/powerpoint/2010/main" val="30026660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dirty="0"/>
              <a:t>关系型数据库的优势：</a:t>
            </a:r>
            <a:endParaRPr lang="en-US" altLang="zh-CN" dirty="0"/>
          </a:p>
          <a:p>
            <a:pPr lvl="1"/>
            <a:r>
              <a:rPr lang="en-US" altLang="zh-CN" dirty="0"/>
              <a:t>1. </a:t>
            </a:r>
            <a:r>
              <a:rPr lang="zh-CN" altLang="en-US" dirty="0"/>
              <a:t>复杂查询</a:t>
            </a:r>
            <a:endParaRPr lang="en-US" altLang="zh-CN" dirty="0"/>
          </a:p>
          <a:p>
            <a:pPr lvl="2"/>
            <a:r>
              <a:rPr lang="zh-CN" altLang="en-US" dirty="0"/>
              <a:t>可以用</a:t>
            </a:r>
            <a:r>
              <a:rPr lang="en-US" altLang="zh-CN" dirty="0"/>
              <a:t>SQL</a:t>
            </a:r>
            <a:r>
              <a:rPr lang="zh-CN" altLang="en-US" dirty="0"/>
              <a:t>语句方便的在一个表以及多个表之间做非常复杂的数据查询。</a:t>
            </a:r>
            <a:endParaRPr lang="en-US" altLang="zh-CN" dirty="0"/>
          </a:p>
          <a:p>
            <a:pPr lvl="1"/>
            <a:r>
              <a:rPr lang="en-US" altLang="zh-CN" dirty="0"/>
              <a:t>2. </a:t>
            </a:r>
            <a:r>
              <a:rPr lang="zh-CN" altLang="en-US" dirty="0"/>
              <a:t>事务支持</a:t>
            </a:r>
            <a:endParaRPr lang="en-US" altLang="zh-CN" dirty="0"/>
          </a:p>
          <a:p>
            <a:pPr lvl="2"/>
            <a:r>
              <a:rPr lang="zh-CN" altLang="en-US" dirty="0"/>
              <a:t>使得对于安全性能很高的数据访问要求得以实现</a:t>
            </a:r>
            <a:r>
              <a:rPr lang="zh-CN" altLang="en-US" dirty="0" smtClean="0"/>
              <a:t>。</a:t>
            </a:r>
            <a:endParaRPr lang="en-US" altLang="zh-CN" dirty="0" smtClean="0"/>
          </a:p>
          <a:p>
            <a:r>
              <a:rPr lang="zh-CN" altLang="en-US" dirty="0" smtClean="0"/>
              <a:t>非关系型</a:t>
            </a:r>
            <a:r>
              <a:rPr lang="zh-CN" altLang="en-US" dirty="0"/>
              <a:t>数据库的实质</a:t>
            </a:r>
            <a:r>
              <a:rPr lang="zh-CN" altLang="en-US" dirty="0" smtClean="0"/>
              <a:t>：</a:t>
            </a:r>
            <a:endParaRPr lang="en-US" altLang="zh-CN" dirty="0" smtClean="0"/>
          </a:p>
          <a:p>
            <a:pPr lvl="1"/>
            <a:r>
              <a:rPr lang="zh-CN" altLang="en-US" dirty="0" smtClean="0"/>
              <a:t>非关系型</a:t>
            </a:r>
            <a:r>
              <a:rPr lang="zh-CN" altLang="en-US" dirty="0"/>
              <a:t>数据库产品是传统关系型数据库的功能阉割版本，通过减少用不到或很少用的功能，来大幅度提高产品性能</a:t>
            </a:r>
            <a:r>
              <a:rPr lang="zh-CN" altLang="en-US" dirty="0" smtClean="0"/>
              <a:t>。</a:t>
            </a:r>
            <a:endParaRPr lang="en-US" altLang="zh-CN" dirty="0" smtClean="0"/>
          </a:p>
        </p:txBody>
      </p:sp>
    </p:spTree>
    <p:extLst>
      <p:ext uri="{BB962C8B-B14F-4D97-AF65-F5344CB8AC3E}">
        <p14:creationId xmlns="" xmlns:p14="http://schemas.microsoft.com/office/powerpoint/2010/main" val="80168772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en-US" dirty="0" smtClean="0"/>
              <a:t>进化</a:t>
            </a:r>
            <a:endParaRPr lang="en-US" altLang="zh-CN" dirty="0" smtClean="0"/>
          </a:p>
          <a:p>
            <a:pPr lvl="1"/>
            <a:r>
              <a:rPr lang="en-US" altLang="zh-CN" dirty="0" smtClean="0"/>
              <a:t>NOSQL</a:t>
            </a:r>
            <a:r>
              <a:rPr lang="zh-CN" altLang="en-US" dirty="0"/>
              <a:t>数据库慢慢开始具备</a:t>
            </a:r>
            <a:r>
              <a:rPr lang="en-US" altLang="zh-CN" dirty="0"/>
              <a:t>SQL</a:t>
            </a:r>
            <a:r>
              <a:rPr lang="zh-CN" altLang="en-US" dirty="0"/>
              <a:t>数据库的一些复杂查询功能的雏形</a:t>
            </a:r>
            <a:r>
              <a:rPr lang="zh-CN" altLang="en-US" dirty="0" smtClean="0"/>
              <a:t>，</a:t>
            </a:r>
            <a:endParaRPr lang="en-US" altLang="zh-CN" dirty="0" smtClean="0"/>
          </a:p>
          <a:p>
            <a:pPr lvl="2"/>
            <a:r>
              <a:rPr lang="zh-CN" altLang="en-US" dirty="0" smtClean="0"/>
              <a:t>比如</a:t>
            </a:r>
            <a:r>
              <a:rPr lang="en-US" altLang="zh-CN" dirty="0" err="1"/>
              <a:t>Couchbase</a:t>
            </a:r>
            <a:r>
              <a:rPr lang="zh-CN" altLang="en-US" dirty="0"/>
              <a:t>的</a:t>
            </a:r>
            <a:r>
              <a:rPr lang="en-US" altLang="zh-CN" dirty="0"/>
              <a:t>index</a:t>
            </a:r>
            <a:r>
              <a:rPr lang="zh-CN" altLang="en-US" dirty="0"/>
              <a:t>以及</a:t>
            </a:r>
            <a:r>
              <a:rPr lang="en-US" altLang="zh-CN" dirty="0"/>
              <a:t>MONGO</a:t>
            </a:r>
            <a:r>
              <a:rPr lang="zh-CN" altLang="en-US" dirty="0"/>
              <a:t>的复杂查询</a:t>
            </a:r>
            <a:r>
              <a:rPr lang="zh-CN" altLang="en-US" dirty="0" smtClean="0"/>
              <a:t>。</a:t>
            </a:r>
            <a:endParaRPr lang="en-US" altLang="zh-CN" dirty="0" smtClean="0"/>
          </a:p>
          <a:p>
            <a:pPr lvl="1"/>
            <a:r>
              <a:rPr lang="zh-CN" altLang="en-US" dirty="0" smtClean="0"/>
              <a:t>对于</a:t>
            </a:r>
            <a:r>
              <a:rPr lang="zh-CN" altLang="en-US" dirty="0"/>
              <a:t>事务的支持也可以用一些系统级的原子操作来实现例如乐观锁之类的方法来曲线救国</a:t>
            </a:r>
            <a:r>
              <a:rPr lang="zh-CN" altLang="en-US" dirty="0" smtClean="0"/>
              <a:t>。</a:t>
            </a:r>
            <a:endParaRPr lang="en-US" altLang="zh-CN" dirty="0" smtClean="0"/>
          </a:p>
          <a:p>
            <a:r>
              <a:rPr lang="en-US" altLang="zh-CN" dirty="0" smtClean="0"/>
              <a:t>SQL</a:t>
            </a:r>
            <a:r>
              <a:rPr lang="zh-CN" altLang="en-US" dirty="0"/>
              <a:t>数据库也开始慢慢进化</a:t>
            </a:r>
            <a:r>
              <a:rPr lang="zh-CN" altLang="en-US" dirty="0" smtClean="0"/>
              <a:t>，</a:t>
            </a:r>
            <a:endParaRPr lang="en-US" altLang="zh-CN" dirty="0" smtClean="0"/>
          </a:p>
          <a:p>
            <a:pPr lvl="1"/>
            <a:r>
              <a:rPr lang="zh-CN" altLang="en-US" dirty="0" smtClean="0"/>
              <a:t>比如</a:t>
            </a:r>
            <a:r>
              <a:rPr lang="en-US" altLang="zh-CN" dirty="0" err="1"/>
              <a:t>HandlerSocker</a:t>
            </a:r>
            <a:r>
              <a:rPr lang="zh-CN" altLang="en-US" dirty="0"/>
              <a:t>技术的实现，可以在</a:t>
            </a:r>
            <a:r>
              <a:rPr lang="en-US" altLang="zh-CN" dirty="0"/>
              <a:t>MYSQL</a:t>
            </a:r>
            <a:r>
              <a:rPr lang="zh-CN" altLang="en-US" dirty="0"/>
              <a:t>上实现对于</a:t>
            </a:r>
            <a:r>
              <a:rPr lang="en-US" altLang="zh-CN" dirty="0"/>
              <a:t>SQL</a:t>
            </a:r>
            <a:r>
              <a:rPr lang="zh-CN" altLang="en-US" dirty="0"/>
              <a:t>层的穿透，用</a:t>
            </a:r>
            <a:r>
              <a:rPr lang="en-US" altLang="zh-CN" dirty="0"/>
              <a:t>NOSQL</a:t>
            </a:r>
            <a:r>
              <a:rPr lang="zh-CN" altLang="en-US" dirty="0"/>
              <a:t>的方式访问数据库，性能可以上可以达到甚至超越</a:t>
            </a:r>
            <a:r>
              <a:rPr lang="en-US" altLang="zh-CN" dirty="0"/>
              <a:t>NOSQL</a:t>
            </a:r>
            <a:r>
              <a:rPr lang="zh-CN" altLang="en-US" dirty="0"/>
              <a:t>数据库</a:t>
            </a:r>
            <a:r>
              <a:rPr lang="zh-CN" altLang="en-US" dirty="0" smtClean="0"/>
              <a:t>。</a:t>
            </a:r>
            <a:endParaRPr lang="en-US" altLang="zh-CN" dirty="0" smtClean="0"/>
          </a:p>
          <a:p>
            <a:pPr lvl="1"/>
            <a:r>
              <a:rPr lang="zh-CN" altLang="en-US" dirty="0" smtClean="0"/>
              <a:t>可</a:t>
            </a:r>
            <a:r>
              <a:rPr lang="zh-CN" altLang="en-US" dirty="0"/>
              <a:t>扩展性上例如</a:t>
            </a:r>
            <a:r>
              <a:rPr lang="en-US" altLang="zh-CN" dirty="0" err="1"/>
              <a:t>Percona</a:t>
            </a:r>
            <a:r>
              <a:rPr lang="en-US" altLang="zh-CN" dirty="0"/>
              <a:t> Server</a:t>
            </a:r>
            <a:r>
              <a:rPr lang="zh-CN" altLang="en-US" dirty="0"/>
              <a:t>，可以实现无中心化的集群。</a:t>
            </a:r>
          </a:p>
          <a:p>
            <a:pPr marL="0" indent="0">
              <a:buNone/>
            </a:pPr>
            <a:endParaRPr lang="zh-CN" altLang="en-US" dirty="0"/>
          </a:p>
        </p:txBody>
      </p:sp>
    </p:spTree>
    <p:extLst>
      <p:ext uri="{BB962C8B-B14F-4D97-AF65-F5344CB8AC3E}">
        <p14:creationId xmlns="" xmlns:p14="http://schemas.microsoft.com/office/powerpoint/2010/main" val="21416391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MongoDB</a:t>
            </a:r>
            <a:endParaRPr lang="zh-CN" altLang="en-US" dirty="0"/>
          </a:p>
        </p:txBody>
      </p:sp>
      <p:sp>
        <p:nvSpPr>
          <p:cNvPr id="3" name="内容占位符 2"/>
          <p:cNvSpPr>
            <a:spLocks noGrp="1"/>
          </p:cNvSpPr>
          <p:nvPr>
            <p:ph idx="1"/>
          </p:nvPr>
        </p:nvSpPr>
        <p:spPr>
          <a:xfrm>
            <a:off x="457200" y="1600200"/>
            <a:ext cx="8229600" cy="4853136"/>
          </a:xfrm>
        </p:spPr>
        <p:txBody>
          <a:bodyPr>
            <a:normAutofit fontScale="70000" lnSpcReduction="20000"/>
          </a:bodyPr>
          <a:lstStyle/>
          <a:p>
            <a:r>
              <a:rPr lang="en-US" altLang="zh-CN" dirty="0" smtClean="0"/>
              <a:t>MongoDB</a:t>
            </a:r>
            <a:r>
              <a:rPr lang="zh-CN" altLang="en-US" dirty="0" smtClean="0"/>
              <a:t> </a:t>
            </a:r>
            <a:r>
              <a:rPr lang="zh-CN" altLang="en-US" dirty="0"/>
              <a:t>是一个基于分布式文件存储的数据库</a:t>
            </a:r>
            <a:r>
              <a:rPr lang="zh-CN" altLang="en-US" dirty="0" smtClean="0"/>
              <a:t>。</a:t>
            </a:r>
            <a:endParaRPr lang="en-US" altLang="zh-CN" dirty="0" smtClean="0"/>
          </a:p>
          <a:p>
            <a:pPr lvl="1"/>
            <a:r>
              <a:rPr lang="zh-CN" altLang="en-US" dirty="0" smtClean="0"/>
              <a:t>由</a:t>
            </a:r>
            <a:r>
              <a:rPr lang="en-US" altLang="zh-CN" dirty="0">
                <a:hlinkClick r:id="rId2"/>
              </a:rPr>
              <a:t>C++</a:t>
            </a:r>
            <a:r>
              <a:rPr lang="zh-CN" altLang="en-US" dirty="0"/>
              <a:t>语言编写</a:t>
            </a:r>
            <a:r>
              <a:rPr lang="zh-CN" altLang="en-US" dirty="0" smtClean="0"/>
              <a:t>。</a:t>
            </a:r>
            <a:endParaRPr lang="en-US" altLang="zh-CN" dirty="0" smtClean="0"/>
          </a:p>
          <a:p>
            <a:pPr lvl="1"/>
            <a:r>
              <a:rPr lang="zh-CN" altLang="en-US" dirty="0" smtClean="0"/>
              <a:t>旨在</a:t>
            </a:r>
            <a:r>
              <a:rPr lang="zh-CN" altLang="en-US" dirty="0"/>
              <a:t>为</a:t>
            </a:r>
            <a:r>
              <a:rPr lang="en-US" altLang="zh-CN" dirty="0"/>
              <a:t>WEB</a:t>
            </a:r>
            <a:r>
              <a:rPr lang="zh-CN" altLang="en-US" dirty="0"/>
              <a:t>应用提供可扩展的高性能数据存储解决</a:t>
            </a:r>
            <a:r>
              <a:rPr lang="zh-CN" altLang="en-US" dirty="0" smtClean="0"/>
              <a:t>方案</a:t>
            </a:r>
            <a:r>
              <a:rPr lang="en-US" altLang="zh-CN" dirty="0" smtClean="0"/>
              <a:t> </a:t>
            </a:r>
          </a:p>
          <a:p>
            <a:r>
              <a:rPr lang="en-US" altLang="zh-CN" dirty="0" smtClean="0"/>
              <a:t>MongoDB</a:t>
            </a:r>
            <a:r>
              <a:rPr lang="zh-CN" altLang="en-US" dirty="0" smtClean="0"/>
              <a:t>是一个介于</a:t>
            </a:r>
            <a:r>
              <a:rPr lang="zh-CN" altLang="en-US" dirty="0" smtClean="0">
                <a:hlinkClick r:id="rId3"/>
              </a:rPr>
              <a:t>关系数据库</a:t>
            </a:r>
            <a:r>
              <a:rPr lang="zh-CN" altLang="en-US" dirty="0" smtClean="0"/>
              <a:t>和非关系数据库之间的产品，是非关系数据库当中功能最丰富，最像关系数据库的。</a:t>
            </a:r>
            <a:endParaRPr lang="en-US" altLang="zh-CN" dirty="0" smtClean="0"/>
          </a:p>
          <a:p>
            <a:pPr lvl="1"/>
            <a:r>
              <a:rPr lang="zh-CN" altLang="en-US" dirty="0" smtClean="0"/>
              <a:t>他支持的数据结构非常松散，是类似</a:t>
            </a:r>
            <a:r>
              <a:rPr lang="en-US" altLang="zh-CN" dirty="0" err="1" smtClean="0">
                <a:hlinkClick r:id="rId4"/>
              </a:rPr>
              <a:t>json</a:t>
            </a:r>
            <a:r>
              <a:rPr lang="zh-CN" altLang="en-US" dirty="0" smtClean="0"/>
              <a:t>的</a:t>
            </a:r>
            <a:r>
              <a:rPr lang="en-US" altLang="zh-CN" dirty="0" err="1" smtClean="0">
                <a:hlinkClick r:id="rId5"/>
              </a:rPr>
              <a:t>bson</a:t>
            </a:r>
            <a:r>
              <a:rPr lang="zh-CN" altLang="en-US" dirty="0" smtClean="0"/>
              <a:t>格式，因此可以存储比较复杂的数据类型。</a:t>
            </a:r>
            <a:endParaRPr lang="en-US" altLang="zh-CN" dirty="0" smtClean="0"/>
          </a:p>
          <a:p>
            <a:pPr lvl="1"/>
            <a:r>
              <a:rPr lang="en-US" altLang="zh-CN" b="1" dirty="0" smtClean="0"/>
              <a:t>BSON</a:t>
            </a:r>
            <a:r>
              <a:rPr lang="zh-CN" altLang="en-US" dirty="0" smtClean="0"/>
              <a:t>（</a:t>
            </a:r>
            <a:r>
              <a:rPr lang="en-US" altLang="zh-CN" dirty="0" smtClean="0"/>
              <a:t>/ˈ</a:t>
            </a:r>
            <a:r>
              <a:rPr lang="en-US" altLang="zh-CN" dirty="0" err="1" smtClean="0"/>
              <a:t>biːsən</a:t>
            </a:r>
            <a:r>
              <a:rPr lang="en-US" altLang="zh-CN" dirty="0" smtClean="0"/>
              <a:t>/</a:t>
            </a:r>
            <a:r>
              <a:rPr lang="zh-CN" altLang="en-US" dirty="0" smtClean="0"/>
              <a:t>）是一种</a:t>
            </a:r>
            <a:r>
              <a:rPr lang="zh-CN" altLang="en-US" dirty="0" smtClean="0">
                <a:hlinkClick r:id="rId6"/>
              </a:rPr>
              <a:t>计算机</a:t>
            </a:r>
            <a:r>
              <a:rPr lang="zh-CN" altLang="en-US" dirty="0" smtClean="0"/>
              <a:t>数据交换格式，</a:t>
            </a:r>
            <a:endParaRPr lang="en-US" altLang="zh-CN" dirty="0" smtClean="0"/>
          </a:p>
          <a:p>
            <a:pPr lvl="2"/>
            <a:r>
              <a:rPr lang="zh-CN" altLang="en-US" dirty="0" smtClean="0"/>
              <a:t>主要被用作</a:t>
            </a:r>
            <a:r>
              <a:rPr lang="en-US" altLang="zh-CN" dirty="0" err="1" smtClean="0">
                <a:hlinkClick r:id="rId7"/>
              </a:rPr>
              <a:t>MongoDB</a:t>
            </a:r>
            <a:r>
              <a:rPr lang="zh-CN" altLang="en-US" dirty="0" smtClean="0"/>
              <a:t>数据库中的数据存储和网络传输格式。</a:t>
            </a:r>
            <a:endParaRPr lang="en-US" altLang="zh-CN" dirty="0" smtClean="0"/>
          </a:p>
          <a:p>
            <a:pPr lvl="2"/>
            <a:r>
              <a:rPr lang="zh-CN" altLang="en-US" dirty="0" smtClean="0"/>
              <a:t>它是一种二进制表示形式，</a:t>
            </a:r>
            <a:endParaRPr lang="en-US" altLang="zh-CN" dirty="0" smtClean="0"/>
          </a:p>
          <a:p>
            <a:pPr lvl="2"/>
            <a:r>
              <a:rPr lang="zh-CN" altLang="en-US" dirty="0" smtClean="0"/>
              <a:t>能用来表示简单</a:t>
            </a:r>
            <a:r>
              <a:rPr lang="zh-CN" altLang="en-US" dirty="0" smtClean="0">
                <a:hlinkClick r:id="rId8"/>
              </a:rPr>
              <a:t>数据结构</a:t>
            </a:r>
            <a:r>
              <a:rPr lang="zh-CN" altLang="en-US" dirty="0" smtClean="0"/>
              <a:t>、</a:t>
            </a:r>
            <a:r>
              <a:rPr lang="zh-CN" altLang="en-US" dirty="0" smtClean="0">
                <a:hlinkClick r:id="rId9"/>
              </a:rPr>
              <a:t>关联数组</a:t>
            </a:r>
            <a:r>
              <a:rPr lang="zh-CN" altLang="en-US" dirty="0" smtClean="0"/>
              <a:t>（</a:t>
            </a:r>
            <a:r>
              <a:rPr lang="en-US" altLang="zh-CN" dirty="0" err="1" smtClean="0"/>
              <a:t>MongoDB</a:t>
            </a:r>
            <a:r>
              <a:rPr lang="zh-CN" altLang="en-US" dirty="0" smtClean="0"/>
              <a:t>中称为“对象”或“文档”）以及</a:t>
            </a:r>
            <a:r>
              <a:rPr lang="en-US" altLang="zh-CN" dirty="0" err="1" smtClean="0"/>
              <a:t>MongoDB</a:t>
            </a:r>
            <a:r>
              <a:rPr lang="zh-CN" altLang="en-US" dirty="0" smtClean="0"/>
              <a:t>中的各种数据类型。</a:t>
            </a:r>
            <a:endParaRPr lang="en-US" altLang="zh-CN" dirty="0" smtClean="0"/>
          </a:p>
          <a:p>
            <a:pPr lvl="2"/>
            <a:r>
              <a:rPr lang="en-US" altLang="zh-CN" dirty="0" smtClean="0"/>
              <a:t>BSON</a:t>
            </a:r>
            <a:r>
              <a:rPr lang="zh-CN" altLang="en-US" dirty="0" smtClean="0"/>
              <a:t>之名缘于</a:t>
            </a:r>
            <a:r>
              <a:rPr lang="en-US" altLang="zh-CN" dirty="0" smtClean="0">
                <a:hlinkClick r:id="rId10"/>
              </a:rPr>
              <a:t>JSON</a:t>
            </a:r>
            <a:r>
              <a:rPr lang="zh-CN" altLang="en-US" dirty="0" smtClean="0"/>
              <a:t>，含义为</a:t>
            </a:r>
            <a:r>
              <a:rPr lang="en-US" altLang="zh-CN" dirty="0" smtClean="0"/>
              <a:t>Binary JSON</a:t>
            </a:r>
            <a:r>
              <a:rPr lang="zh-CN" altLang="en-US" dirty="0" smtClean="0"/>
              <a:t>（二进制</a:t>
            </a:r>
            <a:r>
              <a:rPr lang="en-US" altLang="zh-CN" dirty="0" smtClean="0"/>
              <a:t>JSON</a:t>
            </a:r>
            <a:r>
              <a:rPr lang="zh-CN" altLang="en-US" dirty="0" smtClean="0"/>
              <a:t>）。</a:t>
            </a:r>
            <a:endParaRPr lang="en-US" altLang="zh-CN" dirty="0" smtClean="0"/>
          </a:p>
          <a:p>
            <a:pPr lvl="1"/>
            <a:r>
              <a:rPr lang="en-US" altLang="zh-CN" dirty="0" smtClean="0"/>
              <a:t>Mongo</a:t>
            </a:r>
            <a:r>
              <a:rPr lang="zh-CN" altLang="en-US" dirty="0" smtClean="0"/>
              <a:t>最大的特点是他支持的查询语言非常强大，其语法有点类似于面向对象的查询语言，几乎可以实现类似关系数据库单表查询的绝大部分功能，而且还支持对数据建立</a:t>
            </a:r>
            <a:r>
              <a:rPr lang="zh-CN" altLang="en-US" dirty="0" smtClean="0">
                <a:hlinkClick r:id="rId11"/>
              </a:rPr>
              <a:t>索引</a:t>
            </a:r>
            <a:r>
              <a:rPr lang="zh-CN" altLang="en-US" dirty="0" smtClean="0"/>
              <a:t>。</a:t>
            </a:r>
          </a:p>
        </p:txBody>
      </p:sp>
    </p:spTree>
    <p:extLst>
      <p:ext uri="{BB962C8B-B14F-4D97-AF65-F5344CB8AC3E}">
        <p14:creationId xmlns="" xmlns:p14="http://schemas.microsoft.com/office/powerpoint/2010/main" val="49215551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err="1" smtClean="0"/>
              <a:t>MongoDB</a:t>
            </a:r>
            <a:r>
              <a:rPr lang="en-US" altLang="zh-CN" dirty="0" smtClean="0"/>
              <a:t> </a:t>
            </a:r>
            <a:r>
              <a:rPr lang="zh-CN" altLang="en-US" dirty="0" smtClean="0"/>
              <a:t>公司推出的</a:t>
            </a:r>
            <a:r>
              <a:rPr lang="zh-CN" altLang="en-US" b="1" dirty="0" smtClean="0"/>
              <a:t>免费在线课程 </a:t>
            </a:r>
            <a:r>
              <a:rPr lang="en-US" altLang="zh-CN" b="1" dirty="0" err="1" smtClean="0">
                <a:hlinkClick r:id="rId2"/>
              </a:rPr>
              <a:t>MongoDB</a:t>
            </a:r>
            <a:r>
              <a:rPr lang="en-US" altLang="zh-CN" b="1" dirty="0" smtClean="0">
                <a:hlinkClick r:id="rId2"/>
              </a:rPr>
              <a:t> University</a:t>
            </a:r>
            <a:r>
              <a:rPr lang="zh-CN" altLang="en-US" dirty="0" smtClean="0"/>
              <a:t>。这是关于 </a:t>
            </a:r>
            <a:r>
              <a:rPr lang="en-US" altLang="zh-CN" dirty="0" err="1" smtClean="0"/>
              <a:t>MongoDB</a:t>
            </a:r>
            <a:r>
              <a:rPr lang="en-US" altLang="zh-CN" dirty="0" smtClean="0"/>
              <a:t> </a:t>
            </a:r>
            <a:r>
              <a:rPr lang="zh-CN" altLang="en-US" dirty="0" smtClean="0"/>
              <a:t>最好的在线教程，没有之一</a:t>
            </a:r>
            <a:endParaRPr lang="en-US" altLang="zh-CN" dirty="0" smtClean="0"/>
          </a:p>
          <a:p>
            <a:pPr lvl="1"/>
            <a:r>
              <a:rPr lang="en-US" altLang="zh-CN" dirty="0" smtClean="0"/>
              <a:t>https://university.mongodb.com/</a:t>
            </a:r>
            <a:endParaRPr lang="zh-CN" altLang="en-US" dirty="0" smtClean="0"/>
          </a:p>
          <a:p>
            <a:r>
              <a:rPr lang="en-US" altLang="zh-CN" dirty="0" smtClean="0"/>
              <a:t>https://www.runoob.com/mongodb/mongodb-tutorial.html</a:t>
            </a:r>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settings.py</a:t>
            </a:r>
            <a:r>
              <a:rPr lang="zh-CN" altLang="en-US" b="1" dirty="0" smtClean="0"/>
              <a:t>文件</a:t>
            </a:r>
            <a:endParaRPr lang="zh-CN" altLang="en-US" dirty="0"/>
          </a:p>
        </p:txBody>
      </p:sp>
      <p:pic>
        <p:nvPicPr>
          <p:cNvPr id="5122" name="Picture 2"/>
          <p:cNvPicPr>
            <a:picLocks noGrp="1" noChangeAspect="1" noChangeArrowheads="1"/>
          </p:cNvPicPr>
          <p:nvPr>
            <p:ph idx="1"/>
          </p:nvPr>
        </p:nvPicPr>
        <p:blipFill>
          <a:blip r:embed="rId2"/>
          <a:srcRect/>
          <a:stretch>
            <a:fillRect/>
          </a:stretch>
        </p:blipFill>
        <p:spPr bwMode="auto">
          <a:xfrm>
            <a:off x="1857356" y="1643050"/>
            <a:ext cx="5643602" cy="46568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内容占位符 2"/>
          <p:cNvSpPr>
            <a:spLocks noGrp="1"/>
          </p:cNvSpPr>
          <p:nvPr>
            <p:ph idx="1"/>
          </p:nvPr>
        </p:nvSpPr>
        <p:spPr/>
        <p:txBody>
          <a:bodyPr>
            <a:normAutofit fontScale="85000" lnSpcReduction="20000"/>
          </a:bodyPr>
          <a:lstStyle/>
          <a:p>
            <a:r>
              <a:rPr lang="en-US" b="1" dirty="0" smtClean="0"/>
              <a:t>Python</a:t>
            </a:r>
            <a:r>
              <a:rPr lang="zh-CN" altLang="en-US" b="1" dirty="0" smtClean="0"/>
              <a:t>使用</a:t>
            </a:r>
            <a:r>
              <a:rPr lang="en-US" b="1" dirty="0" err="1" smtClean="0"/>
              <a:t>Scrapy</a:t>
            </a:r>
            <a:r>
              <a:rPr lang="zh-CN" altLang="en-US" b="1" dirty="0" smtClean="0"/>
              <a:t>框架爬取数据存入</a:t>
            </a:r>
            <a:r>
              <a:rPr lang="en-US" b="1" dirty="0" smtClean="0"/>
              <a:t>CSV</a:t>
            </a:r>
            <a:r>
              <a:rPr lang="zh-CN" altLang="en-US" b="1" dirty="0" smtClean="0"/>
              <a:t>文件</a:t>
            </a:r>
            <a:r>
              <a:rPr lang="en-US" altLang="zh-CN" b="1" dirty="0" smtClean="0"/>
              <a:t>(</a:t>
            </a:r>
            <a:r>
              <a:rPr lang="en-US" b="1" dirty="0" smtClean="0"/>
              <a:t>Python</a:t>
            </a:r>
            <a:r>
              <a:rPr lang="zh-CN" altLang="en-US" b="1" dirty="0" smtClean="0"/>
              <a:t>爬虫实战</a:t>
            </a:r>
            <a:r>
              <a:rPr lang="en-US" altLang="zh-CN" b="1" dirty="0" smtClean="0"/>
              <a:t>4)</a:t>
            </a:r>
          </a:p>
          <a:p>
            <a:pPr lvl="1"/>
            <a:r>
              <a:rPr lang="en-US" altLang="zh-CN" dirty="0" smtClean="0">
                <a:hlinkClick r:id="rId2"/>
              </a:rPr>
              <a:t>https://</a:t>
            </a:r>
            <a:r>
              <a:rPr lang="en-US" altLang="zh-CN" dirty="0" smtClean="0">
                <a:hlinkClick r:id="rId2"/>
              </a:rPr>
              <a:t>blog.csdn.net/sandorn/article/details/104376543?utm_medium=distribute.pc_relevant.none-task-blog-baidujs-3</a:t>
            </a:r>
            <a:endParaRPr lang="en-US" altLang="zh-CN" b="1" dirty="0" smtClean="0"/>
          </a:p>
          <a:p>
            <a:r>
              <a:rPr lang="en-US" altLang="zh-CN" b="1" dirty="0" smtClean="0"/>
              <a:t>Python</a:t>
            </a:r>
            <a:r>
              <a:rPr lang="zh-CN" altLang="en-US" b="1" dirty="0" smtClean="0"/>
              <a:t>中</a:t>
            </a:r>
            <a:r>
              <a:rPr lang="en-US" altLang="zh-CN" b="1" dirty="0" err="1" smtClean="0"/>
              <a:t>scrapy</a:t>
            </a:r>
            <a:r>
              <a:rPr lang="zh-CN" altLang="en-US" b="1" dirty="0" smtClean="0"/>
              <a:t>爬虫框架的数据保存方式（包含：图片、文件的下载）</a:t>
            </a:r>
            <a:endParaRPr lang="en-US" altLang="zh-CN" b="1" dirty="0" smtClean="0"/>
          </a:p>
          <a:p>
            <a:pPr lvl="1"/>
            <a:r>
              <a:rPr lang="en-US" altLang="zh-CN" dirty="0" smtClean="0">
                <a:hlinkClick r:id="rId3"/>
              </a:rPr>
              <a:t>https://</a:t>
            </a:r>
            <a:r>
              <a:rPr lang="en-US" altLang="zh-CN" dirty="0" smtClean="0">
                <a:hlinkClick r:id="rId3"/>
              </a:rPr>
              <a:t>blog.csdn.net/qq_33472765/article/details/80953078</a:t>
            </a:r>
            <a:endParaRPr lang="en-US" b="1" dirty="0" smtClean="0">
              <a:hlinkClick r:id="rId4"/>
            </a:endParaRPr>
          </a:p>
          <a:p>
            <a:r>
              <a:rPr lang="en-US" b="1" dirty="0" smtClean="0">
                <a:hlinkClick r:id="rId4"/>
              </a:rPr>
              <a:t>Python</a:t>
            </a:r>
            <a:r>
              <a:rPr lang="zh-CN" altLang="en-US" b="1" dirty="0" smtClean="0">
                <a:hlinkClick r:id="rId4"/>
              </a:rPr>
              <a:t>爬虫 </a:t>
            </a:r>
            <a:r>
              <a:rPr lang="en-US" altLang="zh-CN" b="1" dirty="0" smtClean="0">
                <a:hlinkClick r:id="rId4"/>
              </a:rPr>
              <a:t>| </a:t>
            </a:r>
            <a:r>
              <a:rPr lang="en-US" b="1" dirty="0" err="1" smtClean="0">
                <a:hlinkClick r:id="rId4"/>
              </a:rPr>
              <a:t>Scrapy</a:t>
            </a:r>
            <a:r>
              <a:rPr lang="zh-CN" altLang="en-US" b="1" dirty="0" smtClean="0">
                <a:hlinkClick r:id="rId4"/>
              </a:rPr>
              <a:t>详解 </a:t>
            </a:r>
            <a:endParaRPr lang="en-US" altLang="zh-CN" b="1" dirty="0" smtClean="0"/>
          </a:p>
          <a:p>
            <a:pPr lvl="1"/>
            <a:r>
              <a:rPr lang="en-US" altLang="zh-CN" dirty="0" smtClean="0"/>
              <a:t>https://www.cnblogs.com/Summer-skr--blog/p/11477117.html</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2143116"/>
            <a:ext cx="8229600" cy="3983047"/>
          </a:xfrm>
        </p:spPr>
        <p:txBody>
          <a:bodyPr>
            <a:normAutofit fontScale="77500" lnSpcReduction="20000"/>
          </a:bodyPr>
          <a:lstStyle/>
          <a:p>
            <a:r>
              <a:rPr lang="en-US" dirty="0" err="1" smtClean="0"/>
              <a:t>Scrapy</a:t>
            </a:r>
            <a:r>
              <a:rPr lang="zh-CN" altLang="en-US" dirty="0" smtClean="0"/>
              <a:t>共有</a:t>
            </a:r>
            <a:r>
              <a:rPr lang="en-US" altLang="zh-CN" dirty="0" smtClean="0"/>
              <a:t>7</a:t>
            </a:r>
            <a:r>
              <a:rPr lang="zh-CN" altLang="en-US" dirty="0" smtClean="0"/>
              <a:t>大架构，</a:t>
            </a:r>
            <a:endParaRPr lang="en-US" altLang="zh-CN" dirty="0" smtClean="0"/>
          </a:p>
          <a:p>
            <a:pPr lvl="1"/>
            <a:r>
              <a:rPr lang="en-US" dirty="0" smtClean="0"/>
              <a:t>Downloader（</a:t>
            </a:r>
            <a:r>
              <a:rPr lang="zh-CN" altLang="en-US" dirty="0" smtClean="0"/>
              <a:t>下载器）</a:t>
            </a:r>
            <a:endParaRPr lang="en-US" altLang="zh-CN" dirty="0" smtClean="0"/>
          </a:p>
          <a:p>
            <a:pPr lvl="2"/>
            <a:r>
              <a:rPr lang="zh-CN" altLang="en-US" dirty="0" smtClean="0"/>
              <a:t>下载</a:t>
            </a:r>
            <a:r>
              <a:rPr lang="en-US" dirty="0" err="1" smtClean="0"/>
              <a:t>Scrapy</a:t>
            </a:r>
            <a:r>
              <a:rPr lang="en-US" dirty="0" smtClean="0"/>
              <a:t> Engine(</a:t>
            </a:r>
            <a:r>
              <a:rPr lang="zh-CN" altLang="en-US" dirty="0" smtClean="0"/>
              <a:t>引擎</a:t>
            </a:r>
            <a:r>
              <a:rPr lang="en-US" altLang="zh-CN" dirty="0" smtClean="0"/>
              <a:t>)</a:t>
            </a:r>
            <a:r>
              <a:rPr lang="zh-CN" altLang="en-US" dirty="0" smtClean="0"/>
              <a:t>发送的所有</a:t>
            </a:r>
            <a:r>
              <a:rPr lang="en-US" dirty="0" smtClean="0"/>
              <a:t>Requests</a:t>
            </a:r>
            <a:r>
              <a:rPr lang="zh-CN" altLang="en-US" dirty="0" smtClean="0"/>
              <a:t>请求，</a:t>
            </a:r>
            <a:endParaRPr lang="en-US" altLang="zh-CN" dirty="0" smtClean="0"/>
          </a:p>
          <a:p>
            <a:pPr lvl="2"/>
            <a:r>
              <a:rPr lang="zh-CN" altLang="en-US" dirty="0" smtClean="0"/>
              <a:t>将其获取到的</a:t>
            </a:r>
            <a:r>
              <a:rPr lang="en-US" dirty="0" smtClean="0"/>
              <a:t>Responses（</a:t>
            </a:r>
            <a:r>
              <a:rPr lang="zh-CN" altLang="en-US" dirty="0" smtClean="0"/>
              <a:t>响应）交还给</a:t>
            </a:r>
            <a:r>
              <a:rPr lang="en-US" dirty="0" err="1" smtClean="0"/>
              <a:t>Scrapy</a:t>
            </a:r>
            <a:r>
              <a:rPr lang="en-US" dirty="0" smtClean="0"/>
              <a:t> Engine</a:t>
            </a:r>
            <a:endParaRPr lang="en-US" altLang="zh-CN" dirty="0" smtClean="0"/>
          </a:p>
          <a:p>
            <a:pPr lvl="2"/>
            <a:r>
              <a:rPr lang="zh-CN" altLang="en-US" dirty="0" smtClean="0"/>
              <a:t>再由引擎交给</a:t>
            </a:r>
            <a:r>
              <a:rPr lang="en-US" dirty="0" smtClean="0"/>
              <a:t>Spider</a:t>
            </a:r>
            <a:r>
              <a:rPr lang="zh-CN" altLang="en-US" dirty="0" smtClean="0"/>
              <a:t>来处理。</a:t>
            </a:r>
            <a:endParaRPr lang="en-US" altLang="zh-CN" dirty="0" smtClean="0"/>
          </a:p>
          <a:p>
            <a:pPr lvl="2"/>
            <a:r>
              <a:rPr lang="zh-CN" altLang="en-US" dirty="0" smtClean="0"/>
              <a:t>建立在</a:t>
            </a:r>
            <a:r>
              <a:rPr lang="en-US" dirty="0" smtClean="0"/>
              <a:t>twisted</a:t>
            </a:r>
            <a:r>
              <a:rPr lang="zh-CN" altLang="en-US" dirty="0" smtClean="0"/>
              <a:t>这个高效的异步模型上的</a:t>
            </a:r>
            <a:endParaRPr lang="en-US" altLang="zh-CN" dirty="0" smtClean="0"/>
          </a:p>
          <a:p>
            <a:pPr lvl="1"/>
            <a:r>
              <a:rPr lang="en-US" dirty="0" err="1" smtClean="0"/>
              <a:t>ItemPipeline</a:t>
            </a:r>
            <a:r>
              <a:rPr lang="en-US" dirty="0" smtClean="0"/>
              <a:t>(</a:t>
            </a:r>
            <a:r>
              <a:rPr lang="zh-CN" altLang="en-US" dirty="0" smtClean="0"/>
              <a:t>管道</a:t>
            </a:r>
            <a:r>
              <a:rPr lang="en-US" altLang="zh-CN" dirty="0" smtClean="0"/>
              <a:t>)</a:t>
            </a:r>
          </a:p>
          <a:p>
            <a:pPr lvl="2"/>
            <a:r>
              <a:rPr lang="zh-CN" altLang="en-US" dirty="0" smtClean="0"/>
              <a:t>管道负责处理从</a:t>
            </a:r>
            <a:r>
              <a:rPr lang="en-US" altLang="zh-CN" dirty="0" smtClean="0"/>
              <a:t>Spider</a:t>
            </a:r>
            <a:r>
              <a:rPr lang="zh-CN" altLang="en-US" dirty="0" smtClean="0"/>
              <a:t>中获取到的</a:t>
            </a:r>
            <a:r>
              <a:rPr lang="en-US" altLang="zh-CN" dirty="0" smtClean="0"/>
              <a:t>Item</a:t>
            </a:r>
            <a:r>
              <a:rPr lang="zh-CN" altLang="en-US" dirty="0" smtClean="0"/>
              <a:t>，</a:t>
            </a:r>
            <a:endParaRPr lang="en-US" altLang="zh-CN" dirty="0" smtClean="0"/>
          </a:p>
          <a:p>
            <a:pPr lvl="2"/>
            <a:r>
              <a:rPr lang="zh-CN" altLang="en-US" dirty="0" smtClean="0"/>
              <a:t>是进行</a:t>
            </a:r>
            <a:r>
              <a:rPr lang="zh-CN" altLang="en-US" dirty="0" smtClean="0">
                <a:solidFill>
                  <a:srgbClr val="FF0000"/>
                </a:solidFill>
              </a:rPr>
              <a:t>后期的处理</a:t>
            </a:r>
            <a:r>
              <a:rPr lang="zh-CN" altLang="en-US" dirty="0" smtClean="0"/>
              <a:t>的地方。</a:t>
            </a:r>
            <a:endParaRPr lang="en-US" altLang="zh-CN" dirty="0" smtClean="0"/>
          </a:p>
          <a:p>
            <a:pPr lvl="3"/>
            <a:r>
              <a:rPr lang="zh-CN" altLang="en-US" dirty="0" smtClean="0"/>
              <a:t>进行详细分析、过滤、</a:t>
            </a:r>
            <a:r>
              <a:rPr lang="zh-CN" altLang="en-US" dirty="0" smtClean="0">
                <a:solidFill>
                  <a:srgbClr val="FF0000"/>
                </a:solidFill>
              </a:rPr>
              <a:t>存储</a:t>
            </a:r>
            <a:r>
              <a:rPr lang="zh-CN" altLang="en-US" dirty="0" smtClean="0"/>
              <a:t>等</a:t>
            </a:r>
            <a:endParaRPr lang="en-US" altLang="zh-CN" dirty="0" smtClean="0"/>
          </a:p>
          <a:p>
            <a:pPr lvl="3"/>
            <a:r>
              <a:rPr lang="zh-CN" altLang="en-US" dirty="0" smtClean="0"/>
              <a:t>持久化实体、</a:t>
            </a:r>
            <a:endParaRPr lang="en-US" altLang="zh-CN" dirty="0" smtClean="0"/>
          </a:p>
          <a:p>
            <a:pPr lvl="3"/>
            <a:r>
              <a:rPr lang="zh-CN" altLang="en-US" dirty="0" smtClean="0"/>
              <a:t>验证实体的有效性、</a:t>
            </a:r>
            <a:endParaRPr lang="en-US" altLang="zh-CN" dirty="0" smtClean="0"/>
          </a:p>
          <a:p>
            <a:pPr lvl="3"/>
            <a:r>
              <a:rPr lang="zh-CN" altLang="en-US" dirty="0" smtClean="0"/>
              <a:t>清除不需要的信息</a:t>
            </a:r>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500694" y="-142900"/>
            <a:ext cx="3286148" cy="299564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dirty="0" err="1" smtClean="0"/>
              <a:t>Scrapy</a:t>
            </a:r>
            <a:r>
              <a:rPr lang="zh-CN" altLang="en-US" dirty="0" smtClean="0"/>
              <a:t>运行流程</a:t>
            </a:r>
            <a:endParaRPr lang="zh-CN" altLang="en-US" dirty="0"/>
          </a:p>
        </p:txBody>
      </p:sp>
      <p:sp>
        <p:nvSpPr>
          <p:cNvPr id="3" name="内容占位符 2"/>
          <p:cNvSpPr>
            <a:spLocks noGrp="1"/>
          </p:cNvSpPr>
          <p:nvPr>
            <p:ph idx="1"/>
          </p:nvPr>
        </p:nvSpPr>
        <p:spPr>
          <a:xfrm>
            <a:off x="457200" y="2357430"/>
            <a:ext cx="8229600" cy="3768733"/>
          </a:xfrm>
        </p:spPr>
        <p:txBody>
          <a:bodyPr>
            <a:normAutofit fontScale="62500" lnSpcReduction="20000"/>
          </a:bodyPr>
          <a:lstStyle/>
          <a:p>
            <a:r>
              <a:rPr lang="zh-CN" altLang="en-US" dirty="0" smtClean="0"/>
              <a:t>通过</a:t>
            </a:r>
            <a:r>
              <a:rPr lang="en-US" altLang="zh-CN" dirty="0" err="1" smtClean="0"/>
              <a:t>Scrapy</a:t>
            </a:r>
            <a:r>
              <a:rPr lang="zh-CN" altLang="en-US" dirty="0" smtClean="0"/>
              <a:t>创建爬虫</a:t>
            </a:r>
          </a:p>
          <a:p>
            <a:r>
              <a:rPr lang="zh-CN" altLang="en-US" dirty="0" smtClean="0"/>
              <a:t>爬虫请求通过爬虫中间件传递给了引擎</a:t>
            </a:r>
          </a:p>
          <a:p>
            <a:r>
              <a:rPr lang="zh-CN" altLang="en-US" dirty="0" smtClean="0"/>
              <a:t>引擎将爬虫请求传给调度器入列</a:t>
            </a:r>
          </a:p>
          <a:p>
            <a:endParaRPr lang="en-US" altLang="zh-CN" dirty="0" smtClean="0"/>
          </a:p>
          <a:p>
            <a:r>
              <a:rPr lang="zh-CN" altLang="en-US" dirty="0" smtClean="0"/>
              <a:t>调度器进行调度选择合适的请求通过下载中间件发给下载器</a:t>
            </a:r>
            <a:endParaRPr lang="en-US" altLang="zh-CN" dirty="0" smtClean="0"/>
          </a:p>
          <a:p>
            <a:r>
              <a:rPr lang="zh-CN" altLang="en-US" dirty="0" smtClean="0"/>
              <a:t>下载器根据爬虫请求从网络上下载数据，并将网络的响应返回给引擎</a:t>
            </a:r>
          </a:p>
          <a:p>
            <a:r>
              <a:rPr lang="zh-CN" altLang="en-US" dirty="0" smtClean="0"/>
              <a:t>引擎将下载器传回的网络响应通过爬虫中间件反馈给爬虫</a:t>
            </a:r>
          </a:p>
          <a:p>
            <a:endParaRPr lang="en-US" altLang="zh-CN" dirty="0" smtClean="0"/>
          </a:p>
          <a:p>
            <a:r>
              <a:rPr lang="zh-CN" altLang="en-US" dirty="0" smtClean="0"/>
              <a:t>爬虫从网络响应中分析提取</a:t>
            </a:r>
            <a:r>
              <a:rPr lang="en-US" altLang="zh-CN" dirty="0" smtClean="0"/>
              <a:t>Item</a:t>
            </a:r>
            <a:r>
              <a:rPr lang="zh-CN" altLang="en-US" dirty="0" smtClean="0"/>
              <a:t>所需的数据，并通过爬虫中间件交给引擎</a:t>
            </a:r>
          </a:p>
          <a:p>
            <a:r>
              <a:rPr lang="zh-CN" altLang="en-US" dirty="0" smtClean="0"/>
              <a:t>引擎将爬虫提取后的</a:t>
            </a:r>
            <a:r>
              <a:rPr lang="en-US" altLang="zh-CN" dirty="0" smtClean="0"/>
              <a:t>item</a:t>
            </a:r>
            <a:r>
              <a:rPr lang="zh-CN" altLang="en-US" dirty="0" smtClean="0"/>
              <a:t>数据传给管道进行数据存储。</a:t>
            </a:r>
          </a:p>
          <a:p>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500694" y="142852"/>
            <a:ext cx="3286148" cy="250033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6.2  </a:t>
            </a:r>
            <a:r>
              <a:rPr lang="zh-CN" altLang="en-US" dirty="0" smtClean="0"/>
              <a:t>爬取多个网页</a:t>
            </a:r>
            <a:endParaRPr lang="zh-CN" altLang="en-US" dirty="0"/>
          </a:p>
        </p:txBody>
      </p:sp>
      <p:sp>
        <p:nvSpPr>
          <p:cNvPr id="3" name="内容占位符 2"/>
          <p:cNvSpPr>
            <a:spLocks noGrp="1"/>
          </p:cNvSpPr>
          <p:nvPr>
            <p:ph idx="1"/>
          </p:nvPr>
        </p:nvSpPr>
        <p:spPr>
          <a:xfrm>
            <a:off x="457200" y="3571876"/>
            <a:ext cx="8229600" cy="2554287"/>
          </a:xfrm>
        </p:spPr>
        <p:txBody>
          <a:bodyPr>
            <a:normAutofit fontScale="85000" lnSpcReduction="10000"/>
          </a:bodyPr>
          <a:lstStyle/>
          <a:p>
            <a:r>
              <a:rPr lang="zh-CN" altLang="en-US" dirty="0" smtClean="0"/>
              <a:t>爬虫文件</a:t>
            </a:r>
            <a:r>
              <a:rPr lang="en-US" altLang="zh-CN" dirty="0" smtClean="0"/>
              <a:t>---</a:t>
            </a:r>
            <a:r>
              <a:rPr lang="zh-CN" altLang="en-US" dirty="0" smtClean="0"/>
              <a:t>爬虫类</a:t>
            </a:r>
            <a:endParaRPr lang="en-US" altLang="zh-CN" dirty="0" smtClean="0"/>
          </a:p>
          <a:p>
            <a:r>
              <a:rPr lang="en-US" altLang="zh-CN" dirty="0" err="1" smtClean="0"/>
              <a:t>start_urls</a:t>
            </a:r>
            <a:endParaRPr lang="en-US" altLang="zh-CN" dirty="0" smtClean="0"/>
          </a:p>
          <a:p>
            <a:r>
              <a:rPr lang="zh-CN" altLang="en-US" dirty="0" smtClean="0">
                <a:solidFill>
                  <a:schemeClr val="accent2"/>
                </a:solidFill>
              </a:rPr>
              <a:t>起始爬取列表，可以是多个</a:t>
            </a:r>
            <a:r>
              <a:rPr lang="en-US" altLang="zh-CN" dirty="0" err="1" smtClean="0">
                <a:solidFill>
                  <a:schemeClr val="accent2"/>
                </a:solidFill>
              </a:rPr>
              <a:t>url</a:t>
            </a:r>
            <a:endParaRPr lang="en-US" altLang="zh-CN" dirty="0" smtClean="0"/>
          </a:p>
          <a:p>
            <a:pPr>
              <a:buNone/>
            </a:pPr>
            <a:r>
              <a:rPr lang="en-US" altLang="zh-CN" dirty="0" smtClean="0"/>
              <a:t>    </a:t>
            </a:r>
            <a:r>
              <a:rPr lang="en-US" altLang="zh-CN" dirty="0" err="1" smtClean="0"/>
              <a:t>start_urls</a:t>
            </a:r>
            <a:r>
              <a:rPr lang="en-US" altLang="zh-CN" dirty="0" smtClean="0"/>
              <a:t> = ('http://example.com/page1',			             'http://example.com/page2',)	</a:t>
            </a:r>
          </a:p>
        </p:txBody>
      </p:sp>
      <p:pic>
        <p:nvPicPr>
          <p:cNvPr id="4" name="Picture 3"/>
          <p:cNvPicPr>
            <a:picLocks noChangeAspect="1" noChangeArrowheads="1"/>
          </p:cNvPicPr>
          <p:nvPr/>
        </p:nvPicPr>
        <p:blipFill>
          <a:blip r:embed="rId2"/>
          <a:srcRect/>
          <a:stretch>
            <a:fillRect/>
          </a:stretch>
        </p:blipFill>
        <p:spPr bwMode="auto">
          <a:xfrm>
            <a:off x="3857620" y="1214422"/>
            <a:ext cx="4862532" cy="22351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t>麦田租房信息爬网站</a:t>
            </a:r>
            <a:endParaRPr lang="en-US" altLang="zh-CN" b="1" dirty="0" smtClean="0"/>
          </a:p>
          <a:p>
            <a:pPr lvl="1"/>
            <a:r>
              <a:rPr lang="en-US" b="1" dirty="0" smtClean="0">
                <a:hlinkClick r:id="rId2"/>
              </a:rPr>
              <a:t>http://bj.maitian.cn/zfall/PG1</a:t>
            </a:r>
            <a:endParaRPr lang="en-US" altLang="zh-CN" b="1" dirty="0" smtClean="0"/>
          </a:p>
          <a:p>
            <a:pPr lvl="1"/>
            <a:r>
              <a:rPr lang="en-US" b="1" dirty="0" smtClean="0">
                <a:hlinkClick r:id="rId3"/>
              </a:rPr>
              <a:t>http://bj.maitian.cn/zfall/PG</a:t>
            </a:r>
            <a:r>
              <a:rPr lang="en-US" altLang="zh-CN" b="1" dirty="0" smtClean="0">
                <a:hlinkClick r:id="rId3"/>
              </a:rPr>
              <a:t>2</a:t>
            </a:r>
            <a:endParaRPr lang="en-US" altLang="zh-CN" b="1" dirty="0" smtClean="0"/>
          </a:p>
          <a:p>
            <a:pPr lvl="1"/>
            <a:r>
              <a:rPr lang="en-US" altLang="zh-CN" b="1" dirty="0" smtClean="0"/>
              <a:t>…</a:t>
            </a:r>
          </a:p>
          <a:p>
            <a:pPr lvl="1"/>
            <a:endParaRPr lang="en-US" b="1" dirty="0" smtClean="0"/>
          </a:p>
          <a:p>
            <a:pPr lvl="1"/>
            <a:endParaRPr lang="zh-CN" altLang="en-US" dirty="0"/>
          </a:p>
        </p:txBody>
      </p:sp>
      <p:pic>
        <p:nvPicPr>
          <p:cNvPr id="1026" name="Picture 2"/>
          <p:cNvPicPr>
            <a:picLocks noChangeAspect="1" noChangeArrowheads="1"/>
          </p:cNvPicPr>
          <p:nvPr/>
        </p:nvPicPr>
        <p:blipFill>
          <a:blip r:embed="rId4"/>
          <a:srcRect/>
          <a:stretch>
            <a:fillRect/>
          </a:stretch>
        </p:blipFill>
        <p:spPr bwMode="auto">
          <a:xfrm>
            <a:off x="428596" y="3714752"/>
            <a:ext cx="8534400" cy="29003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en-US" dirty="0" smtClean="0"/>
              <a:t>豆瓣读书</a:t>
            </a:r>
            <a:endParaRPr lang="en-US" altLang="zh-CN" dirty="0" smtClean="0"/>
          </a:p>
          <a:p>
            <a:pPr lvl="1"/>
            <a:r>
              <a:rPr lang="zh-CN" altLang="en-US" dirty="0" smtClean="0"/>
              <a:t>首页</a:t>
            </a:r>
            <a:r>
              <a:rPr lang="en-US" altLang="zh-CN" dirty="0" err="1" smtClean="0"/>
              <a:t>url</a:t>
            </a:r>
            <a:r>
              <a:rPr lang="zh-CN" altLang="en-US" dirty="0" smtClean="0"/>
              <a:t>为</a:t>
            </a:r>
            <a:r>
              <a:rPr lang="en-US" altLang="zh-CN" dirty="0" smtClean="0"/>
              <a:t>"https://book.douban.com/top250?start=0",</a:t>
            </a:r>
          </a:p>
          <a:p>
            <a:pPr lvl="1"/>
            <a:r>
              <a:rPr lang="zh-CN" altLang="en-US" dirty="0" smtClean="0"/>
              <a:t>以后每翻页一次</a:t>
            </a:r>
            <a:r>
              <a:rPr lang="en-US" altLang="zh-CN" dirty="0" smtClean="0"/>
              <a:t>start</a:t>
            </a:r>
            <a:r>
              <a:rPr lang="zh-CN" altLang="en-US" dirty="0" smtClean="0"/>
              <a:t>字段值递增</a:t>
            </a:r>
            <a:r>
              <a:rPr lang="en-US" altLang="zh-CN" dirty="0" smtClean="0"/>
              <a:t>25</a:t>
            </a:r>
            <a:r>
              <a:rPr lang="zh-CN" altLang="en-US" dirty="0" smtClean="0"/>
              <a:t>，</a:t>
            </a:r>
            <a:endParaRPr lang="en-US" altLang="zh-CN" dirty="0" smtClean="0"/>
          </a:p>
          <a:p>
            <a:pPr lvl="1"/>
            <a:r>
              <a:rPr lang="zh-CN" altLang="en-US" dirty="0" smtClean="0"/>
              <a:t>这样就可以很容易用一个循环做到</a:t>
            </a:r>
            <a:r>
              <a:rPr lang="en-US" altLang="zh-CN" dirty="0" err="1" smtClean="0"/>
              <a:t>url</a:t>
            </a:r>
            <a:r>
              <a:rPr lang="zh-CN" altLang="en-US" dirty="0" smtClean="0"/>
              <a:t>的构建，</a:t>
            </a:r>
            <a:endParaRPr lang="en-US" altLang="zh-CN" dirty="0" smtClean="0"/>
          </a:p>
          <a:p>
            <a:r>
              <a:rPr lang="zh-CN" altLang="en-US" dirty="0" smtClean="0"/>
              <a:t>今日头条图片，</a:t>
            </a:r>
            <a:endParaRPr lang="en-US" altLang="zh-CN" dirty="0" smtClean="0"/>
          </a:p>
          <a:p>
            <a:pPr lvl="1"/>
            <a:r>
              <a:rPr lang="zh-CN" altLang="en-US" dirty="0" smtClean="0"/>
              <a:t>分析</a:t>
            </a:r>
            <a:r>
              <a:rPr lang="en-US" altLang="zh-CN" dirty="0" smtClean="0"/>
              <a:t>Ajax</a:t>
            </a:r>
            <a:r>
              <a:rPr lang="zh-CN" altLang="en-US" dirty="0" smtClean="0"/>
              <a:t>后</a:t>
            </a:r>
            <a:endParaRPr lang="en-US" altLang="zh-CN" dirty="0" smtClean="0"/>
          </a:p>
          <a:p>
            <a:pPr lvl="1"/>
            <a:r>
              <a:rPr lang="zh-CN" altLang="en-US" dirty="0" smtClean="0"/>
              <a:t>首页</a:t>
            </a:r>
            <a:r>
              <a:rPr lang="en-US" altLang="zh-CN" dirty="0" err="1" smtClean="0"/>
              <a:t>url</a:t>
            </a:r>
            <a:r>
              <a:rPr lang="zh-CN" altLang="en-US" dirty="0" smtClean="0"/>
              <a:t>为</a:t>
            </a:r>
            <a:r>
              <a:rPr lang="en-US" altLang="zh-CN" dirty="0" smtClean="0">
                <a:hlinkClick r:id="rId2"/>
              </a:rPr>
              <a:t>https://www.toutiao.com/search_content/?offset=0&amp;format=json&amp;keyword=</a:t>
            </a:r>
            <a:r>
              <a:rPr lang="zh-CN" altLang="en-US" dirty="0" smtClean="0">
                <a:hlinkClick r:id="rId2"/>
              </a:rPr>
              <a:t>街拍</a:t>
            </a:r>
            <a:r>
              <a:rPr lang="en-US" altLang="zh-CN" dirty="0" smtClean="0">
                <a:hlinkClick r:id="rId2"/>
              </a:rPr>
              <a:t>&amp;</a:t>
            </a:r>
            <a:r>
              <a:rPr lang="en-US" altLang="zh-CN" dirty="0" err="1" smtClean="0">
                <a:hlinkClick r:id="rId2"/>
              </a:rPr>
              <a:t>autoload</a:t>
            </a:r>
            <a:r>
              <a:rPr lang="en-US" altLang="zh-CN" dirty="0" smtClean="0">
                <a:hlinkClick r:id="rId2"/>
              </a:rPr>
              <a:t>=</a:t>
            </a:r>
            <a:r>
              <a:rPr lang="en-US" altLang="zh-CN" dirty="0" err="1" smtClean="0">
                <a:hlinkClick r:id="rId2"/>
              </a:rPr>
              <a:t>true&amp;count</a:t>
            </a:r>
            <a:r>
              <a:rPr lang="en-US" altLang="zh-CN" dirty="0" smtClean="0">
                <a:hlinkClick r:id="rId2"/>
              </a:rPr>
              <a:t>=20&amp;cur_tab=1&amp;from=</a:t>
            </a:r>
            <a:r>
              <a:rPr lang="en-US" altLang="zh-CN" dirty="0" err="1" smtClean="0">
                <a:hlinkClick r:id="rId2"/>
              </a:rPr>
              <a:t>search_tab&amp;pd</a:t>
            </a:r>
            <a:r>
              <a:rPr lang="en-US" altLang="zh-CN" dirty="0" smtClean="0">
                <a:hlinkClick r:id="rId2"/>
              </a:rPr>
              <a:t>=synthesis</a:t>
            </a:r>
            <a:endParaRPr lang="en-US" altLang="zh-CN" dirty="0" smtClean="0"/>
          </a:p>
          <a:p>
            <a:pPr lvl="1"/>
            <a:r>
              <a:rPr lang="en-US" altLang="zh-CN" dirty="0" err="1" smtClean="0"/>
              <a:t>Json</a:t>
            </a:r>
            <a:r>
              <a:rPr lang="en-US" altLang="zh-CN" dirty="0" smtClean="0"/>
              <a:t> </a:t>
            </a:r>
            <a:r>
              <a:rPr lang="zh-CN" altLang="en-US" dirty="0" smtClean="0"/>
              <a:t>文件</a:t>
            </a:r>
            <a:endParaRPr lang="en-US" altLang="zh-CN" dirty="0" smtClean="0"/>
          </a:p>
          <a:p>
            <a:pPr lvl="1"/>
            <a:r>
              <a:rPr lang="zh-CN" altLang="en-US" dirty="0" smtClean="0"/>
              <a:t>以后每页更改其中</a:t>
            </a:r>
            <a:r>
              <a:rPr lang="en-US" altLang="zh-CN" dirty="0" smtClean="0"/>
              <a:t>offset</a:t>
            </a:r>
            <a:r>
              <a:rPr lang="zh-CN" altLang="en-US" dirty="0" smtClean="0"/>
              <a:t>参数递增</a:t>
            </a:r>
            <a:r>
              <a:rPr lang="en-US" altLang="zh-CN" dirty="0" smtClean="0"/>
              <a:t>20</a:t>
            </a:r>
            <a:r>
              <a:rPr lang="zh-CN" altLang="en-US" dirty="0" smtClean="0"/>
              <a:t>，</a:t>
            </a:r>
            <a:endParaRPr lang="en-US" altLang="zh-CN" dirty="0" smtClean="0"/>
          </a:p>
          <a:p>
            <a:pPr lvl="1"/>
            <a:r>
              <a:rPr lang="zh-CN" altLang="en-US" dirty="0" smtClean="0"/>
              <a:t>则可以利用</a:t>
            </a:r>
            <a:r>
              <a:rPr lang="en-US" altLang="zh-CN" dirty="0" err="1" smtClean="0"/>
              <a:t>urlencode</a:t>
            </a:r>
            <a:r>
              <a:rPr lang="en-US" altLang="zh-CN" dirty="0" smtClean="0"/>
              <a:t>()</a:t>
            </a:r>
            <a:r>
              <a:rPr lang="zh-CN" altLang="en-US" dirty="0" smtClean="0"/>
              <a:t>方法构建</a:t>
            </a:r>
            <a:r>
              <a:rPr lang="en-US" altLang="zh-CN" dirty="0" err="1" smtClean="0"/>
              <a:t>url</a:t>
            </a:r>
            <a:r>
              <a:rPr lang="zh-CN" altLang="en-US" dirty="0" smtClean="0"/>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1416</TotalTime>
  <Words>3276</Words>
  <PresentationFormat>全屏显示(4:3)</PresentationFormat>
  <Paragraphs>429</Paragraphs>
  <Slides>49</Slides>
  <Notes>2</Notes>
  <HiddenSlides>0</HiddenSlides>
  <MMClips>0</MMClips>
  <ScaleCrop>false</ScaleCrop>
  <HeadingPairs>
    <vt:vector size="4" baseType="variant">
      <vt:variant>
        <vt:lpstr>主题</vt:lpstr>
      </vt:variant>
      <vt:variant>
        <vt:i4>1</vt:i4>
      </vt:variant>
      <vt:variant>
        <vt:lpstr>幻灯片标题</vt:lpstr>
      </vt:variant>
      <vt:variant>
        <vt:i4>49</vt:i4>
      </vt:variant>
    </vt:vector>
  </HeadingPairs>
  <TitlesOfParts>
    <vt:vector size="50" baseType="lpstr">
      <vt:lpstr>Office 主题</vt:lpstr>
      <vt:lpstr>第6讲 Scrapy探究</vt:lpstr>
      <vt:lpstr>目录</vt:lpstr>
      <vt:lpstr>6.1   Scrapy架构</vt:lpstr>
      <vt:lpstr>幻灯片 4</vt:lpstr>
      <vt:lpstr>幻灯片 5</vt:lpstr>
      <vt:lpstr>Scrapy运行流程</vt:lpstr>
      <vt:lpstr>6.2  爬取多个网页</vt:lpstr>
      <vt:lpstr>幻灯片 8</vt:lpstr>
      <vt:lpstr>幻灯片 9</vt:lpstr>
      <vt:lpstr>幻灯片 10</vt:lpstr>
      <vt:lpstr>幻灯片 11</vt:lpstr>
      <vt:lpstr>幻灯片 12</vt:lpstr>
      <vt:lpstr>6.3  爬取多层网页</vt:lpstr>
      <vt:lpstr>scrapy自动发现一个网页上的所有链接，然后再 去抓取这些链接的内容               yield 的作用就是把一个函数变成一个 generator（生成器）</vt:lpstr>
      <vt:lpstr>幻灯片 15</vt:lpstr>
      <vt:lpstr>幻灯片 16</vt:lpstr>
      <vt:lpstr>6.4  settings.py配置文件</vt:lpstr>
      <vt:lpstr>幻灯片 18</vt:lpstr>
      <vt:lpstr>幻灯片 19</vt:lpstr>
      <vt:lpstr>幻灯片 20</vt:lpstr>
      <vt:lpstr>幻灯片 21</vt:lpstr>
      <vt:lpstr>幻灯片 22</vt:lpstr>
      <vt:lpstr>幻灯片 23</vt:lpstr>
      <vt:lpstr>URL 判重</vt:lpstr>
      <vt:lpstr>6.5  Pipeline组件</vt:lpstr>
      <vt:lpstr>Pipeline中的操作 </vt:lpstr>
      <vt:lpstr>幻灯片 27</vt:lpstr>
      <vt:lpstr>幻灯片 28</vt:lpstr>
      <vt:lpstr>幻灯片 29</vt:lpstr>
      <vt:lpstr>Pipeline 数据处理</vt:lpstr>
      <vt:lpstr>Pipeline 数据去重</vt:lpstr>
      <vt:lpstr>6.6 scrapy爬虫框架的数据保存方式</vt:lpstr>
      <vt:lpstr>使用ImagesPipeline下载图片</vt:lpstr>
      <vt:lpstr>幻灯片 34</vt:lpstr>
      <vt:lpstr>幻灯片 35</vt:lpstr>
      <vt:lpstr>幻灯片 36</vt:lpstr>
      <vt:lpstr>幻灯片 37</vt:lpstr>
      <vt:lpstr>保存到文本文件和数据库</vt:lpstr>
      <vt:lpstr>幻灯片 39</vt:lpstr>
      <vt:lpstr>幻灯片 40</vt:lpstr>
      <vt:lpstr>数据库</vt:lpstr>
      <vt:lpstr>MongoDB</vt:lpstr>
      <vt:lpstr>非关系数据库</vt:lpstr>
      <vt:lpstr>幻灯片 44</vt:lpstr>
      <vt:lpstr>幻灯片 45</vt:lpstr>
      <vt:lpstr>MongoDB</vt:lpstr>
      <vt:lpstr>幻灯片 47</vt:lpstr>
      <vt:lpstr>settings.py文件</vt:lpstr>
      <vt:lpstr>参考文献</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第6讲 Scrapy探究</dc:title>
  <dc:creator>Administrator</dc:creator>
  <cp:lastModifiedBy>微软用户</cp:lastModifiedBy>
  <cp:revision>96</cp:revision>
  <dcterms:created xsi:type="dcterms:W3CDTF">2020-07-07T23:43:10Z</dcterms:created>
  <dcterms:modified xsi:type="dcterms:W3CDTF">2020-07-09T22:24:14Z</dcterms:modified>
</cp:coreProperties>
</file>