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59" r:id="rId4"/>
    <p:sldId id="260" r:id="rId5"/>
    <p:sldId id="261" r:id="rId6"/>
    <p:sldId id="262" r:id="rId7"/>
    <p:sldId id="266" r:id="rId8"/>
    <p:sldId id="267" r:id="rId9"/>
    <p:sldId id="268" r:id="rId10"/>
    <p:sldId id="269" r:id="rId11"/>
    <p:sldId id="264" r:id="rId12"/>
    <p:sldId id="271" r:id="rId13"/>
    <p:sldId id="274" r:id="rId14"/>
    <p:sldId id="273" r:id="rId15"/>
    <p:sldId id="275" r:id="rId16"/>
    <p:sldId id="276" r:id="rId17"/>
    <p:sldId id="277" r:id="rId18"/>
    <p:sldId id="272" r:id="rId19"/>
    <p:sldId id="278" r:id="rId20"/>
    <p:sldId id="279" r:id="rId21"/>
    <p:sldId id="281" r:id="rId22"/>
    <p:sldId id="282" r:id="rId23"/>
    <p:sldId id="280" r:id="rId24"/>
    <p:sldId id="283" r:id="rId25"/>
    <p:sldId id="284" r:id="rId26"/>
    <p:sldId id="285" r:id="rId27"/>
    <p:sldId id="301" r:id="rId28"/>
    <p:sldId id="286" r:id="rId29"/>
    <p:sldId id="287" r:id="rId30"/>
    <p:sldId id="289" r:id="rId31"/>
    <p:sldId id="288" r:id="rId32"/>
    <p:sldId id="290" r:id="rId33"/>
    <p:sldId id="295" r:id="rId34"/>
    <p:sldId id="297" r:id="rId35"/>
    <p:sldId id="298" r:id="rId36"/>
    <p:sldId id="299" r:id="rId37"/>
    <p:sldId id="294" r:id="rId38"/>
    <p:sldId id="300" r:id="rId39"/>
    <p:sldId id="302" r:id="rId40"/>
    <p:sldId id="303" r:id="rId41"/>
    <p:sldId id="304"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642D1-91CE-4D7F-A260-D469E69AA38E}" type="datetimeFigureOut">
              <a:rPr lang="zh-CN" altLang="en-US" smtClean="0"/>
              <a:pPr/>
              <a:t>2020/7/13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D4FF9-A68B-4D95-A6FD-50A5270CB9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4FF9-A68B-4D95-A6FD-50A5270CB9BB}"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jianshu.com/p/5f1964fe31e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jianshu.com/p/a56eec683f6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itten.me/2017/07/09/prevent-spider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ac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jb51.net/article/57161.ht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udn.yyuap.com/doc/ae/920457.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python.org/zh-cn/3/library/urllib.robotparser.html" TargetMode="External"/><Relationship Id="rId2" Type="http://schemas.openxmlformats.org/officeDocument/2006/relationships/hyperlink" Target="https://docs.python.org/zh-cn/3/library/urllib.reques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dirty="0" smtClean="0"/>
              <a:t>7</a:t>
            </a:r>
            <a:r>
              <a:rPr lang="zh-CN" altLang="en-US" dirty="0" smtClean="0"/>
              <a:t>讲</a:t>
            </a:r>
            <a:r>
              <a:rPr lang="en-US" dirty="0" smtClean="0"/>
              <a:t>   </a:t>
            </a:r>
            <a:r>
              <a:rPr lang="zh-CN" altLang="en-US" dirty="0" smtClean="0"/>
              <a:t>模拟浏览器客服反爬虫</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浏览器</a:t>
            </a:r>
            <a:r>
              <a:rPr lang="en-US" b="1" dirty="0" smtClean="0"/>
              <a:t>User-</a:t>
            </a:r>
            <a:r>
              <a:rPr lang="en-US" b="1" dirty="0" err="1" smtClean="0"/>
              <a:t>Agent、Cookie</a:t>
            </a:r>
            <a:endParaRPr lang="en-US" b="1" dirty="0" smtClean="0"/>
          </a:p>
          <a:p>
            <a:r>
              <a:rPr lang="en-US" altLang="zh-CN" dirty="0" smtClean="0">
                <a:hlinkClick r:id="rId2"/>
              </a:rPr>
              <a:t>https://www.jianshu.com/p/5f1964fe31e6</a:t>
            </a:r>
            <a:endParaRPr lang="en-US" altLang="zh-CN" dirty="0" smtClean="0"/>
          </a:p>
          <a:p>
            <a:r>
              <a:rPr lang="zh-CN" altLang="en-US" dirty="0" smtClean="0"/>
              <a:t>各种浏览器</a:t>
            </a:r>
            <a:r>
              <a:rPr lang="en-US" dirty="0" smtClean="0"/>
              <a:t>User-Agent</a:t>
            </a:r>
            <a:r>
              <a:rPr lang="zh-CN" altLang="en-US" dirty="0" smtClean="0"/>
              <a:t>的详细信息</a:t>
            </a:r>
            <a:endParaRPr lang="zh-CN" altLang="en-US" dirty="0"/>
          </a:p>
        </p:txBody>
      </p:sp>
      <p:pic>
        <p:nvPicPr>
          <p:cNvPr id="4" name="Picture 3"/>
          <p:cNvPicPr>
            <a:picLocks noChangeAspect="1" noChangeArrowheads="1"/>
          </p:cNvPicPr>
          <p:nvPr/>
        </p:nvPicPr>
        <p:blipFill>
          <a:blip r:embed="rId3"/>
          <a:srcRect/>
          <a:stretch>
            <a:fillRect/>
          </a:stretch>
        </p:blipFill>
        <p:spPr>
          <a:xfrm>
            <a:off x="2000232" y="3571876"/>
            <a:ext cx="4710112" cy="273526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zh-CN" altLang="en-US" dirty="0" smtClean="0"/>
              <a:t>网站</a:t>
            </a:r>
            <a:r>
              <a:rPr lang="zh-CN" altLang="en-US" dirty="0"/>
              <a:t>：分析用户的</a:t>
            </a:r>
            <a:r>
              <a:rPr lang="en-US" altLang="zh-CN" dirty="0"/>
              <a:t>User-agent</a:t>
            </a:r>
            <a:r>
              <a:rPr lang="zh-CN" altLang="en-US" dirty="0"/>
              <a:t>，根据大全过滤未知的或者指定的</a:t>
            </a:r>
            <a:endParaRPr lang="en-US" altLang="zh-CN" dirty="0"/>
          </a:p>
          <a:p>
            <a:pPr marL="742950" lvl="2" indent="-342900"/>
            <a:r>
              <a:rPr lang="en-US" altLang="zh-CN" dirty="0"/>
              <a:t>JavaClient1.6?    </a:t>
            </a:r>
            <a:r>
              <a:rPr lang="zh-CN" altLang="en-US" dirty="0"/>
              <a:t>封</a:t>
            </a:r>
            <a:r>
              <a:rPr lang="en-US" altLang="zh-CN" dirty="0"/>
              <a:t>IP </a:t>
            </a:r>
            <a:endParaRPr lang="en-US" altLang="zh-CN" dirty="0" smtClean="0"/>
          </a:p>
          <a:p>
            <a:pPr marL="742950" lvl="2" indent="-342900"/>
            <a:endParaRPr lang="en-US" altLang="zh-CN" dirty="0" smtClean="0"/>
          </a:p>
          <a:p>
            <a:pPr marL="742950" lvl="2" indent="-342900"/>
            <a:endParaRPr lang="en-US" altLang="zh-CN" dirty="0"/>
          </a:p>
          <a:p>
            <a:pPr marL="342900" lvl="1" indent="-342900">
              <a:buFont typeface="Arial" pitchFamily="34" charset="0"/>
              <a:buChar char="•"/>
            </a:pPr>
            <a:r>
              <a:rPr lang="zh-CN" altLang="en-US" dirty="0"/>
              <a:t>爬虫：篡改自己的</a:t>
            </a:r>
            <a:r>
              <a:rPr lang="en-US" altLang="zh-CN" dirty="0"/>
              <a:t>User-agent</a:t>
            </a:r>
            <a:r>
              <a:rPr lang="zh-CN" altLang="en-US" dirty="0"/>
              <a:t>，伪装浏览器</a:t>
            </a:r>
            <a:endParaRPr lang="en-US" altLang="zh-CN" dirty="0"/>
          </a:p>
          <a:p>
            <a:pPr marL="0" indent="0">
              <a:buNone/>
            </a:pP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000100" y="3000372"/>
            <a:ext cx="7848600" cy="476250"/>
          </a:xfrm>
          <a:prstGeom prst="rect">
            <a:avLst/>
          </a:prstGeom>
          <a:noFill/>
          <a:ln w="9525">
            <a:noFill/>
            <a:miter lim="800000"/>
            <a:headEnd/>
            <a:tailEnd/>
          </a:ln>
          <a:effectLst/>
        </p:spPr>
      </p:pic>
    </p:spTree>
    <p:extLst>
      <p:ext uri="{BB962C8B-B14F-4D97-AF65-F5344CB8AC3E}">
        <p14:creationId xmlns:p14="http://schemas.microsoft.com/office/powerpoint/2010/main" xmlns="" val="1268187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fake_useragent</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python</a:t>
            </a:r>
            <a:r>
              <a:rPr lang="zh-CN" altLang="en-US" dirty="0" smtClean="0"/>
              <a:t>中应用于</a:t>
            </a:r>
            <a:r>
              <a:rPr lang="en-US" dirty="0" smtClean="0"/>
              <a:t>UA</a:t>
            </a:r>
            <a:r>
              <a:rPr lang="zh-CN" altLang="en-US" dirty="0" smtClean="0"/>
              <a:t>的拓展包</a:t>
            </a:r>
            <a:endParaRPr lang="en-US" altLang="zh-CN" dirty="0" smtClean="0"/>
          </a:p>
          <a:p>
            <a:pPr lvl="1">
              <a:buNone/>
            </a:pPr>
            <a:r>
              <a:rPr lang="en-US" b="1" dirty="0" smtClean="0"/>
              <a:t>from </a:t>
            </a:r>
            <a:r>
              <a:rPr lang="en-US" b="1" dirty="0" err="1" smtClean="0"/>
              <a:t>fake_useragent</a:t>
            </a:r>
            <a:r>
              <a:rPr lang="en-US" b="1" dirty="0" smtClean="0"/>
              <a:t> import </a:t>
            </a:r>
            <a:r>
              <a:rPr lang="en-US" b="1" dirty="0" err="1" smtClean="0"/>
              <a:t>UserAgent</a:t>
            </a:r>
            <a:endParaRPr lang="en-US" b="1" dirty="0" smtClean="0"/>
          </a:p>
          <a:p>
            <a:pPr lvl="1">
              <a:buNone/>
            </a:pPr>
            <a:r>
              <a:rPr lang="en-US" b="1" dirty="0" smtClean="0"/>
              <a:t>  </a:t>
            </a:r>
            <a:r>
              <a:rPr lang="en-US" b="1" dirty="0" err="1" smtClean="0"/>
              <a:t>ua</a:t>
            </a:r>
            <a:r>
              <a:rPr lang="en-US" b="1" dirty="0" smtClean="0"/>
              <a:t> = </a:t>
            </a:r>
            <a:r>
              <a:rPr lang="en-US" b="1" dirty="0" err="1" smtClean="0"/>
              <a:t>UserAgent</a:t>
            </a:r>
            <a:r>
              <a:rPr lang="en-US" b="1" dirty="0" smtClean="0"/>
              <a:t>()</a:t>
            </a:r>
          </a:p>
          <a:p>
            <a:pPr lvl="1">
              <a:buNone/>
            </a:pPr>
            <a:r>
              <a:rPr lang="en-US" b="1" dirty="0" smtClean="0"/>
              <a:t>  print(</a:t>
            </a:r>
            <a:r>
              <a:rPr lang="en-US" b="1" dirty="0" err="1" smtClean="0">
                <a:solidFill>
                  <a:srgbClr val="FF0000"/>
                </a:solidFill>
              </a:rPr>
              <a:t>ua.random</a:t>
            </a:r>
            <a:r>
              <a:rPr lang="en-US" b="1" dirty="0" smtClean="0"/>
              <a:t>)    #</a:t>
            </a:r>
            <a:r>
              <a:rPr lang="zh-CN" altLang="en-US" b="1" dirty="0" smtClean="0"/>
              <a:t>随机</a:t>
            </a:r>
            <a:endParaRPr lang="en-US" altLang="zh-CN" b="1" dirty="0" smtClean="0"/>
          </a:p>
          <a:p>
            <a:pPr lvl="1">
              <a:buNone/>
            </a:pPr>
            <a:r>
              <a:rPr lang="en-US" b="1" dirty="0" smtClean="0"/>
              <a:t>  print(ua.ie)               #</a:t>
            </a:r>
            <a:r>
              <a:rPr lang="en-US" b="1" dirty="0" err="1" smtClean="0"/>
              <a:t>ie</a:t>
            </a:r>
            <a:endParaRPr lang="en-US" b="1" dirty="0" smtClean="0"/>
          </a:p>
          <a:p>
            <a:pPr lvl="1">
              <a:buNone/>
            </a:pPr>
            <a:r>
              <a:rPr lang="en-US" b="1" dirty="0" smtClean="0"/>
              <a:t>  print(</a:t>
            </a:r>
            <a:r>
              <a:rPr lang="en-US" b="1" dirty="0" err="1" smtClean="0"/>
              <a:t>ua.chrome</a:t>
            </a:r>
            <a:r>
              <a:rPr lang="en-US" b="1" dirty="0" smtClean="0"/>
              <a:t>)     #Google</a:t>
            </a:r>
          </a:p>
          <a:p>
            <a:pPr lvl="1">
              <a:buNone/>
            </a:pPr>
            <a:r>
              <a:rPr lang="en-US" b="1" dirty="0" smtClean="0"/>
              <a:t>  print(</a:t>
            </a:r>
            <a:r>
              <a:rPr lang="en-US" b="1" dirty="0" err="1" smtClean="0"/>
              <a:t>ua.firefox</a:t>
            </a:r>
            <a:r>
              <a:rPr lang="en-US" b="1" dirty="0" smtClean="0"/>
              <a:t>)       #</a:t>
            </a:r>
            <a:r>
              <a:rPr lang="zh-CN" altLang="en-US" b="1" dirty="0" smtClean="0"/>
              <a:t>火狐</a:t>
            </a:r>
            <a:endParaRPr lang="en-US" altLang="zh-CN" b="1" dirty="0" smtClean="0"/>
          </a:p>
          <a:p>
            <a:pPr lvl="1">
              <a:buNone/>
            </a:pPr>
            <a:r>
              <a:rPr lang="en-US" b="1" dirty="0" smtClean="0"/>
              <a:t>  print(</a:t>
            </a:r>
            <a:r>
              <a:rPr lang="en-US" b="1" dirty="0" err="1" smtClean="0"/>
              <a:t>ua.safari</a:t>
            </a:r>
            <a:r>
              <a:rPr lang="en-US" b="1" dirty="0" smtClean="0"/>
              <a:t>)         #</a:t>
            </a:r>
            <a:r>
              <a:rPr lang="zh-CN" altLang="en-US" b="1" dirty="0" smtClean="0"/>
              <a:t>苹果</a:t>
            </a:r>
            <a:endParaRPr lang="en-US" altLang="zh-CN" b="1" dirty="0" smtClean="0"/>
          </a:p>
          <a:p>
            <a:pPr lvl="1">
              <a:buNone/>
            </a:pPr>
            <a:r>
              <a:rPr lang="en-US" b="1" dirty="0" smtClean="0"/>
              <a:t>  print(</a:t>
            </a:r>
            <a:r>
              <a:rPr lang="en-US" b="1" dirty="0" err="1" smtClean="0"/>
              <a:t>ua.opera</a:t>
            </a:r>
            <a:r>
              <a:rPr lang="en-US" b="1" dirty="0" smtClean="0"/>
              <a:t>)         #</a:t>
            </a:r>
            <a:r>
              <a:rPr lang="zh-CN" altLang="en-US" b="1" dirty="0" smtClean="0"/>
              <a:t>欧朋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smtClean="0"/>
              <a:t>运行结果</a:t>
            </a:r>
            <a:endParaRPr lang="en-US" altLang="zh-CN" dirty="0" smtClean="0"/>
          </a:p>
          <a:p>
            <a:pPr>
              <a:buNone/>
            </a:pPr>
            <a:r>
              <a:rPr lang="en-US" altLang="zh-CN" dirty="0" smtClean="0"/>
              <a:t>Mozilla/5.0 (Windows NT 6.4; WOW64) </a:t>
            </a:r>
            <a:r>
              <a:rPr lang="en-US" altLang="zh-CN" dirty="0" err="1" smtClean="0"/>
              <a:t>AppleWebKit</a:t>
            </a:r>
            <a:r>
              <a:rPr lang="en-US" altLang="zh-CN" dirty="0" smtClean="0"/>
              <a:t>/537.36 (KHTML, like Gecko) Chrome/41.0.2225.0 Safari/537.36</a:t>
            </a:r>
          </a:p>
          <a:p>
            <a:pPr>
              <a:buNone/>
            </a:pPr>
            <a:endParaRPr lang="en-US" altLang="zh-CN" dirty="0" smtClean="0"/>
          </a:p>
          <a:p>
            <a:pPr>
              <a:buNone/>
            </a:pPr>
            <a:r>
              <a:rPr lang="en-US" altLang="zh-CN" dirty="0" smtClean="0"/>
              <a:t>Mozilla/5.0 (compatible; MSIE 10.0; Windows NT 7.0; InfoPath.3; .NET CLR 3.1.40767; Trident/6.0; en-IN)</a:t>
            </a:r>
          </a:p>
          <a:p>
            <a:pPr>
              <a:buNone/>
            </a:pPr>
            <a:r>
              <a:rPr lang="en-US" altLang="zh-CN" dirty="0" smtClean="0"/>
              <a:t>Mozilla/5.0 (Windows NT 6.1) </a:t>
            </a:r>
            <a:r>
              <a:rPr lang="en-US" altLang="zh-CN" dirty="0" err="1" smtClean="0"/>
              <a:t>AppleWebKit</a:t>
            </a:r>
            <a:r>
              <a:rPr lang="en-US" altLang="zh-CN" dirty="0" smtClean="0"/>
              <a:t>/537.36 (KHTML, like Gecko) Chrome/28.0.1468.0 Safari/537.36</a:t>
            </a:r>
          </a:p>
          <a:p>
            <a:pPr>
              <a:buNone/>
            </a:pPr>
            <a:r>
              <a:rPr lang="en-US" altLang="zh-CN" dirty="0" smtClean="0"/>
              <a:t>Mozilla/5.0 (Windows NT 6.1; WOW64; rv:21.0) Gecko/20130330 Firefox/21.0</a:t>
            </a:r>
          </a:p>
          <a:p>
            <a:pPr>
              <a:buNone/>
            </a:pPr>
            <a:r>
              <a:rPr lang="en-US" altLang="zh-CN" dirty="0" smtClean="0"/>
              <a:t>Mozilla/5.0 (Windows; U; Windows NT 6.0; en-US) </a:t>
            </a:r>
            <a:r>
              <a:rPr lang="en-US" altLang="zh-CN" dirty="0" err="1" smtClean="0"/>
              <a:t>AppleWebKit</a:t>
            </a:r>
            <a:r>
              <a:rPr lang="en-US" altLang="zh-CN" dirty="0" smtClean="0"/>
              <a:t>/533.20.25 (KHTML, like Gecko) Version/5.0.4 </a:t>
            </a:r>
          </a:p>
          <a:p>
            <a:pPr>
              <a:buNone/>
            </a:pPr>
            <a:r>
              <a:rPr lang="en-US" altLang="zh-CN" dirty="0" smtClean="0"/>
              <a:t>Safari/533.20.27</a:t>
            </a:r>
          </a:p>
          <a:p>
            <a:pPr>
              <a:buNone/>
            </a:pPr>
            <a:r>
              <a:rPr lang="en-US" altLang="zh-CN" dirty="0" smtClean="0"/>
              <a:t>Opera/12.0(Windows NT 5.1;U;en)Presto/22.9.168 Version/12.00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python</a:t>
            </a:r>
            <a:r>
              <a:rPr lang="zh-CN" altLang="en-US" b="1" dirty="0" smtClean="0"/>
              <a:t>解析</a:t>
            </a:r>
            <a:r>
              <a:rPr lang="en-US" b="1" dirty="0" err="1" smtClean="0"/>
              <a:t>user_agent</a:t>
            </a:r>
            <a:r>
              <a:rPr lang="zh-CN" altLang="en-US" b="1" dirty="0" smtClean="0"/>
              <a:t>的方法</a:t>
            </a:r>
            <a:endParaRPr lang="zh-CN" altLang="en-US" dirty="0"/>
          </a:p>
        </p:txBody>
      </p:sp>
      <p:sp>
        <p:nvSpPr>
          <p:cNvPr id="3" name="内容占位符 2"/>
          <p:cNvSpPr>
            <a:spLocks noGrp="1"/>
          </p:cNvSpPr>
          <p:nvPr>
            <p:ph idx="1"/>
          </p:nvPr>
        </p:nvSpPr>
        <p:spPr>
          <a:xfrm>
            <a:off x="457200" y="1600200"/>
            <a:ext cx="8229600" cy="4972072"/>
          </a:xfrm>
        </p:spPr>
        <p:txBody>
          <a:bodyPr>
            <a:normAutofit fontScale="62500" lnSpcReduction="20000"/>
          </a:bodyPr>
          <a:lstStyle/>
          <a:p>
            <a:pPr>
              <a:buNone/>
            </a:pPr>
            <a:r>
              <a:rPr lang="en-US" altLang="zh-CN" dirty="0" smtClean="0"/>
              <a:t>from </a:t>
            </a:r>
            <a:r>
              <a:rPr lang="en-US" altLang="zh-CN" dirty="0" err="1" smtClean="0"/>
              <a:t>user_agents</a:t>
            </a:r>
            <a:r>
              <a:rPr lang="en-US" altLang="zh-CN" dirty="0" smtClean="0"/>
              <a:t> import parse</a:t>
            </a:r>
          </a:p>
          <a:p>
            <a:pPr>
              <a:buNone/>
            </a:pPr>
            <a:endParaRPr lang="en-US" altLang="zh-CN" dirty="0" smtClean="0"/>
          </a:p>
          <a:p>
            <a:pPr>
              <a:buNone/>
            </a:pPr>
            <a:r>
              <a:rPr lang="en-US" altLang="zh-CN" dirty="0" err="1" smtClean="0"/>
              <a:t>ua_string</a:t>
            </a:r>
            <a:r>
              <a:rPr lang="en-US" altLang="zh-CN" dirty="0" smtClean="0"/>
              <a:t> = 'Mozilla/5.0 (Windows NT 6.1; Win64; x64) </a:t>
            </a:r>
            <a:r>
              <a:rPr lang="en-US" altLang="zh-CN" dirty="0" err="1" smtClean="0"/>
              <a:t>AppleWebKit</a:t>
            </a:r>
            <a:r>
              <a:rPr lang="en-US" altLang="zh-CN" dirty="0" smtClean="0"/>
              <a:t>/537.36 (KHTML, like Gecko) Chrome/70.0.3538.110 Safari/537.36‘</a:t>
            </a:r>
          </a:p>
          <a:p>
            <a:pPr>
              <a:buNone/>
            </a:pPr>
            <a:endParaRPr lang="en-US" altLang="zh-CN" dirty="0" smtClean="0"/>
          </a:p>
          <a:p>
            <a:pPr>
              <a:buNone/>
            </a:pPr>
            <a:r>
              <a:rPr lang="en-US" altLang="zh-CN" dirty="0" err="1" smtClean="0"/>
              <a:t>user_agent</a:t>
            </a:r>
            <a:r>
              <a:rPr lang="en-US" altLang="zh-CN" dirty="0" smtClean="0"/>
              <a:t> = parse(</a:t>
            </a:r>
            <a:r>
              <a:rPr lang="en-US" altLang="zh-CN" dirty="0" err="1" smtClean="0"/>
              <a:t>ua_string</a:t>
            </a:r>
            <a:r>
              <a:rPr lang="en-US" altLang="zh-CN" dirty="0" smtClean="0"/>
              <a:t>)             #</a:t>
            </a:r>
            <a:r>
              <a:rPr lang="zh-CN" altLang="en-US" dirty="0" smtClean="0"/>
              <a:t>解析成</a:t>
            </a:r>
            <a:r>
              <a:rPr lang="en-US" altLang="zh-CN" dirty="0" err="1" smtClean="0"/>
              <a:t>user_agent</a:t>
            </a:r>
            <a:endParaRPr lang="en-US" altLang="zh-CN" dirty="0" smtClean="0"/>
          </a:p>
          <a:p>
            <a:pPr>
              <a:buNone/>
            </a:pPr>
            <a:endParaRPr lang="en-US" altLang="zh-CN" dirty="0" smtClean="0"/>
          </a:p>
          <a:p>
            <a:pPr>
              <a:buNone/>
            </a:pPr>
            <a:r>
              <a:rPr lang="en-US" altLang="zh-CN" dirty="0" err="1" smtClean="0"/>
              <a:t>bw</a:t>
            </a:r>
            <a:r>
              <a:rPr lang="en-US" altLang="zh-CN" dirty="0" smtClean="0"/>
              <a:t> = </a:t>
            </a:r>
            <a:r>
              <a:rPr lang="en-US" altLang="zh-CN" dirty="0" err="1" smtClean="0"/>
              <a:t>user_agent.browser.family</a:t>
            </a:r>
            <a:r>
              <a:rPr lang="en-US" altLang="zh-CN" dirty="0" smtClean="0"/>
              <a:t>          #</a:t>
            </a:r>
            <a:r>
              <a:rPr lang="zh-CN" altLang="en-US" dirty="0" smtClean="0"/>
              <a:t>判断是什么浏览器</a:t>
            </a:r>
          </a:p>
          <a:p>
            <a:pPr>
              <a:buNone/>
            </a:pPr>
            <a:r>
              <a:rPr lang="en-US" altLang="zh-CN" dirty="0" smtClean="0"/>
              <a:t>s = </a:t>
            </a:r>
            <a:r>
              <a:rPr lang="en-US" altLang="zh-CN" dirty="0" err="1" smtClean="0"/>
              <a:t>user_agent.os.family</a:t>
            </a:r>
            <a:r>
              <a:rPr lang="en-US" altLang="zh-CN" dirty="0" smtClean="0"/>
              <a:t>                        #</a:t>
            </a:r>
            <a:r>
              <a:rPr lang="zh-CN" altLang="en-US" dirty="0" smtClean="0"/>
              <a:t>判断是什么操作系统</a:t>
            </a:r>
          </a:p>
          <a:p>
            <a:pPr>
              <a:buNone/>
            </a:pPr>
            <a:r>
              <a:rPr lang="en-US" altLang="zh-CN" dirty="0" err="1" smtClean="0"/>
              <a:t>juge_pc</a:t>
            </a:r>
            <a:r>
              <a:rPr lang="en-US" altLang="zh-CN" dirty="0" smtClean="0"/>
              <a:t> = </a:t>
            </a:r>
            <a:r>
              <a:rPr lang="en-US" altLang="zh-CN" dirty="0" err="1" smtClean="0"/>
              <a:t>user_agent.is_pc</a:t>
            </a:r>
            <a:r>
              <a:rPr lang="en-US" altLang="zh-CN" dirty="0" smtClean="0"/>
              <a:t>                   #</a:t>
            </a:r>
            <a:r>
              <a:rPr lang="zh-CN" altLang="en-US" dirty="0" smtClean="0"/>
              <a:t>判断是不是桌面系统</a:t>
            </a:r>
          </a:p>
          <a:p>
            <a:pPr>
              <a:buNone/>
            </a:pPr>
            <a:r>
              <a:rPr lang="en-US" altLang="zh-CN" dirty="0" smtClean="0"/>
              <a:t>phone = </a:t>
            </a:r>
            <a:r>
              <a:rPr lang="en-US" altLang="zh-CN" dirty="0" err="1" smtClean="0"/>
              <a:t>user_agent.device.family</a:t>
            </a:r>
            <a:endParaRPr lang="en-US" altLang="zh-CN" dirty="0" smtClean="0"/>
          </a:p>
          <a:p>
            <a:pPr>
              <a:buNone/>
            </a:pPr>
            <a:endParaRPr lang="en-US" altLang="zh-CN" dirty="0" smtClean="0"/>
          </a:p>
          <a:p>
            <a:r>
              <a:rPr lang="en-US" dirty="0" err="1" smtClean="0"/>
              <a:t>is_mobile</a:t>
            </a:r>
            <a:r>
              <a:rPr lang="en-US" dirty="0" smtClean="0"/>
              <a:t>：</a:t>
            </a:r>
            <a:r>
              <a:rPr lang="zh-CN" altLang="en-US" dirty="0" smtClean="0"/>
              <a:t>判断是不是手机</a:t>
            </a:r>
          </a:p>
          <a:p>
            <a:r>
              <a:rPr lang="en-US" dirty="0" err="1" smtClean="0"/>
              <a:t>is_tablet</a:t>
            </a:r>
            <a:r>
              <a:rPr lang="en-US" dirty="0" smtClean="0"/>
              <a:t>：</a:t>
            </a:r>
            <a:r>
              <a:rPr lang="zh-CN" altLang="en-US" dirty="0" smtClean="0"/>
              <a:t>判断是不是平板</a:t>
            </a:r>
          </a:p>
          <a:p>
            <a:r>
              <a:rPr lang="en-US" dirty="0" err="1" smtClean="0"/>
              <a:t>is_touch_capable</a:t>
            </a:r>
            <a:r>
              <a:rPr lang="en-US" dirty="0" smtClean="0"/>
              <a:t>：</a:t>
            </a:r>
            <a:r>
              <a:rPr lang="zh-CN" altLang="en-US" dirty="0" smtClean="0"/>
              <a:t>有没有触屏功能</a:t>
            </a:r>
          </a:p>
          <a:p>
            <a:r>
              <a:rPr lang="en-US" dirty="0" err="1" smtClean="0"/>
              <a:t>is_bot</a:t>
            </a:r>
            <a:r>
              <a:rPr lang="en-US" dirty="0" smtClean="0"/>
              <a:t>：</a:t>
            </a:r>
            <a:r>
              <a:rPr lang="zh-CN" altLang="en-US" dirty="0" smtClean="0"/>
              <a:t>是不是搜索引擎的爬虫</a:t>
            </a:r>
          </a:p>
          <a:p>
            <a:pPr>
              <a:buNone/>
            </a:pPr>
            <a:endParaRPr lang="en-US" altLang="zh-C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Python3:urllib</a:t>
            </a:r>
            <a:r>
              <a:rPr lang="zh-CN" altLang="en-US" b="1" dirty="0" smtClean="0"/>
              <a:t>中</a:t>
            </a:r>
            <a:r>
              <a:rPr lang="en-US" b="1" dirty="0" err="1" smtClean="0"/>
              <a:t>urlopen</a:t>
            </a:r>
            <a:r>
              <a:rPr lang="en-US" b="1" dirty="0" smtClean="0"/>
              <a:t>()</a:t>
            </a:r>
            <a:r>
              <a:rPr lang="zh-CN" altLang="en-US" b="1" dirty="0" smtClean="0"/>
              <a:t>函数</a:t>
            </a:r>
            <a:endParaRPr lang="zh-CN" altLang="en-US" dirty="0"/>
          </a:p>
        </p:txBody>
      </p:sp>
      <p:sp>
        <p:nvSpPr>
          <p:cNvPr id="3" name="内容占位符 2"/>
          <p:cNvSpPr>
            <a:spLocks noGrp="1"/>
          </p:cNvSpPr>
          <p:nvPr>
            <p:ph idx="1"/>
          </p:nvPr>
        </p:nvSpPr>
        <p:spPr>
          <a:xfrm>
            <a:off x="457200" y="1600200"/>
            <a:ext cx="8229600" cy="4972072"/>
          </a:xfrm>
        </p:spPr>
        <p:txBody>
          <a:bodyPr>
            <a:normAutofit fontScale="92500" lnSpcReduction="20000"/>
          </a:bodyPr>
          <a:lstStyle/>
          <a:p>
            <a:r>
              <a:rPr lang="en-US" dirty="0" err="1" smtClean="0"/>
              <a:t>urllib.request.urlopen</a:t>
            </a:r>
            <a:r>
              <a:rPr lang="en-US" dirty="0" smtClean="0"/>
              <a:t>(</a:t>
            </a:r>
          </a:p>
          <a:p>
            <a:pPr lvl="1">
              <a:buNone/>
            </a:pPr>
            <a:r>
              <a:rPr lang="en-US" dirty="0" err="1" smtClean="0"/>
              <a:t>url</a:t>
            </a:r>
            <a:r>
              <a:rPr lang="en-US" dirty="0" smtClean="0"/>
              <a:t>,</a:t>
            </a:r>
          </a:p>
          <a:p>
            <a:pPr lvl="1">
              <a:buNone/>
            </a:pPr>
            <a:r>
              <a:rPr lang="en-US" dirty="0" smtClean="0"/>
              <a:t>data=None</a:t>
            </a:r>
          </a:p>
          <a:p>
            <a:pPr lvl="1">
              <a:buNone/>
            </a:pPr>
            <a:r>
              <a:rPr lang="en-US" dirty="0" smtClean="0"/>
              <a:t>[,timeout],*,</a:t>
            </a:r>
            <a:r>
              <a:rPr lang="en-US" dirty="0" err="1" smtClean="0"/>
              <a:t>cafile</a:t>
            </a:r>
            <a:r>
              <a:rPr lang="en-US" dirty="0" smtClean="0"/>
              <a:t>=</a:t>
            </a:r>
            <a:r>
              <a:rPr lang="en-US" dirty="0" err="1" smtClean="0"/>
              <a:t>None,capath</a:t>
            </a:r>
            <a:r>
              <a:rPr lang="en-US" dirty="0" smtClean="0"/>
              <a:t>=</a:t>
            </a:r>
            <a:r>
              <a:rPr lang="en-US" dirty="0" err="1" smtClean="0"/>
              <a:t>None,cadefault</a:t>
            </a:r>
            <a:r>
              <a:rPr lang="en-US" dirty="0" smtClean="0"/>
              <a:t>=</a:t>
            </a:r>
            <a:r>
              <a:rPr lang="en-US" dirty="0" err="1" smtClean="0"/>
              <a:t>False,context</a:t>
            </a:r>
            <a:r>
              <a:rPr lang="en-US" dirty="0" smtClean="0"/>
              <a:t>=None)</a:t>
            </a:r>
          </a:p>
          <a:p>
            <a:r>
              <a:rPr lang="en-US" dirty="0" err="1" smtClean="0"/>
              <a:t>urlopen</a:t>
            </a:r>
            <a:r>
              <a:rPr lang="en-US" dirty="0" smtClean="0"/>
              <a:t>()</a:t>
            </a:r>
            <a:r>
              <a:rPr lang="zh-CN" altLang="en-US" dirty="0" smtClean="0"/>
              <a:t>函数返回的是</a:t>
            </a:r>
            <a:r>
              <a:rPr lang="en-US" dirty="0" err="1" smtClean="0"/>
              <a:t>http.client.HTTPResponse</a:t>
            </a:r>
            <a:r>
              <a:rPr lang="zh-CN" altLang="en-US" dirty="0" smtClean="0"/>
              <a:t>对象</a:t>
            </a:r>
            <a:endParaRPr lang="en-US" altLang="zh-CN" dirty="0" smtClean="0"/>
          </a:p>
          <a:p>
            <a:pPr lvl="1"/>
            <a:r>
              <a:rPr lang="zh-CN" altLang="en-US" dirty="0" smtClean="0"/>
              <a:t>包括</a:t>
            </a:r>
            <a:r>
              <a:rPr lang="en-US" dirty="0" smtClean="0"/>
              <a:t>read()、</a:t>
            </a:r>
            <a:r>
              <a:rPr lang="en-US" dirty="0" err="1" smtClean="0"/>
              <a:t>readinto</a:t>
            </a:r>
            <a:r>
              <a:rPr lang="en-US" dirty="0" smtClean="0"/>
              <a:t>()、</a:t>
            </a:r>
            <a:r>
              <a:rPr lang="en-US" dirty="0" err="1" smtClean="0"/>
              <a:t>getheader</a:t>
            </a:r>
            <a:r>
              <a:rPr lang="en-US" dirty="0" smtClean="0"/>
              <a:t>()、</a:t>
            </a:r>
            <a:r>
              <a:rPr lang="en-US" dirty="0" err="1" smtClean="0"/>
              <a:t>getheaders</a:t>
            </a:r>
            <a:r>
              <a:rPr lang="en-US" dirty="0" smtClean="0"/>
              <a:t>()、</a:t>
            </a:r>
            <a:r>
              <a:rPr lang="en-US" dirty="0" err="1" smtClean="0"/>
              <a:t>fileno</a:t>
            </a:r>
            <a:r>
              <a:rPr lang="en-US" dirty="0" smtClean="0"/>
              <a:t>()、</a:t>
            </a:r>
            <a:r>
              <a:rPr lang="en-US" dirty="0" err="1" smtClean="0"/>
              <a:t>msg、version、status、reason、debuglevel</a:t>
            </a:r>
            <a:r>
              <a:rPr lang="zh-CN" altLang="en-US" dirty="0" smtClean="0"/>
              <a:t>和</a:t>
            </a:r>
            <a:r>
              <a:rPr lang="en-US" dirty="0" smtClean="0"/>
              <a:t>closed</a:t>
            </a:r>
            <a:r>
              <a:rPr lang="zh-CN" altLang="en-US" dirty="0" smtClean="0"/>
              <a:t>函数，</a:t>
            </a:r>
            <a:endParaRPr lang="en-US" altLang="zh-CN" dirty="0" smtClean="0"/>
          </a:p>
          <a:p>
            <a:pPr lvl="1"/>
            <a:r>
              <a:rPr lang="zh-CN" altLang="en-US" dirty="0" smtClean="0"/>
              <a:t>一般而言使用</a:t>
            </a:r>
            <a:r>
              <a:rPr lang="en-US" dirty="0" smtClean="0"/>
              <a:t>read()</a:t>
            </a:r>
            <a:r>
              <a:rPr lang="zh-CN" altLang="en-US" dirty="0" smtClean="0"/>
              <a:t>函数后还需要</a:t>
            </a:r>
            <a:r>
              <a:rPr lang="en-US" dirty="0" smtClean="0"/>
              <a:t>decode()</a:t>
            </a:r>
            <a:r>
              <a:rPr lang="zh-CN" altLang="en-US" dirty="0" smtClean="0"/>
              <a:t>函数</a:t>
            </a:r>
            <a:endParaRPr lang="en-US" altLang="zh-CN" dirty="0" smtClean="0"/>
          </a:p>
          <a:p>
            <a:pPr lvl="2"/>
            <a:r>
              <a:rPr lang="zh-CN" altLang="en-US" dirty="0" smtClean="0"/>
              <a:t>可以使用对应的解码方式。</a:t>
            </a:r>
            <a:r>
              <a:rPr lang="en-US" altLang="zh-CN" dirty="0" smtClean="0"/>
              <a:t> ’</a:t>
            </a:r>
            <a:r>
              <a:rPr lang="en-US" altLang="zh-CN" dirty="0" err="1" smtClean="0"/>
              <a:t>gbk</a:t>
            </a:r>
            <a:r>
              <a:rPr lang="en-US" altLang="zh-CN" dirty="0" smtClean="0"/>
              <a:t>’    ’utf-8’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dirty="0" err="1" smtClean="0"/>
              <a:t>urlopen</a:t>
            </a:r>
            <a:r>
              <a:rPr lang="en-US" dirty="0" smtClean="0"/>
              <a:t>()</a:t>
            </a:r>
            <a:r>
              <a:rPr lang="zh-CN" altLang="en-US" dirty="0" smtClean="0"/>
              <a:t>函数不接受自定义</a:t>
            </a:r>
            <a:r>
              <a:rPr lang="en-US" dirty="0" smtClean="0"/>
              <a:t>header，</a:t>
            </a:r>
            <a:r>
              <a:rPr lang="zh-CN" altLang="en-US" dirty="0" smtClean="0"/>
              <a:t>所以有需求还需要配合</a:t>
            </a:r>
            <a:r>
              <a:rPr lang="en-US" dirty="0" err="1" smtClean="0"/>
              <a:t>urllib.request.Request</a:t>
            </a:r>
            <a:r>
              <a:rPr lang="en-US" dirty="0" smtClean="0"/>
              <a:t>()</a:t>
            </a:r>
            <a:r>
              <a:rPr lang="zh-CN" altLang="en-US" dirty="0" smtClean="0"/>
              <a:t>函数</a:t>
            </a:r>
          </a:p>
          <a:p>
            <a:r>
              <a:rPr lang="en-US" i="1" dirty="0" smtClean="0"/>
              <a:t>class </a:t>
            </a:r>
            <a:r>
              <a:rPr lang="en-US" dirty="0" err="1" smtClean="0"/>
              <a:t>urllib.request.Request</a:t>
            </a:r>
            <a:r>
              <a:rPr lang="en-US" dirty="0" smtClean="0"/>
              <a:t>(</a:t>
            </a:r>
          </a:p>
          <a:p>
            <a:pPr lvl="1">
              <a:buNone/>
            </a:pPr>
            <a:r>
              <a:rPr lang="en-US" i="1" dirty="0" smtClean="0"/>
              <a:t>	</a:t>
            </a:r>
            <a:r>
              <a:rPr lang="en-US" i="1" dirty="0" err="1" smtClean="0"/>
              <a:t>url</a:t>
            </a:r>
            <a:r>
              <a:rPr lang="en-US" dirty="0" smtClean="0"/>
              <a:t>, </a:t>
            </a:r>
            <a:r>
              <a:rPr lang="en-US" i="1" dirty="0" smtClean="0"/>
              <a:t>data=None</a:t>
            </a:r>
            <a:r>
              <a:rPr lang="en-US" dirty="0" smtClean="0"/>
              <a:t>, </a:t>
            </a:r>
          </a:p>
          <a:p>
            <a:pPr lvl="1">
              <a:buNone/>
            </a:pPr>
            <a:r>
              <a:rPr lang="en-US" i="1" dirty="0" smtClean="0"/>
              <a:t>	headers={}</a:t>
            </a:r>
            <a:r>
              <a:rPr lang="en-US" dirty="0" smtClean="0"/>
              <a:t>, </a:t>
            </a:r>
          </a:p>
          <a:p>
            <a:pPr lvl="1">
              <a:buNone/>
            </a:pPr>
            <a:r>
              <a:rPr lang="en-US" i="1" dirty="0" smtClean="0"/>
              <a:t>	</a:t>
            </a:r>
            <a:r>
              <a:rPr lang="en-US" i="1" dirty="0" err="1" smtClean="0"/>
              <a:t>origin_req_host</a:t>
            </a:r>
            <a:r>
              <a:rPr lang="en-US" i="1" dirty="0" smtClean="0"/>
              <a:t>=None</a:t>
            </a:r>
            <a:r>
              <a:rPr lang="en-US" dirty="0" smtClean="0"/>
              <a:t>, </a:t>
            </a:r>
            <a:r>
              <a:rPr lang="en-US" i="1" dirty="0" smtClean="0"/>
              <a:t>unverifiable=False</a:t>
            </a:r>
            <a:r>
              <a:rPr lang="en-US" dirty="0" smtClean="0"/>
              <a:t>, </a:t>
            </a:r>
            <a:r>
              <a:rPr lang="en-US" i="1" dirty="0" smtClean="0"/>
              <a:t>method=None</a:t>
            </a:r>
            <a:r>
              <a:rPr lang="en-US" dirty="0" smtClean="0"/>
              <a:t>)</a:t>
            </a:r>
          </a:p>
          <a:p>
            <a:r>
              <a:rPr lang="zh-CN" altLang="en-US" dirty="0" smtClean="0"/>
              <a:t>函数返回 </a:t>
            </a:r>
            <a:r>
              <a:rPr lang="en-US" dirty="0" smtClean="0"/>
              <a:t>This class is an abstraction of a URL request.</a:t>
            </a:r>
          </a:p>
          <a:p>
            <a:endParaRPr lang="zh-CN" altLang="en-US" dirty="0" smtClean="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543443"/>
          </a:xfrm>
        </p:spPr>
        <p:txBody>
          <a:bodyPr>
            <a:normAutofit fontScale="70000" lnSpcReduction="20000"/>
          </a:bodyPr>
          <a:lstStyle/>
          <a:p>
            <a:pPr>
              <a:buNone/>
            </a:pPr>
            <a:r>
              <a:rPr lang="en-US" altLang="zh-CN" sz="2400" dirty="0" smtClean="0"/>
              <a:t># </a:t>
            </a:r>
            <a:r>
              <a:rPr lang="zh-CN" altLang="en-US" sz="2400" dirty="0" smtClean="0"/>
              <a:t>请求地址</a:t>
            </a:r>
            <a:r>
              <a:rPr lang="en-US" altLang="zh-CN" sz="2400" dirty="0" err="1" smtClean="0"/>
              <a:t>url</a:t>
            </a:r>
            <a:endParaRPr lang="en-US" altLang="zh-CN" sz="2400" dirty="0" smtClean="0"/>
          </a:p>
          <a:p>
            <a:pPr>
              <a:buNone/>
            </a:pPr>
            <a:r>
              <a:rPr lang="en-US" altLang="zh-CN" sz="2400" dirty="0" err="1" smtClean="0"/>
              <a:t>url</a:t>
            </a:r>
            <a:r>
              <a:rPr lang="en-US" altLang="zh-CN" sz="2400" dirty="0" smtClean="0"/>
              <a:t> = "http://fanyi.youdao.com/translate?smartresult=dict&amp;smartresult=rule" </a:t>
            </a:r>
          </a:p>
          <a:p>
            <a:pPr>
              <a:buNone/>
            </a:pPr>
            <a:endParaRPr lang="en-US" altLang="zh-CN" sz="2400" dirty="0" smtClean="0"/>
          </a:p>
          <a:p>
            <a:pPr>
              <a:buNone/>
            </a:pPr>
            <a:endParaRPr lang="en-US" altLang="zh-CN" sz="2400" dirty="0" smtClean="0"/>
          </a:p>
          <a:p>
            <a:pPr>
              <a:buNone/>
            </a:pPr>
            <a:r>
              <a:rPr lang="en-US" altLang="zh-CN" sz="2400" dirty="0" smtClean="0"/>
              <a:t># </a:t>
            </a:r>
            <a:r>
              <a:rPr lang="zh-CN" altLang="en-US" sz="2400" dirty="0" smtClean="0"/>
              <a:t>请求头</a:t>
            </a:r>
            <a:endParaRPr lang="en-US" altLang="zh-CN" sz="2400" dirty="0" smtClean="0"/>
          </a:p>
          <a:p>
            <a:pPr>
              <a:buNone/>
            </a:pPr>
            <a:r>
              <a:rPr lang="en-US" altLang="zh-CN" sz="2400" dirty="0" err="1" smtClean="0"/>
              <a:t>request_headers</a:t>
            </a:r>
            <a:r>
              <a:rPr lang="en-US" altLang="zh-CN" sz="2400" dirty="0" smtClean="0"/>
              <a:t> = {    '</a:t>
            </a:r>
            <a:r>
              <a:rPr lang="en-US" altLang="zh-CN" sz="2400" dirty="0" err="1" smtClean="0"/>
              <a:t>Host':'fanyi.youdao.com</a:t>
            </a:r>
            <a:r>
              <a:rPr lang="en-US" altLang="zh-CN" sz="2400" dirty="0" smtClean="0"/>
              <a:t>',    "User-Agent": "Mozilla/5.0 (X11; Linux x86_64) </a:t>
            </a:r>
            <a:r>
              <a:rPr lang="en-US" altLang="zh-CN" sz="2400" dirty="0" err="1" smtClean="0"/>
              <a:t>AppleWebKit</a:t>
            </a:r>
            <a:r>
              <a:rPr lang="en-US" altLang="zh-CN" sz="2400" dirty="0" smtClean="0"/>
              <a:t>/537.36 (KHTML, like Gecko) Chrome/63.0.3239.108 Safari/537.36",}</a:t>
            </a:r>
          </a:p>
          <a:p>
            <a:pPr>
              <a:buNone/>
            </a:pPr>
            <a:endParaRPr lang="en-US" altLang="zh-CN" sz="2400" dirty="0" smtClean="0"/>
          </a:p>
          <a:p>
            <a:pPr>
              <a:buNone/>
            </a:pPr>
            <a:endParaRPr lang="en-US" altLang="zh-CN" sz="2400" dirty="0" smtClean="0"/>
          </a:p>
          <a:p>
            <a:pPr>
              <a:buNone/>
            </a:pPr>
            <a:endParaRPr lang="en-US" altLang="zh-CN" sz="2400" dirty="0" smtClean="0"/>
          </a:p>
          <a:p>
            <a:pPr>
              <a:buNone/>
            </a:pPr>
            <a:r>
              <a:rPr lang="en-US" altLang="zh-CN" sz="2400" dirty="0" smtClean="0"/>
              <a:t># </a:t>
            </a:r>
            <a:r>
              <a:rPr lang="zh-CN" altLang="en-US" sz="2400" dirty="0" smtClean="0"/>
              <a:t>构造请求对象</a:t>
            </a:r>
            <a:endParaRPr lang="en-US" altLang="zh-CN" sz="2400" dirty="0" smtClean="0"/>
          </a:p>
          <a:p>
            <a:pPr>
              <a:buNone/>
            </a:pPr>
            <a:r>
              <a:rPr lang="en-US" altLang="zh-CN" sz="2400" dirty="0" smtClean="0"/>
              <a:t>Request  </a:t>
            </a:r>
            <a:r>
              <a:rPr lang="en-US" altLang="zh-CN" sz="2400" dirty="0" err="1" smtClean="0"/>
              <a:t>req</a:t>
            </a:r>
            <a:r>
              <a:rPr lang="en-US" altLang="zh-CN" sz="2400" dirty="0" smtClean="0"/>
              <a:t> = </a:t>
            </a:r>
            <a:r>
              <a:rPr lang="en-US" altLang="zh-CN" sz="2400" dirty="0" err="1" smtClean="0"/>
              <a:t>urllib.request.Request</a:t>
            </a:r>
            <a:r>
              <a:rPr lang="en-US" altLang="zh-CN" sz="2400" dirty="0" smtClean="0"/>
              <a:t>(</a:t>
            </a:r>
            <a:r>
              <a:rPr lang="en-US" altLang="zh-CN" sz="2400" dirty="0" err="1" smtClean="0"/>
              <a:t>url</a:t>
            </a:r>
            <a:r>
              <a:rPr lang="en-US" altLang="zh-CN" sz="2400" dirty="0" smtClean="0"/>
              <a:t>, </a:t>
            </a:r>
            <a:r>
              <a:rPr lang="en-US" altLang="zh-CN" sz="2400" dirty="0" smtClean="0">
                <a:solidFill>
                  <a:srgbClr val="FF0000"/>
                </a:solidFill>
              </a:rPr>
              <a:t>data=</a:t>
            </a:r>
            <a:r>
              <a:rPr lang="en-US" altLang="zh-CN" sz="2400" dirty="0" err="1" smtClean="0">
                <a:solidFill>
                  <a:srgbClr val="FF0000"/>
                </a:solidFill>
              </a:rPr>
              <a:t>form_data</a:t>
            </a:r>
            <a:r>
              <a:rPr lang="en-US" altLang="zh-CN" sz="2400" dirty="0" smtClean="0"/>
              <a:t>, headers=</a:t>
            </a:r>
            <a:r>
              <a:rPr lang="en-US" altLang="zh-CN" sz="2400" dirty="0" err="1" smtClean="0"/>
              <a:t>request_headers</a:t>
            </a:r>
            <a:r>
              <a:rPr lang="en-US" altLang="zh-CN" sz="2400" dirty="0" smtClean="0"/>
              <a:t>) </a:t>
            </a:r>
          </a:p>
          <a:p>
            <a:pPr>
              <a:buNone/>
            </a:pPr>
            <a:r>
              <a:rPr lang="en-US" altLang="zh-CN" sz="2400" dirty="0" smtClean="0"/>
              <a:t># </a:t>
            </a:r>
            <a:r>
              <a:rPr lang="zh-CN" altLang="en-US" sz="2400" dirty="0" smtClean="0"/>
              <a:t>发起请求</a:t>
            </a:r>
            <a:endParaRPr lang="en-US" altLang="zh-CN" sz="2400" dirty="0" smtClean="0"/>
          </a:p>
          <a:p>
            <a:pPr>
              <a:buNone/>
            </a:pPr>
            <a:r>
              <a:rPr lang="en-US" altLang="zh-CN" sz="2400" dirty="0" smtClean="0"/>
              <a:t>response = </a:t>
            </a:r>
            <a:r>
              <a:rPr lang="en-US" altLang="zh-CN" sz="2400" dirty="0" err="1" smtClean="0"/>
              <a:t>urllib.request.urlopen</a:t>
            </a:r>
            <a:r>
              <a:rPr lang="en-US" altLang="zh-CN" sz="2400" dirty="0" smtClean="0"/>
              <a:t>(</a:t>
            </a:r>
            <a:r>
              <a:rPr lang="en-US" altLang="zh-CN" sz="2400" dirty="0" err="1" smtClean="0"/>
              <a:t>req</a:t>
            </a:r>
            <a:r>
              <a:rPr lang="en-US" altLang="zh-CN" sz="2400" dirty="0" smtClean="0"/>
              <a:t>)</a:t>
            </a:r>
          </a:p>
          <a:p>
            <a:pPr>
              <a:buNone/>
            </a:pPr>
            <a:r>
              <a:rPr lang="en-US" altLang="zh-CN" sz="2400" dirty="0" smtClean="0"/>
              <a:t>data = </a:t>
            </a:r>
            <a:r>
              <a:rPr lang="en-US" altLang="zh-CN" sz="2400" dirty="0" err="1" smtClean="0"/>
              <a:t>response.read</a:t>
            </a:r>
            <a:r>
              <a:rPr lang="en-US" altLang="zh-CN" sz="2400" dirty="0" smtClean="0"/>
              <a:t>().decode()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使用</a:t>
            </a:r>
            <a:r>
              <a:rPr lang="en-US" altLang="zh-CN" dirty="0" smtClean="0"/>
              <a:t>Requests  </a:t>
            </a:r>
            <a:r>
              <a:rPr lang="zh-CN" altLang="en-US" dirty="0" smtClean="0"/>
              <a:t>模块  </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142976" y="2357430"/>
            <a:ext cx="5286412" cy="361497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err="1" smtClean="0"/>
              <a:t>scrapy</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b="1" dirty="0" smtClean="0"/>
              <a:t>在</a:t>
            </a:r>
            <a:r>
              <a:rPr lang="en-US" b="1" dirty="0" smtClean="0"/>
              <a:t>settings.py</a:t>
            </a:r>
            <a:r>
              <a:rPr lang="zh-CN" altLang="en-US" b="1" dirty="0" smtClean="0"/>
              <a:t>中开启</a:t>
            </a:r>
            <a:r>
              <a:rPr lang="en-US" b="1" dirty="0" smtClean="0"/>
              <a:t>user agent</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142976" y="2214554"/>
            <a:ext cx="6086475" cy="4286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214414" y="3143248"/>
            <a:ext cx="6677025" cy="35623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7.1 </a:t>
            </a:r>
            <a:r>
              <a:rPr lang="zh-CN" altLang="en-US" b="1" dirty="0" smtClean="0"/>
              <a:t>反爬虫策略</a:t>
            </a:r>
            <a:endParaRPr lang="en-US" altLang="zh-CN" b="1" dirty="0" smtClean="0"/>
          </a:p>
          <a:p>
            <a:r>
              <a:rPr lang="en-US" altLang="zh-CN" dirty="0" smtClean="0"/>
              <a:t>7.2 Robot </a:t>
            </a:r>
            <a:r>
              <a:rPr lang="zh-CN" altLang="en-US" dirty="0" smtClean="0"/>
              <a:t>协议</a:t>
            </a:r>
            <a:endParaRPr lang="en-US" altLang="zh-CN" dirty="0" smtClean="0"/>
          </a:p>
          <a:p>
            <a:r>
              <a:rPr lang="en-US" altLang="zh-CN" dirty="0" smtClean="0"/>
              <a:t>7.3  User-agent</a:t>
            </a:r>
          </a:p>
          <a:p>
            <a:r>
              <a:rPr lang="en-US" altLang="zh-CN" dirty="0" smtClean="0"/>
              <a:t>7.4  IP</a:t>
            </a:r>
            <a:r>
              <a:rPr lang="zh-CN" altLang="zh-CN" dirty="0" smtClean="0"/>
              <a:t>屏蔽</a:t>
            </a:r>
            <a:endParaRPr lang="en-US" altLang="zh-CN" dirty="0" smtClean="0"/>
          </a:p>
          <a:p>
            <a:r>
              <a:rPr lang="en-US" altLang="zh-CN" dirty="0" smtClean="0"/>
              <a:t>7.5  </a:t>
            </a:r>
            <a:r>
              <a:rPr lang="zh-CN" altLang="en-US" dirty="0" smtClean="0"/>
              <a:t>懒加载 </a:t>
            </a:r>
            <a:endParaRPr lang="en-US" altLang="zh-CN" dirty="0" smtClean="0"/>
          </a:p>
          <a:p>
            <a:r>
              <a:rPr lang="en-US" altLang="zh-CN" dirty="0" smtClean="0"/>
              <a:t>7.6  </a:t>
            </a:r>
            <a:r>
              <a:rPr lang="zh-CN" altLang="en-US" dirty="0" smtClean="0"/>
              <a:t> 用户登陆</a:t>
            </a:r>
            <a:endParaRPr lang="en-US" altLang="zh-CN"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7.4  IP</a:t>
            </a:r>
            <a:r>
              <a:rPr lang="zh-CN" altLang="zh-CN" dirty="0" smtClean="0"/>
              <a:t>屏蔽</a:t>
            </a:r>
            <a:endParaRPr lang="en-US" altLang="zh-CN" dirty="0" smtClean="0"/>
          </a:p>
        </p:txBody>
      </p:sp>
      <p:sp>
        <p:nvSpPr>
          <p:cNvPr id="3" name="内容占位符 2"/>
          <p:cNvSpPr>
            <a:spLocks noGrp="1"/>
          </p:cNvSpPr>
          <p:nvPr>
            <p:ph idx="1"/>
          </p:nvPr>
        </p:nvSpPr>
        <p:spPr/>
        <p:txBody>
          <a:bodyPr/>
          <a:lstStyle/>
          <a:p>
            <a:r>
              <a:rPr lang="zh-CN" altLang="en-US" dirty="0" smtClean="0"/>
              <a:t>网站方（日志分析）与爬虫博弈</a:t>
            </a:r>
            <a:endParaRPr lang="en-US" altLang="zh-CN" dirty="0" smtClean="0"/>
          </a:p>
          <a:p>
            <a:pPr lvl="1"/>
            <a:r>
              <a:rPr lang="zh-CN" altLang="en-US" b="1" dirty="0" smtClean="0"/>
              <a:t>网站：同一 </a:t>
            </a:r>
            <a:r>
              <a:rPr lang="en-US" altLang="zh-CN" b="1" dirty="0" smtClean="0"/>
              <a:t>IP </a:t>
            </a:r>
            <a:r>
              <a:rPr lang="zh-CN" altLang="en-US" b="1" dirty="0" smtClean="0"/>
              <a:t>访问频繁  封</a:t>
            </a:r>
            <a:endParaRPr lang="en-US" altLang="zh-CN" b="1" dirty="0" smtClean="0"/>
          </a:p>
          <a:p>
            <a:pPr lvl="1"/>
            <a:r>
              <a:rPr lang="zh-CN" altLang="en-US" b="1" dirty="0" smtClean="0"/>
              <a:t>爬虫：对策</a:t>
            </a:r>
            <a:endParaRPr lang="en-US" altLang="zh-CN" b="1" dirty="0" smtClean="0"/>
          </a:p>
          <a:p>
            <a:pPr lvl="2"/>
            <a:r>
              <a:rPr lang="zh-CN" altLang="zh-CN" b="1" dirty="0" smtClean="0"/>
              <a:t>连接代理服务器</a:t>
            </a:r>
            <a:endParaRPr lang="en-US" altLang="zh-CN" b="1" dirty="0" smtClean="0"/>
          </a:p>
          <a:p>
            <a:pPr lvl="3"/>
            <a:r>
              <a:rPr lang="zh-CN" altLang="en-US" dirty="0" smtClean="0"/>
              <a:t>写了个</a:t>
            </a:r>
            <a:r>
              <a:rPr lang="en-US" altLang="zh-CN" dirty="0" smtClean="0"/>
              <a:t>IP</a:t>
            </a:r>
            <a:r>
              <a:rPr lang="zh-CN" altLang="en-US" dirty="0" smtClean="0"/>
              <a:t>代理池</a:t>
            </a:r>
            <a:endParaRPr lang="en-US" altLang="zh-CN" b="1" dirty="0" smtClean="0"/>
          </a:p>
          <a:p>
            <a:pPr lvl="2"/>
            <a:r>
              <a:rPr lang="zh-CN" altLang="en-US" b="1" dirty="0" smtClean="0"/>
              <a:t>多</a:t>
            </a:r>
            <a:r>
              <a:rPr lang="en-US" altLang="zh-CN" b="1" dirty="0" smtClean="0"/>
              <a:t>IP</a:t>
            </a:r>
            <a:r>
              <a:rPr lang="zh-CN" altLang="en-US" b="1" dirty="0" smtClean="0"/>
              <a:t>并行</a:t>
            </a:r>
            <a:endParaRPr lang="en-US" altLang="zh-CN" b="1" dirty="0" smtClean="0"/>
          </a:p>
          <a:p>
            <a:pPr lvl="2"/>
            <a:r>
              <a:rPr lang="en-US" altLang="zh-CN" dirty="0" smtClean="0"/>
              <a:t> </a:t>
            </a:r>
            <a:r>
              <a:rPr lang="zh-CN" altLang="zh-CN" b="1" dirty="0" smtClean="0"/>
              <a:t>增大爬取时间间隔</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代理服务器</a:t>
            </a:r>
            <a:endParaRPr lang="zh-CN" altLang="en-US" dirty="0"/>
          </a:p>
        </p:txBody>
      </p:sp>
      <p:sp>
        <p:nvSpPr>
          <p:cNvPr id="3" name="内容占位符 2"/>
          <p:cNvSpPr>
            <a:spLocks noGrp="1"/>
          </p:cNvSpPr>
          <p:nvPr>
            <p:ph idx="1"/>
          </p:nvPr>
        </p:nvSpPr>
        <p:spPr>
          <a:xfrm>
            <a:off x="457200" y="1600200"/>
            <a:ext cx="8229600" cy="2543179"/>
          </a:xfrm>
        </p:spPr>
        <p:txBody>
          <a:bodyPr>
            <a:normAutofit fontScale="62500" lnSpcReduction="20000"/>
          </a:bodyPr>
          <a:lstStyle/>
          <a:p>
            <a:r>
              <a:rPr lang="en-US" dirty="0" smtClean="0"/>
              <a:t>Proxy Server</a:t>
            </a:r>
          </a:p>
          <a:p>
            <a:r>
              <a:rPr lang="zh-CN" altLang="en-US" dirty="0" smtClean="0"/>
              <a:t>其功能就是代理网络用户去取得网络信息。</a:t>
            </a:r>
            <a:endParaRPr lang="en-US" altLang="zh-CN" dirty="0" smtClean="0"/>
          </a:p>
          <a:p>
            <a:r>
              <a:rPr lang="zh-CN" altLang="en-US" dirty="0" smtClean="0"/>
              <a:t>形象的说：它是网络信息的中转站</a:t>
            </a:r>
            <a:endParaRPr lang="en-US" altLang="zh-CN" dirty="0" smtClean="0"/>
          </a:p>
          <a:p>
            <a:r>
              <a:rPr lang="zh-CN" altLang="en-US" b="1" dirty="0" smtClean="0"/>
              <a:t>代理的分类：</a:t>
            </a:r>
            <a:endParaRPr lang="zh-CN" altLang="en-US" dirty="0" smtClean="0"/>
          </a:p>
          <a:p>
            <a:pPr lvl="1"/>
            <a:r>
              <a:rPr lang="zh-CN" altLang="en-US" b="1" dirty="0" smtClean="0"/>
              <a:t>正向代理</a:t>
            </a:r>
            <a:r>
              <a:rPr lang="zh-CN" altLang="en-US" dirty="0" smtClean="0"/>
              <a:t>：代理客户端获取数据。正向代理是为了保护客户端防止被追究责任。</a:t>
            </a:r>
          </a:p>
          <a:p>
            <a:pPr lvl="1"/>
            <a:r>
              <a:rPr lang="zh-CN" altLang="en-US" b="1" dirty="0" smtClean="0"/>
              <a:t>反向代理</a:t>
            </a:r>
            <a:r>
              <a:rPr lang="zh-CN" altLang="en-US" dirty="0" smtClean="0"/>
              <a:t>：代理服务器提供数据。反向代理是为了保护服务器或负责负载均衡。</a:t>
            </a:r>
            <a:endParaRPr lang="en-US" altLang="zh-CN" dirty="0" smtClean="0"/>
          </a:p>
          <a:p>
            <a:r>
              <a:rPr lang="en-US" altLang="zh-CN" dirty="0" smtClean="0"/>
              <a:t>Internet</a:t>
            </a:r>
            <a:r>
              <a:rPr lang="zh-CN" altLang="en-US" dirty="0" smtClean="0"/>
              <a:t>选项</a:t>
            </a:r>
            <a:r>
              <a:rPr lang="en-US" altLang="zh-CN" dirty="0" smtClean="0"/>
              <a:t>—</a:t>
            </a:r>
            <a:r>
              <a:rPr lang="zh-CN" altLang="en-US" dirty="0" smtClean="0"/>
              <a:t>连接</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4286248" y="3786190"/>
            <a:ext cx="4219575" cy="270509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代理服务器</a:t>
            </a:r>
            <a:endParaRPr lang="en-US" altLang="zh-CN" dirty="0" smtClean="0"/>
          </a:p>
          <a:p>
            <a:pPr lvl="1"/>
            <a:r>
              <a:rPr lang="zh-CN" altLang="en-US" dirty="0" smtClean="0"/>
              <a:t>翻墙</a:t>
            </a:r>
            <a:endParaRPr lang="en-US" altLang="zh-CN" dirty="0" smtClean="0"/>
          </a:p>
          <a:p>
            <a:pPr lvl="1"/>
            <a:r>
              <a:rPr lang="zh-CN" altLang="en-US" b="1" dirty="0" smtClean="0"/>
              <a:t>网站限制某些</a:t>
            </a:r>
            <a:r>
              <a:rPr lang="en-US" altLang="zh-CN" b="1" dirty="0" err="1" smtClean="0"/>
              <a:t>ip</a:t>
            </a:r>
            <a:r>
              <a:rPr lang="zh-CN" altLang="en-US" b="1" dirty="0" smtClean="0"/>
              <a:t>访问，仅允许指定</a:t>
            </a:r>
            <a:r>
              <a:rPr lang="en-US" altLang="zh-CN" b="1" dirty="0" err="1" smtClean="0"/>
              <a:t>ip</a:t>
            </a:r>
            <a:r>
              <a:rPr lang="zh-CN" altLang="en-US" b="1" dirty="0" smtClean="0"/>
              <a:t>地址访问</a:t>
            </a:r>
            <a:endParaRPr lang="en-US" altLang="zh-CN" b="1" dirty="0" smtClean="0"/>
          </a:p>
          <a:p>
            <a:pPr lvl="2"/>
            <a:r>
              <a:rPr lang="en-US" altLang="zh-CN" b="1" dirty="0" smtClean="0">
                <a:hlinkClick r:id="rId2"/>
              </a:rPr>
              <a:t>https://www.jianshu.com/p/a56eec683f66</a:t>
            </a:r>
            <a:endParaRPr lang="en-US" altLang="zh-CN" b="1" dirty="0" smtClean="0"/>
          </a:p>
          <a:p>
            <a:pPr lvl="2"/>
            <a:r>
              <a:rPr lang="en-US" altLang="zh-CN" b="1" dirty="0" smtClean="0"/>
              <a:t>PHP</a:t>
            </a:r>
          </a:p>
          <a:p>
            <a:pPr lvl="1"/>
            <a:r>
              <a:rPr lang="zh-CN" altLang="en-US" b="1" dirty="0" smtClean="0"/>
              <a:t>爬虫</a:t>
            </a:r>
            <a:endParaRPr lang="en-US" altLang="zh-CN" b="1" dirty="0" smtClean="0"/>
          </a:p>
          <a:p>
            <a:pPr lvl="2"/>
            <a:r>
              <a:rPr lang="zh-CN" altLang="en-US" b="1" dirty="0" smtClean="0"/>
              <a:t>使用</a:t>
            </a:r>
            <a:r>
              <a:rPr lang="en-US" b="1" dirty="0" smtClean="0"/>
              <a:t>urllib2</a:t>
            </a:r>
            <a:r>
              <a:rPr lang="zh-CN" altLang="en-US" b="1" dirty="0" smtClean="0"/>
              <a:t>中的</a:t>
            </a:r>
            <a:r>
              <a:rPr lang="en-US" b="1" dirty="0" err="1" smtClean="0"/>
              <a:t>ProxyHandler</a:t>
            </a:r>
            <a:r>
              <a:rPr lang="zh-CN" altLang="en-US" b="1" dirty="0" smtClean="0"/>
              <a:t>来设置使用代理服务器</a:t>
            </a:r>
            <a:endParaRPr lang="zh-CN" altLang="en-US" dirty="0" smtClean="0"/>
          </a:p>
          <a:p>
            <a:pPr lvl="2"/>
            <a:r>
              <a:rPr lang="en-US" b="1" dirty="0" err="1" smtClean="0"/>
              <a:t>Scrapy</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b="1" dirty="0" smtClean="0"/>
              <a:t>使用</a:t>
            </a:r>
            <a:r>
              <a:rPr lang="en-US" b="1" dirty="0" smtClean="0"/>
              <a:t>urllib2</a:t>
            </a:r>
            <a:r>
              <a:rPr lang="zh-CN" altLang="en-US" b="1" dirty="0" smtClean="0"/>
              <a:t>中的</a:t>
            </a:r>
            <a:r>
              <a:rPr lang="en-US" b="1" dirty="0" err="1" smtClean="0"/>
              <a:t>ProxyHandler</a:t>
            </a:r>
            <a:r>
              <a:rPr lang="zh-CN" altLang="en-US" b="1" dirty="0" smtClean="0"/>
              <a:t>来设置使用代理服务器</a:t>
            </a:r>
            <a:endParaRPr lang="en-US" altLang="zh-CN" b="1" dirty="0" smtClean="0"/>
          </a:p>
          <a:p>
            <a:r>
              <a:rPr lang="zh-CN" altLang="en-US" dirty="0" smtClean="0"/>
              <a:t>服务器代理的基本使用步骤：</a:t>
            </a:r>
            <a:endParaRPr lang="en-US" altLang="zh-CN" dirty="0" smtClean="0"/>
          </a:p>
          <a:p>
            <a:pPr lvl="1"/>
            <a:r>
              <a:rPr lang="zh-CN" altLang="en-US" dirty="0" smtClean="0"/>
              <a:t>设置代理地址，</a:t>
            </a:r>
            <a:endParaRPr lang="en-US" altLang="zh-CN" dirty="0" smtClean="0"/>
          </a:p>
          <a:p>
            <a:pPr lvl="2">
              <a:buNone/>
            </a:pPr>
            <a:r>
              <a:rPr lang="en-US" dirty="0" smtClean="0"/>
              <a:t>proxy = {"http" : "127.0.0.1"}</a:t>
            </a:r>
          </a:p>
          <a:p>
            <a:pPr lvl="1"/>
            <a:r>
              <a:rPr lang="zh-CN" altLang="en-US" dirty="0" smtClean="0"/>
              <a:t>创建</a:t>
            </a:r>
            <a:r>
              <a:rPr lang="en-US" dirty="0" err="1" smtClean="0"/>
              <a:t>ProxyHandler</a:t>
            </a:r>
            <a:r>
              <a:rPr lang="en-US" dirty="0" smtClean="0"/>
              <a:t>，</a:t>
            </a:r>
          </a:p>
          <a:p>
            <a:pPr lvl="2">
              <a:buNone/>
            </a:pPr>
            <a:r>
              <a:rPr lang="en-US" dirty="0" err="1" smtClean="0"/>
              <a:t>proxy_handler</a:t>
            </a:r>
            <a:r>
              <a:rPr lang="en-US" dirty="0" smtClean="0"/>
              <a:t> = </a:t>
            </a:r>
            <a:r>
              <a:rPr lang="en-US" dirty="0" err="1" smtClean="0"/>
              <a:t>request.ProxyHandler</a:t>
            </a:r>
            <a:r>
              <a:rPr lang="en-US" dirty="0" smtClean="0"/>
              <a:t>(proxy)</a:t>
            </a:r>
          </a:p>
          <a:p>
            <a:pPr lvl="1"/>
            <a:r>
              <a:rPr lang="zh-CN" altLang="en-US" dirty="0" smtClean="0"/>
              <a:t>创建</a:t>
            </a:r>
            <a:r>
              <a:rPr lang="en-US" dirty="0" smtClean="0"/>
              <a:t>opener，</a:t>
            </a:r>
          </a:p>
          <a:p>
            <a:pPr lvl="2">
              <a:buNone/>
            </a:pPr>
            <a:r>
              <a:rPr lang="en-US" dirty="0" smtClean="0"/>
              <a:t>opener = </a:t>
            </a:r>
            <a:r>
              <a:rPr lang="en-US" dirty="0" err="1" smtClean="0"/>
              <a:t>request.build_opener</a:t>
            </a:r>
            <a:r>
              <a:rPr lang="en-US" dirty="0" smtClean="0"/>
              <a:t>(</a:t>
            </a:r>
            <a:r>
              <a:rPr lang="en-US" dirty="0" err="1" smtClean="0"/>
              <a:t>proxy_handler</a:t>
            </a:r>
            <a:r>
              <a:rPr lang="en-US" dirty="0" smtClean="0"/>
              <a:t>)</a:t>
            </a:r>
          </a:p>
          <a:p>
            <a:pPr lvl="1"/>
            <a:r>
              <a:rPr lang="zh-CN" altLang="en-US" dirty="0" smtClean="0"/>
              <a:t>安装</a:t>
            </a:r>
            <a:r>
              <a:rPr lang="en-US" dirty="0" smtClean="0"/>
              <a:t>opener，</a:t>
            </a:r>
          </a:p>
          <a:p>
            <a:pPr lvl="2">
              <a:buNone/>
            </a:pPr>
            <a:r>
              <a:rPr lang="en-US" dirty="0" err="1" smtClean="0"/>
              <a:t>request.install_opener</a:t>
            </a:r>
            <a:r>
              <a:rPr lang="en-US" dirty="0" smtClean="0"/>
              <a:t>(opener)</a:t>
            </a:r>
          </a:p>
          <a:p>
            <a:pPr lvl="1"/>
            <a:r>
              <a:rPr lang="zh-CN" altLang="en-US" dirty="0" smtClean="0"/>
              <a:t>打开网页，</a:t>
            </a:r>
            <a:endParaRPr lang="en-US" altLang="zh-CN" dirty="0" smtClean="0"/>
          </a:p>
          <a:p>
            <a:pPr lvl="2">
              <a:buNone/>
            </a:pPr>
            <a:r>
              <a:rPr lang="en-US" dirty="0" err="1" smtClean="0"/>
              <a:t>req</a:t>
            </a:r>
            <a:r>
              <a:rPr lang="en-US" dirty="0" smtClean="0"/>
              <a:t> = </a:t>
            </a:r>
            <a:r>
              <a:rPr lang="en-US" dirty="0" err="1" smtClean="0"/>
              <a:t>request.urlopen</a:t>
            </a:r>
            <a:r>
              <a:rPr lang="en-US" dirty="0" smtClean="0"/>
              <a:t>(</a:t>
            </a:r>
            <a:r>
              <a:rPr lang="en-US" dirty="0" err="1" smtClean="0"/>
              <a:t>url</a:t>
            </a:r>
            <a:r>
              <a:rPr lang="en-US" dirty="0" smtClean="0"/>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2" algn="ctr" rtl="0">
              <a:spcBef>
                <a:spcPct val="0"/>
              </a:spcBef>
            </a:pPr>
            <a:r>
              <a:rPr lang="en-US" sz="4400" b="1" dirty="0" err="1" smtClean="0"/>
              <a:t>Scrapy</a:t>
            </a:r>
            <a:r>
              <a:rPr lang="en-US" sz="4400" b="1" dirty="0" smtClean="0"/>
              <a:t>   middlewares.py</a:t>
            </a:r>
            <a:endParaRPr lang="zh-CN" altLang="en-US" sz="4400" dirty="0"/>
          </a:p>
        </p:txBody>
      </p:sp>
      <p:sp>
        <p:nvSpPr>
          <p:cNvPr id="3" name="内容占位符 2"/>
          <p:cNvSpPr>
            <a:spLocks noGrp="1"/>
          </p:cNvSpPr>
          <p:nvPr>
            <p:ph idx="1"/>
          </p:nvPr>
        </p:nvSpPr>
        <p:spPr/>
        <p:txBody>
          <a:bodyPr/>
          <a:lstStyle/>
          <a:p>
            <a:r>
              <a:rPr lang="zh-CN" altLang="en-US" dirty="0" smtClean="0"/>
              <a:t>爬虫中间件</a:t>
            </a:r>
            <a:endParaRPr lang="en-US" altLang="zh-CN" dirty="0" smtClean="0"/>
          </a:p>
          <a:p>
            <a:r>
              <a:rPr lang="zh-CN" altLang="en-US" dirty="0" smtClean="0"/>
              <a:t>下载中间件</a:t>
            </a:r>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3071802" y="1214422"/>
            <a:ext cx="5629275" cy="35528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285852" y="5000636"/>
            <a:ext cx="5153025" cy="13811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settings.py</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857356" y="1857364"/>
            <a:ext cx="5629275" cy="30861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爬虫代理池</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在各大网站爬去免费代理</a:t>
            </a:r>
            <a:r>
              <a:rPr lang="en-US" altLang="zh-CN" dirty="0" err="1" smtClean="0"/>
              <a:t>ip</a:t>
            </a:r>
            <a:endParaRPr lang="en-US" altLang="zh-CN" dirty="0" smtClean="0"/>
          </a:p>
          <a:p>
            <a:r>
              <a:rPr lang="zh-CN" altLang="en-US" dirty="0" smtClean="0"/>
              <a:t>检查</a:t>
            </a:r>
            <a:r>
              <a:rPr lang="en-US" altLang="zh-CN" dirty="0" err="1" smtClean="0"/>
              <a:t>ip</a:t>
            </a:r>
            <a:r>
              <a:rPr lang="zh-CN" altLang="en-US" dirty="0" smtClean="0"/>
              <a:t>可用 可用存入数据库</a:t>
            </a:r>
            <a:r>
              <a:rPr lang="en-US" altLang="zh-CN" dirty="0" smtClean="0"/>
              <a:t>1</a:t>
            </a:r>
            <a:r>
              <a:rPr lang="zh-CN" altLang="en-US" dirty="0" smtClean="0"/>
              <a:t>和</a:t>
            </a:r>
            <a:r>
              <a:rPr lang="en-US" altLang="zh-CN" dirty="0" smtClean="0"/>
              <a:t>2</a:t>
            </a:r>
          </a:p>
          <a:p>
            <a:pPr lvl="1"/>
            <a:r>
              <a:rPr lang="en-US" altLang="zh-CN" dirty="0" err="1" smtClean="0"/>
              <a:t>NoSQL</a:t>
            </a:r>
            <a:r>
              <a:rPr lang="zh-CN" altLang="en-US" dirty="0" smtClean="0"/>
              <a:t>数据库</a:t>
            </a:r>
            <a:r>
              <a:rPr lang="en-US" altLang="zh-CN" dirty="0" smtClean="0"/>
              <a:t>SSDB</a:t>
            </a:r>
            <a:r>
              <a:rPr lang="zh-CN" altLang="en-US" dirty="0" smtClean="0"/>
              <a:t>，用于代理</a:t>
            </a:r>
            <a:r>
              <a:rPr lang="en-US" altLang="zh-CN" dirty="0" err="1" smtClean="0"/>
              <a:t>Redis</a:t>
            </a:r>
            <a:endParaRPr lang="en-US" altLang="zh-CN" dirty="0" smtClean="0"/>
          </a:p>
          <a:p>
            <a:pPr lvl="2"/>
            <a:r>
              <a:rPr lang="en-US" dirty="0" err="1" smtClean="0"/>
              <a:t>REmote</a:t>
            </a:r>
            <a:r>
              <a:rPr lang="en-US" dirty="0" smtClean="0"/>
              <a:t> </a:t>
            </a:r>
            <a:r>
              <a:rPr lang="en-US" dirty="0" err="1" smtClean="0"/>
              <a:t>DIctionary</a:t>
            </a:r>
            <a:r>
              <a:rPr lang="en-US" dirty="0" smtClean="0"/>
              <a:t> Server(</a:t>
            </a:r>
            <a:r>
              <a:rPr lang="en-US" dirty="0" err="1" smtClean="0"/>
              <a:t>Redis</a:t>
            </a:r>
            <a:r>
              <a:rPr lang="en-US" dirty="0" smtClean="0"/>
              <a:t>) </a:t>
            </a:r>
          </a:p>
          <a:p>
            <a:pPr lvl="2"/>
            <a:r>
              <a:rPr lang="en-US" dirty="0" smtClean="0"/>
              <a:t>key-value</a:t>
            </a:r>
            <a:r>
              <a:rPr lang="zh-CN" altLang="en-US" dirty="0" smtClean="0"/>
              <a:t>存储系统</a:t>
            </a:r>
            <a:endParaRPr lang="en-US" altLang="zh-CN" dirty="0" smtClean="0"/>
          </a:p>
          <a:p>
            <a:pPr lvl="1"/>
            <a:r>
              <a:rPr lang="zh-CN" altLang="en-US" dirty="0" smtClean="0"/>
              <a:t>支持队列、</a:t>
            </a:r>
            <a:r>
              <a:rPr lang="en-US" altLang="zh-CN" dirty="0" smtClean="0"/>
              <a:t>hash</a:t>
            </a:r>
            <a:r>
              <a:rPr lang="zh-CN" altLang="en-US" dirty="0" smtClean="0"/>
              <a:t>、</a:t>
            </a:r>
            <a:r>
              <a:rPr lang="en-US" altLang="zh-CN" dirty="0" smtClean="0"/>
              <a:t>set</a:t>
            </a:r>
            <a:r>
              <a:rPr lang="zh-CN" altLang="en-US" dirty="0" smtClean="0"/>
              <a:t>、</a:t>
            </a:r>
            <a:r>
              <a:rPr lang="en-US" altLang="zh-CN" dirty="0" smtClean="0"/>
              <a:t>k-v</a:t>
            </a:r>
            <a:r>
              <a:rPr lang="zh-CN" altLang="en-US" dirty="0" smtClean="0"/>
              <a:t>对，支持</a:t>
            </a:r>
            <a:r>
              <a:rPr lang="en-US" altLang="zh-CN" dirty="0" smtClean="0"/>
              <a:t>T</a:t>
            </a:r>
            <a:r>
              <a:rPr lang="zh-CN" altLang="en-US" dirty="0" smtClean="0"/>
              <a:t>级别数据。</a:t>
            </a:r>
            <a:endParaRPr lang="en-US" altLang="zh-CN" dirty="0" smtClean="0"/>
          </a:p>
          <a:p>
            <a:pPr lvl="1"/>
            <a:r>
              <a:rPr lang="zh-CN" altLang="en-US" dirty="0" smtClean="0"/>
              <a:t>是做分布式爬虫很好中间存储工具。</a:t>
            </a:r>
            <a:endParaRPr lang="en-US" altLang="zh-CN" dirty="0" smtClean="0"/>
          </a:p>
          <a:p>
            <a:r>
              <a:rPr lang="zh-CN" altLang="en-US" dirty="0" smtClean="0"/>
              <a:t>在数据库</a:t>
            </a:r>
            <a:r>
              <a:rPr lang="en-US" altLang="zh-CN" dirty="0" smtClean="0"/>
              <a:t>1</a:t>
            </a:r>
            <a:r>
              <a:rPr lang="zh-CN" altLang="en-US" dirty="0" smtClean="0"/>
              <a:t>中拿出少量代理</a:t>
            </a:r>
            <a:r>
              <a:rPr lang="en-US" altLang="zh-CN" dirty="0" err="1" smtClean="0"/>
              <a:t>ip</a:t>
            </a:r>
            <a:r>
              <a:rPr lang="zh-CN" altLang="en-US" dirty="0" smtClean="0"/>
              <a:t>存入数据库</a:t>
            </a:r>
            <a:r>
              <a:rPr lang="en-US" altLang="zh-CN" dirty="0" smtClean="0"/>
              <a:t>2</a:t>
            </a:r>
            <a:r>
              <a:rPr lang="zh-CN" altLang="en-US" dirty="0" smtClean="0"/>
              <a:t>（方便维护）</a:t>
            </a:r>
            <a:endParaRPr lang="en-US" altLang="zh-CN" dirty="0" smtClean="0"/>
          </a:p>
          <a:p>
            <a:r>
              <a:rPr lang="zh-CN" altLang="en-US" dirty="0" smtClean="0"/>
              <a:t>定时检查数据库</a:t>
            </a:r>
            <a:r>
              <a:rPr lang="en-US" altLang="zh-CN" dirty="0" smtClean="0"/>
              <a:t>1</a:t>
            </a:r>
            <a:r>
              <a:rPr lang="zh-CN" altLang="en-US" dirty="0" smtClean="0"/>
              <a:t>和数据库</a:t>
            </a:r>
            <a:r>
              <a:rPr lang="en-US" altLang="zh-CN" dirty="0" smtClean="0"/>
              <a:t>2</a:t>
            </a:r>
            <a:r>
              <a:rPr lang="zh-CN" altLang="en-US" dirty="0" smtClean="0"/>
              <a:t>的代理数量，以及是否可用</a:t>
            </a:r>
            <a:endParaRPr lang="en-US" altLang="zh-CN" dirty="0" smtClean="0"/>
          </a:p>
          <a:p>
            <a:r>
              <a:rPr lang="zh-CN" altLang="en-US" dirty="0" smtClean="0"/>
              <a:t>调用端口</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检查代理是否可用</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28728" y="2143116"/>
            <a:ext cx="5565757" cy="242889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7.5  </a:t>
            </a:r>
            <a:r>
              <a:rPr lang="zh-CN" altLang="en-US" dirty="0" smtClean="0"/>
              <a:t>懒加载   </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网页</a:t>
            </a:r>
            <a:r>
              <a:rPr lang="en-US" altLang="zh-CN" dirty="0" smtClean="0"/>
              <a:t>—</a:t>
            </a:r>
            <a:r>
              <a:rPr lang="zh-CN" altLang="en-US" dirty="0" smtClean="0"/>
              <a:t>文本，链接各种对象</a:t>
            </a:r>
            <a:endParaRPr lang="en-US" altLang="zh-CN" dirty="0" smtClean="0"/>
          </a:p>
          <a:p>
            <a:pPr lvl="1"/>
            <a:r>
              <a:rPr lang="zh-CN" altLang="en-US" dirty="0" smtClean="0"/>
              <a:t>图片</a:t>
            </a:r>
            <a:endParaRPr lang="en-US" altLang="zh-CN" dirty="0" smtClean="0"/>
          </a:p>
          <a:p>
            <a:pPr lvl="1"/>
            <a:r>
              <a:rPr lang="zh-CN" altLang="en-US" dirty="0" smtClean="0"/>
              <a:t>很多优秀的插件，音频，视频，</a:t>
            </a:r>
            <a:r>
              <a:rPr lang="en-US" altLang="zh-CN" dirty="0" smtClean="0"/>
              <a:t>flash</a:t>
            </a:r>
          </a:p>
          <a:p>
            <a:r>
              <a:rPr lang="zh-CN" altLang="en-US" b="1" dirty="0" smtClean="0"/>
              <a:t>为了避免页面一次性向服务器发送大量请求而造成页面阻塞，我们需要控制请求数量，按照我们需要的量去加载图片。</a:t>
            </a:r>
            <a:endParaRPr lang="en-US" altLang="zh-CN" b="1" dirty="0" smtClean="0"/>
          </a:p>
          <a:p>
            <a:pPr lvl="1"/>
            <a:r>
              <a:rPr lang="zh-CN" altLang="en-US" b="1" dirty="0" smtClean="0"/>
              <a:t>预加载</a:t>
            </a:r>
            <a:endParaRPr lang="en-US" altLang="zh-CN" b="1" dirty="0" smtClean="0"/>
          </a:p>
          <a:p>
            <a:pPr lvl="1"/>
            <a:r>
              <a:rPr lang="zh-CN" altLang="en-US" dirty="0" smtClean="0"/>
              <a:t>懒加载</a:t>
            </a:r>
            <a:endParaRPr lang="en-US" altLang="zh-CN" dirty="0" smtClean="0"/>
          </a:p>
          <a:p>
            <a:pPr lvl="2"/>
            <a:r>
              <a:rPr lang="zh-CN" altLang="en-US" dirty="0" smtClean="0"/>
              <a:t>延时加载，即当对象需要用到的时候再去加载</a:t>
            </a:r>
          </a:p>
          <a:p>
            <a:r>
              <a:rPr lang="zh-CN" altLang="en-US" b="1" dirty="0" smtClean="0"/>
              <a:t>懒加载的优点</a:t>
            </a:r>
          </a:p>
          <a:p>
            <a:r>
              <a:rPr lang="zh-CN" altLang="en-US" dirty="0" smtClean="0"/>
              <a:t>提高前端性能，按需加载图片减轻服务器负担，提高页面加载速度。</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829196"/>
          </a:xfrm>
        </p:spPr>
        <p:txBody>
          <a:bodyPr>
            <a:normAutofit fontScale="77500" lnSpcReduction="20000"/>
          </a:bodyPr>
          <a:lstStyle/>
          <a:p>
            <a:r>
              <a:rPr lang="zh-CN" altLang="en-US" dirty="0" smtClean="0"/>
              <a:t>图片</a:t>
            </a:r>
            <a:r>
              <a:rPr lang="zh-CN" altLang="en-US" b="1" dirty="0" smtClean="0"/>
              <a:t>懒加载的原理</a:t>
            </a:r>
          </a:p>
          <a:p>
            <a:pPr lvl="1"/>
            <a:r>
              <a:rPr lang="zh-CN" altLang="en-US" dirty="0" smtClean="0"/>
              <a:t>图片的加载是依赖于</a:t>
            </a:r>
            <a:r>
              <a:rPr lang="en-US" altLang="zh-CN" dirty="0" err="1" smtClean="0"/>
              <a:t>src</a:t>
            </a:r>
            <a:r>
              <a:rPr lang="zh-CN" altLang="en-US" dirty="0" smtClean="0"/>
              <a:t>路径，</a:t>
            </a:r>
            <a:endParaRPr lang="en-US" altLang="zh-CN" dirty="0" smtClean="0"/>
          </a:p>
          <a:p>
            <a:pPr lvl="2"/>
            <a:r>
              <a:rPr lang="en-US" altLang="zh-CN" dirty="0" err="1" smtClean="0"/>
              <a:t>src</a:t>
            </a:r>
            <a:r>
              <a:rPr lang="zh-CN" altLang="en-US" dirty="0" smtClean="0"/>
              <a:t>的值默认是正在加载中的</a:t>
            </a:r>
            <a:r>
              <a:rPr lang="en-US" altLang="zh-CN" dirty="0" smtClean="0"/>
              <a:t>GIF</a:t>
            </a:r>
            <a:r>
              <a:rPr lang="zh-CN" altLang="en-US" dirty="0" smtClean="0"/>
              <a:t>，而真正的图片路径是保存在暂存器中。</a:t>
            </a:r>
            <a:endParaRPr lang="en-US" altLang="zh-CN" dirty="0" smtClean="0"/>
          </a:p>
          <a:p>
            <a:pPr lvl="1"/>
            <a:r>
              <a:rPr lang="zh-CN" altLang="en-US" dirty="0" smtClean="0"/>
              <a:t>设置一个暂存器，把图片路劲放到暂存器中，</a:t>
            </a:r>
            <a:endParaRPr lang="en-US" altLang="zh-CN" dirty="0" smtClean="0"/>
          </a:p>
          <a:p>
            <a:pPr lvl="2"/>
            <a:r>
              <a:rPr lang="en-US" altLang="zh-CN" dirty="0" smtClean="0"/>
              <a:t>Src2</a:t>
            </a:r>
            <a:r>
              <a:rPr lang="zh-CN" altLang="en-US" dirty="0" smtClean="0"/>
              <a:t>属性，</a:t>
            </a:r>
            <a:r>
              <a:rPr lang="en-US" altLang="zh-CN" dirty="0" smtClean="0"/>
              <a:t>original</a:t>
            </a:r>
            <a:r>
              <a:rPr lang="zh-CN" altLang="en-US" dirty="0" smtClean="0"/>
              <a:t>属性</a:t>
            </a:r>
            <a:endParaRPr lang="en-US" altLang="zh-CN" dirty="0" smtClean="0"/>
          </a:p>
          <a:p>
            <a:pPr lvl="1"/>
            <a:r>
              <a:rPr lang="zh-CN" altLang="en-US" dirty="0" smtClean="0"/>
              <a:t>当需要这个图片加载显示时，</a:t>
            </a:r>
            <a:endParaRPr lang="en-US" altLang="zh-CN" dirty="0" smtClean="0"/>
          </a:p>
          <a:p>
            <a:pPr lvl="2"/>
            <a:r>
              <a:rPr lang="zh-CN" altLang="en-US" dirty="0" smtClean="0"/>
              <a:t>如何判断图片是否在可是区域？</a:t>
            </a:r>
            <a:endParaRPr lang="en-US" altLang="zh-CN" dirty="0" smtClean="0"/>
          </a:p>
          <a:p>
            <a:pPr lvl="3"/>
            <a:r>
              <a:rPr lang="zh-CN" altLang="en-US" dirty="0" smtClean="0"/>
              <a:t>我们可以利用元素的偏移高度，对比设备宽度加上滚动条高度来判断该元素是否处于可视区域中</a:t>
            </a:r>
            <a:endParaRPr lang="en-US" altLang="zh-CN" dirty="0" smtClean="0"/>
          </a:p>
          <a:p>
            <a:pPr lvl="3"/>
            <a:r>
              <a:rPr lang="zh-CN" altLang="en-US" dirty="0" smtClean="0"/>
              <a:t>鼠标滚动</a:t>
            </a:r>
            <a:endParaRPr lang="en-US" altLang="zh-CN" dirty="0" smtClean="0"/>
          </a:p>
          <a:p>
            <a:pPr lvl="2"/>
            <a:r>
              <a:rPr lang="zh-CN" altLang="en-US" dirty="0" smtClean="0"/>
              <a:t>事件驱动 </a:t>
            </a:r>
            <a:r>
              <a:rPr lang="en-US" altLang="zh-CN" dirty="0" smtClean="0"/>
              <a:t>JS </a:t>
            </a:r>
            <a:r>
              <a:rPr lang="zh-CN" altLang="en-US" dirty="0" smtClean="0"/>
              <a:t>代码</a:t>
            </a:r>
            <a:endParaRPr lang="en-US" altLang="zh-CN" dirty="0" smtClean="0"/>
          </a:p>
          <a:p>
            <a:pPr lvl="1"/>
            <a:r>
              <a:rPr lang="zh-CN" altLang="en-US" dirty="0" smtClean="0"/>
              <a:t>把路径赋值给</a:t>
            </a:r>
            <a:r>
              <a:rPr lang="en-US" altLang="zh-CN" dirty="0" err="1" smtClean="0"/>
              <a:t>src</a:t>
            </a:r>
            <a:r>
              <a:rPr lang="zh-CN" altLang="en-US" dirty="0" smtClean="0"/>
              <a:t>，这样就能实现按需加载，也就是懒加载。</a:t>
            </a:r>
          </a:p>
          <a:p>
            <a:r>
              <a:rPr lang="zh-CN" altLang="en-US" dirty="0" smtClean="0"/>
              <a:t>演示 </a:t>
            </a:r>
            <a:endParaRPr lang="en-US" altLang="zh-CN" dirty="0" smtClean="0"/>
          </a:p>
          <a:p>
            <a:pPr lvl="1"/>
            <a:r>
              <a:rPr lang="en-US" altLang="zh-CN" dirty="0" smtClean="0"/>
              <a:t>https://www.cnblogs.com/Raincost-Z/p/12167406.html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7.1 </a:t>
            </a:r>
            <a:r>
              <a:rPr lang="zh-CN" altLang="en-US" b="1" dirty="0" smtClean="0"/>
              <a:t>反爬虫策略</a:t>
            </a:r>
            <a:endParaRPr lang="zh-CN" altLang="en-US" dirty="0"/>
          </a:p>
        </p:txBody>
      </p:sp>
      <p:sp>
        <p:nvSpPr>
          <p:cNvPr id="3" name="内容占位符 2"/>
          <p:cNvSpPr>
            <a:spLocks noGrp="1"/>
          </p:cNvSpPr>
          <p:nvPr>
            <p:ph idx="1"/>
          </p:nvPr>
        </p:nvSpPr>
        <p:spPr/>
        <p:txBody>
          <a:bodyPr>
            <a:normAutofit fontScale="77500" lnSpcReduction="20000"/>
          </a:bodyPr>
          <a:lstStyle/>
          <a:p>
            <a:pPr marL="342900" lvl="1" indent="-342900">
              <a:buFont typeface="Arial" pitchFamily="34" charset="0"/>
              <a:buChar char="•"/>
            </a:pPr>
            <a:r>
              <a:rPr lang="zh-CN" altLang="en-US" sz="3600" dirty="0" smtClean="0"/>
              <a:t>对于网站，爬虫？  害虫？</a:t>
            </a:r>
            <a:endParaRPr lang="en-US" altLang="zh-CN" sz="3600" dirty="0" smtClean="0"/>
          </a:p>
          <a:p>
            <a:pPr marL="342900" lvl="1" indent="-342900">
              <a:buFont typeface="Arial" pitchFamily="34" charset="0"/>
              <a:buChar char="•"/>
            </a:pPr>
            <a:r>
              <a:rPr lang="zh-CN" altLang="en-US" sz="3600" dirty="0" smtClean="0"/>
              <a:t>世界上没有一个网站，能做到完美地反爬虫</a:t>
            </a:r>
            <a:endParaRPr lang="en-US" altLang="zh-CN" sz="3600" dirty="0" smtClean="0"/>
          </a:p>
          <a:p>
            <a:r>
              <a:rPr lang="zh-CN" altLang="en-US" sz="3600" dirty="0" smtClean="0"/>
              <a:t>反爬虫策略</a:t>
            </a:r>
            <a:endParaRPr lang="en-US" altLang="zh-CN" sz="3600" dirty="0" smtClean="0"/>
          </a:p>
          <a:p>
            <a:pPr lvl="1"/>
            <a:r>
              <a:rPr lang="zh-CN" altLang="en-US" dirty="0" smtClean="0"/>
              <a:t>页面希望能在用户面前正常展示，同时又不给爬虫机会，就必须要做到识别真人与机器人。</a:t>
            </a:r>
            <a:endParaRPr lang="en-US" altLang="zh-CN" dirty="0" smtClean="0"/>
          </a:p>
          <a:p>
            <a:pPr lvl="1"/>
            <a:r>
              <a:rPr lang="zh-CN" altLang="en-US" dirty="0" smtClean="0"/>
              <a:t>前端策略</a:t>
            </a:r>
            <a:endParaRPr lang="en-US" altLang="zh-CN" dirty="0" smtClean="0"/>
          </a:p>
          <a:p>
            <a:pPr lvl="2"/>
            <a:r>
              <a:rPr lang="zh-CN" altLang="en-US" b="1" dirty="0" smtClean="0"/>
              <a:t>反击爬虫，前端工程师的脑洞可以有多大？ </a:t>
            </a:r>
            <a:endParaRPr lang="en-US" altLang="zh-CN" b="1" dirty="0" smtClean="0"/>
          </a:p>
          <a:p>
            <a:pPr lvl="3"/>
            <a:r>
              <a:rPr lang="en-US" altLang="zh-CN" dirty="0" smtClean="0">
                <a:hlinkClick r:id="rId2"/>
              </a:rPr>
              <a:t>http://litten.me/2017/07/09/prevent-spiders/</a:t>
            </a:r>
            <a:endParaRPr lang="en-US" altLang="zh-CN" dirty="0" smtClean="0"/>
          </a:p>
          <a:p>
            <a:pPr lvl="1"/>
            <a:r>
              <a:rPr lang="zh-CN" altLang="en-US" b="1" dirty="0" smtClean="0"/>
              <a:t>后端策略</a:t>
            </a:r>
            <a:endParaRPr lang="zh-CN" altLang="en-US" dirty="0" smtClean="0"/>
          </a:p>
          <a:p>
            <a:pPr lvl="2"/>
            <a:r>
              <a:rPr lang="en-US" altLang="zh-CN" dirty="0" smtClean="0"/>
              <a:t>User-Agent + </a:t>
            </a:r>
            <a:r>
              <a:rPr lang="en-US" altLang="zh-CN" dirty="0" err="1" smtClean="0"/>
              <a:t>Referer</a:t>
            </a:r>
            <a:r>
              <a:rPr lang="zh-CN" altLang="en-US" dirty="0" smtClean="0"/>
              <a:t>检测</a:t>
            </a:r>
          </a:p>
          <a:p>
            <a:pPr lvl="2"/>
            <a:r>
              <a:rPr lang="zh-CN" altLang="en-US" dirty="0" smtClean="0"/>
              <a:t>账号及</a:t>
            </a:r>
            <a:r>
              <a:rPr lang="en-US" altLang="zh-CN" dirty="0" smtClean="0"/>
              <a:t>Cookie</a:t>
            </a:r>
            <a:r>
              <a:rPr lang="zh-CN" altLang="en-US" dirty="0" smtClean="0"/>
              <a:t>验证</a:t>
            </a:r>
          </a:p>
          <a:p>
            <a:pPr lvl="2"/>
            <a:r>
              <a:rPr lang="zh-CN" altLang="en-US" dirty="0" smtClean="0"/>
              <a:t>验证码</a:t>
            </a:r>
          </a:p>
          <a:p>
            <a:pPr lvl="2"/>
            <a:r>
              <a:rPr lang="en-US" altLang="zh-CN" dirty="0" smtClean="0"/>
              <a:t>IP</a:t>
            </a:r>
            <a:r>
              <a:rPr lang="zh-CN" altLang="en-US" dirty="0" smtClean="0"/>
              <a:t>限制频次</a:t>
            </a:r>
          </a:p>
          <a:p>
            <a:pPr marL="342900" lvl="1" indent="-342900">
              <a:buFont typeface="Arial" pitchFamily="34" charset="0"/>
              <a:buChar char="•"/>
            </a:pPr>
            <a:endParaRPr lang="en-US" altLang="zh-CN" dirty="0" smtClean="0"/>
          </a:p>
          <a:p>
            <a:endParaRPr lang="en-US" altLang="zh-CN"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html5</a:t>
            </a:r>
            <a:r>
              <a:rPr lang="zh-CN" altLang="en-US" dirty="0" smtClean="0"/>
              <a:t>中的</a:t>
            </a:r>
            <a:r>
              <a:rPr lang="en-US" altLang="zh-CN" dirty="0" smtClean="0"/>
              <a:t>data-</a:t>
            </a:r>
            <a:r>
              <a:rPr lang="zh-CN" altLang="en-US" dirty="0" smtClean="0"/>
              <a:t>属性</a:t>
            </a:r>
            <a:endParaRPr lang="en-US" altLang="zh-CN" dirty="0" smtClean="0"/>
          </a:p>
          <a:p>
            <a:pPr lvl="1"/>
            <a:r>
              <a:rPr lang="en-US" altLang="zh-CN" dirty="0" smtClean="0"/>
              <a:t>https://www.w3school.com.cn/tags/att_global_data.asp</a:t>
            </a:r>
          </a:p>
          <a:p>
            <a:pPr lvl="1"/>
            <a:r>
              <a:rPr lang="en-US" altLang="zh-CN" dirty="0" smtClean="0"/>
              <a:t>data-* </a:t>
            </a:r>
            <a:r>
              <a:rPr lang="zh-CN" altLang="en-US" dirty="0" smtClean="0"/>
              <a:t>属性用于存储页面或应用程序的私有自定义数据。</a:t>
            </a:r>
          </a:p>
          <a:p>
            <a:pPr lvl="1"/>
            <a:r>
              <a:rPr lang="en-US" altLang="zh-CN" dirty="0" smtClean="0"/>
              <a:t>data-* </a:t>
            </a:r>
            <a:r>
              <a:rPr lang="zh-CN" altLang="en-US" dirty="0" smtClean="0"/>
              <a:t>属性赋予我们在所有 </a:t>
            </a:r>
            <a:r>
              <a:rPr lang="en-US" altLang="zh-CN" dirty="0" smtClean="0"/>
              <a:t>HTML </a:t>
            </a:r>
            <a:r>
              <a:rPr lang="zh-CN" altLang="en-US" dirty="0" smtClean="0"/>
              <a:t>元素上嵌入自定义 </a:t>
            </a:r>
            <a:r>
              <a:rPr lang="en-US" altLang="zh-CN" dirty="0" smtClean="0"/>
              <a:t>data </a:t>
            </a:r>
            <a:r>
              <a:rPr lang="zh-CN" altLang="en-US" dirty="0" smtClean="0"/>
              <a:t>属性的能力。</a:t>
            </a:r>
          </a:p>
          <a:p>
            <a:pPr lvl="1"/>
            <a:r>
              <a:rPr lang="zh-CN" altLang="en-US" dirty="0" smtClean="0"/>
              <a:t>存储的（自定义）数据能够被页面的 </a:t>
            </a:r>
            <a:r>
              <a:rPr lang="en-US" altLang="zh-CN" dirty="0" smtClean="0"/>
              <a:t>JavaScript </a:t>
            </a:r>
            <a:r>
              <a:rPr lang="zh-CN" altLang="en-US" dirty="0" smtClean="0"/>
              <a:t>中利用，以创建更好的用户体验</a:t>
            </a:r>
            <a:endParaRPr lang="en-US" altLang="zh-CN" dirty="0" smtClean="0"/>
          </a:p>
          <a:p>
            <a:pPr lvl="1"/>
            <a:r>
              <a:rPr lang="zh-CN" altLang="en-US" dirty="0" smtClean="0"/>
              <a:t>不进行 </a:t>
            </a:r>
            <a:r>
              <a:rPr lang="en-US" altLang="zh-CN" dirty="0" smtClean="0"/>
              <a:t>Ajax </a:t>
            </a:r>
            <a:r>
              <a:rPr lang="zh-CN" altLang="en-US" dirty="0" smtClean="0"/>
              <a:t>调用或服务器端数据库查询</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爬取懒加图片</a:t>
            </a:r>
            <a:endParaRPr lang="en-US" altLang="zh-CN" b="1" dirty="0" smtClean="0"/>
          </a:p>
          <a:p>
            <a:pPr lvl="1"/>
            <a:r>
              <a:rPr lang="zh-CN" altLang="en-US" b="1" dirty="0" smtClean="0"/>
              <a:t>简单方法：</a:t>
            </a:r>
            <a:r>
              <a:rPr lang="en-US" altLang="zh-CN" dirty="0" smtClean="0"/>
              <a:t> </a:t>
            </a:r>
          </a:p>
          <a:p>
            <a:pPr lvl="2"/>
            <a:r>
              <a:rPr lang="zh-CN" altLang="en-US" dirty="0" smtClean="0"/>
              <a:t>寻找替代</a:t>
            </a:r>
            <a:r>
              <a:rPr lang="en-US" altLang="zh-CN" dirty="0" err="1" smtClean="0"/>
              <a:t>src</a:t>
            </a:r>
            <a:r>
              <a:rPr lang="zh-CN" altLang="en-US" dirty="0" smtClean="0"/>
              <a:t>属性的</a:t>
            </a:r>
            <a:endParaRPr lang="en-US" altLang="zh-CN" dirty="0" smtClean="0"/>
          </a:p>
          <a:p>
            <a:pPr lvl="2"/>
            <a:r>
              <a:rPr lang="en-US" altLang="zh-CN" dirty="0" smtClean="0"/>
              <a:t>data-</a:t>
            </a:r>
            <a:r>
              <a:rPr lang="zh-CN" altLang="en-US" dirty="0" smtClean="0"/>
              <a:t>属性，</a:t>
            </a:r>
            <a:r>
              <a:rPr lang="en-US" altLang="zh-CN" dirty="0" smtClean="0"/>
              <a:t>Src2</a:t>
            </a:r>
            <a:r>
              <a:rPr lang="zh-CN" altLang="en-US" dirty="0" smtClean="0"/>
              <a:t>属性，</a:t>
            </a:r>
            <a:r>
              <a:rPr lang="en-US" altLang="zh-CN" dirty="0" smtClean="0"/>
              <a:t>original</a:t>
            </a:r>
            <a:r>
              <a:rPr lang="zh-CN" altLang="en-US" dirty="0" smtClean="0"/>
              <a:t>属性数值</a:t>
            </a:r>
            <a:endParaRPr lang="en-US" altLang="zh-CN" dirty="0" smtClean="0"/>
          </a:p>
          <a:p>
            <a:pPr lvl="1"/>
            <a:r>
              <a:rPr lang="zh-CN" altLang="en-US" dirty="0" smtClean="0"/>
              <a:t>模拟浏览器方法</a:t>
            </a:r>
            <a:endParaRPr lang="en-US" altLang="zh-CN" dirty="0" smtClean="0"/>
          </a:p>
          <a:p>
            <a:pPr lvl="2"/>
            <a:r>
              <a:rPr lang="zh-CN" altLang="en-US" dirty="0" smtClean="0"/>
              <a:t>可以解决多种反爬虫</a:t>
            </a:r>
            <a:endParaRPr lang="en-US" altLang="zh-CN" dirty="0" smtClean="0"/>
          </a:p>
          <a:p>
            <a:pPr lvl="1"/>
            <a:endParaRPr lang="en-US" altLang="zh-CN" b="1" dirty="0" smtClean="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用户登陆</a:t>
            </a:r>
            <a:endParaRPr lang="zh-CN" altLang="en-US" dirty="0"/>
          </a:p>
        </p:txBody>
      </p:sp>
      <p:sp>
        <p:nvSpPr>
          <p:cNvPr id="3" name="内容占位符 2"/>
          <p:cNvSpPr>
            <a:spLocks noGrp="1"/>
          </p:cNvSpPr>
          <p:nvPr>
            <p:ph idx="1"/>
          </p:nvPr>
        </p:nvSpPr>
        <p:spPr/>
        <p:txBody>
          <a:bodyPr>
            <a:normAutofit/>
          </a:bodyPr>
          <a:lstStyle/>
          <a:p>
            <a:r>
              <a:rPr lang="zh-CN" altLang="en-US" dirty="0" smtClean="0"/>
              <a:t>工作过程</a:t>
            </a:r>
            <a:endParaRPr lang="en-US" altLang="zh-CN" dirty="0" smtClean="0"/>
          </a:p>
          <a:p>
            <a:pPr lvl="1"/>
            <a:r>
              <a:rPr lang="zh-CN" altLang="en-US" b="1" dirty="0" smtClean="0"/>
              <a:t>通过</a:t>
            </a:r>
            <a:r>
              <a:rPr lang="en-US" altLang="zh-CN" b="1" dirty="0" smtClean="0"/>
              <a:t>GET</a:t>
            </a:r>
            <a:r>
              <a:rPr lang="zh-CN" altLang="en-US" b="1" dirty="0" smtClean="0"/>
              <a:t>（</a:t>
            </a:r>
            <a:r>
              <a:rPr lang="en-US" altLang="zh-CN" b="1" dirty="0" smtClean="0"/>
              <a:t>POST)</a:t>
            </a:r>
            <a:r>
              <a:rPr lang="zh-CN" altLang="en-US" b="1" dirty="0" smtClean="0"/>
              <a:t>参数提交参数</a:t>
            </a:r>
            <a:endParaRPr lang="en-US" altLang="zh-CN" b="1" dirty="0" smtClean="0"/>
          </a:p>
          <a:p>
            <a:pPr lvl="2"/>
            <a:r>
              <a:rPr lang="zh-CN" altLang="en-US" b="1" dirty="0" smtClean="0"/>
              <a:t>参数名？  参数值？</a:t>
            </a:r>
            <a:endParaRPr lang="en-US" altLang="zh-CN" b="1" dirty="0" smtClean="0"/>
          </a:p>
          <a:p>
            <a:pPr lvl="1"/>
            <a:r>
              <a:rPr lang="zh-CN" altLang="en-US" b="1" dirty="0" smtClean="0"/>
              <a:t>后台</a:t>
            </a:r>
            <a:r>
              <a:rPr lang="en-US" altLang="zh-CN" b="1" dirty="0" smtClean="0"/>
              <a:t>PHP </a:t>
            </a:r>
            <a:r>
              <a:rPr lang="zh-CN" altLang="en-US" b="1" dirty="0" smtClean="0"/>
              <a:t>程序生成的网页，数据在后台数据库</a:t>
            </a:r>
            <a:endParaRPr lang="en-US" altLang="zh-CN" b="1" dirty="0" smtClean="0"/>
          </a:p>
          <a:p>
            <a:pPr lvl="1"/>
            <a:r>
              <a:rPr lang="zh-CN" altLang="en-US" b="1" dirty="0" smtClean="0"/>
              <a:t>登陆成功，带着</a:t>
            </a:r>
            <a:r>
              <a:rPr lang="en-US" altLang="zh-CN" b="1" dirty="0" smtClean="0"/>
              <a:t>Cookie</a:t>
            </a:r>
            <a:r>
              <a:rPr lang="zh-CN" altLang="en-US" b="1" dirty="0" smtClean="0"/>
              <a:t>继续访问其他网页</a:t>
            </a:r>
            <a:endParaRPr lang="en-US" altLang="zh-CN" b="1" dirty="0" smtClean="0"/>
          </a:p>
          <a:p>
            <a:pPr lvl="2"/>
            <a:r>
              <a:rPr lang="en-US" altLang="zh-CN" b="1" dirty="0" smtClean="0"/>
              <a:t>Cookie</a:t>
            </a:r>
            <a:r>
              <a:rPr lang="zh-CN" altLang="en-US" b="1" dirty="0" smtClean="0"/>
              <a:t>？</a:t>
            </a:r>
            <a:endParaRPr lang="en-US" altLang="zh-CN" dirty="0" smtClean="0"/>
          </a:p>
          <a:p>
            <a:pPr marL="342900" lvl="1" indent="-342900">
              <a:buFont typeface="Arial" pitchFamily="34" charset="0"/>
              <a:buChar char="•"/>
            </a:pPr>
            <a:r>
              <a:rPr lang="zh-CN" altLang="en-US" b="1" dirty="0" smtClean="0"/>
              <a:t>分析登陆过程的方法</a:t>
            </a:r>
            <a:endParaRPr lang="en-US" altLang="zh-CN" b="1" dirty="0" smtClean="0"/>
          </a:p>
          <a:p>
            <a:pPr marL="742950" lvl="2" indent="-342900"/>
            <a:r>
              <a:rPr lang="en-US" altLang="zh-CN" b="1" dirty="0" smtClean="0"/>
              <a:t>HTTP</a:t>
            </a:r>
            <a:r>
              <a:rPr lang="zh-CN" altLang="en-US" b="1" dirty="0" smtClean="0"/>
              <a:t>分析工具</a:t>
            </a:r>
            <a:endParaRPr lang="en-US" altLang="zh-CN" b="1" dirty="0" smtClean="0"/>
          </a:p>
          <a:p>
            <a:pPr marL="742950" lvl="2" indent="-342900"/>
            <a:r>
              <a:rPr lang="zh-CN" altLang="en-US" b="1" dirty="0" smtClean="0"/>
              <a:t>模拟浏览器</a:t>
            </a:r>
            <a:endParaRPr lang="en-US" altLang="zh-CN" b="1" dirty="0" smtClean="0"/>
          </a:p>
          <a:p>
            <a:pPr marL="742950" lvl="2" indent="-342900"/>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t>网站登陆网页</a:t>
            </a:r>
            <a:endParaRPr lang="en-US" altLang="zh-CN" dirty="0" smtClean="0"/>
          </a:p>
          <a:p>
            <a:pPr lvl="1"/>
            <a:r>
              <a:rPr lang="zh-CN" altLang="en-US" dirty="0" smtClean="0"/>
              <a:t>表单</a:t>
            </a:r>
            <a:endParaRPr lang="en-US" altLang="zh-CN" dirty="0" smtClean="0"/>
          </a:p>
          <a:p>
            <a:pPr lvl="2"/>
            <a:r>
              <a:rPr lang="en-US" altLang="zh-CN" dirty="0" smtClean="0"/>
              <a:t>action</a:t>
            </a:r>
            <a:r>
              <a:rPr lang="zh-CN" altLang="en-US" dirty="0" smtClean="0"/>
              <a:t>属性，</a:t>
            </a:r>
            <a:r>
              <a:rPr lang="en-US" altLang="zh-CN" dirty="0" smtClean="0"/>
              <a:t>action</a:t>
            </a:r>
            <a:r>
              <a:rPr lang="zh-CN" altLang="en-US" dirty="0" smtClean="0"/>
              <a:t>的值是表单处理程序的网络路径和程序名</a:t>
            </a:r>
          </a:p>
          <a:p>
            <a:pPr lvl="2"/>
            <a:r>
              <a:rPr lang="en-US" altLang="zh-CN" dirty="0" smtClean="0"/>
              <a:t>method</a:t>
            </a:r>
            <a:r>
              <a:rPr lang="zh-CN" altLang="en-US" dirty="0" smtClean="0"/>
              <a:t>属性</a:t>
            </a:r>
            <a:endParaRPr lang="en-US" altLang="zh-CN" dirty="0" smtClean="0"/>
          </a:p>
          <a:p>
            <a:pPr lvl="3"/>
            <a:r>
              <a:rPr lang="zh-CN" altLang="en-US" dirty="0" smtClean="0"/>
              <a:t>用来定义服务器表单处理程序从表单中获得信息的方式</a:t>
            </a:r>
            <a:endParaRPr lang="en-US" altLang="zh-CN" dirty="0" smtClean="0"/>
          </a:p>
          <a:p>
            <a:pPr lvl="3"/>
            <a:r>
              <a:rPr lang="en-US" altLang="zh-CN" dirty="0" smtClean="0"/>
              <a:t>method</a:t>
            </a:r>
            <a:r>
              <a:rPr lang="zh-CN" altLang="en-US" dirty="0" smtClean="0"/>
              <a:t>的值（</a:t>
            </a:r>
            <a:r>
              <a:rPr lang="en-US" altLang="zh-CN" dirty="0" smtClean="0"/>
              <a:t>get</a:t>
            </a:r>
            <a:r>
              <a:rPr lang="zh-CN" altLang="en-US" dirty="0" smtClean="0"/>
              <a:t>、</a:t>
            </a:r>
            <a:r>
              <a:rPr lang="en-US" altLang="zh-CN" dirty="0" smtClean="0"/>
              <a:t>post</a:t>
            </a:r>
            <a:r>
              <a:rPr lang="zh-CN" altLang="en-US" dirty="0" smtClean="0"/>
              <a:t>，默认</a:t>
            </a:r>
            <a:r>
              <a:rPr lang="en-US" altLang="zh-CN" dirty="0" smtClean="0"/>
              <a:t>get</a:t>
            </a:r>
            <a:r>
              <a:rPr lang="zh-CN" altLang="en-US" dirty="0" smtClean="0"/>
              <a:t>）</a:t>
            </a:r>
            <a:endParaRPr lang="en-US" altLang="zh-CN" dirty="0" smtClean="0"/>
          </a:p>
          <a:p>
            <a:pPr lvl="3"/>
            <a:r>
              <a:rPr lang="en-US" altLang="zh-CN" dirty="0" smtClean="0"/>
              <a:t>get</a:t>
            </a:r>
            <a:r>
              <a:rPr lang="zh-CN" altLang="en-US" dirty="0" smtClean="0"/>
              <a:t>方法，将数据打包放置在环境变量</a:t>
            </a:r>
            <a:r>
              <a:rPr lang="en-US" altLang="zh-CN" dirty="0" smtClean="0"/>
              <a:t>QUERY_STRING</a:t>
            </a:r>
            <a:r>
              <a:rPr lang="zh-CN" altLang="en-US" dirty="0" smtClean="0"/>
              <a:t>中</a:t>
            </a:r>
            <a:r>
              <a:rPr lang="zh-CN" altLang="en-US" dirty="0" smtClean="0">
                <a:solidFill>
                  <a:srgbClr val="FF0000"/>
                </a:solidFill>
              </a:rPr>
              <a:t>作为</a:t>
            </a:r>
            <a:r>
              <a:rPr lang="en-US" altLang="zh-CN" dirty="0" smtClean="0">
                <a:solidFill>
                  <a:srgbClr val="FF0000"/>
                </a:solidFill>
              </a:rPr>
              <a:t>URL</a:t>
            </a:r>
            <a:r>
              <a:rPr lang="zh-CN" altLang="en-US" dirty="0" smtClean="0">
                <a:solidFill>
                  <a:srgbClr val="FF0000"/>
                </a:solidFill>
              </a:rPr>
              <a:t>整体的一部分</a:t>
            </a:r>
            <a:r>
              <a:rPr lang="zh-CN" altLang="en-US" dirty="0" smtClean="0"/>
              <a:t>传递给服务器 </a:t>
            </a:r>
            <a:endParaRPr lang="en-US" altLang="zh-CN" dirty="0" smtClean="0"/>
          </a:p>
          <a:p>
            <a:pPr lvl="3"/>
            <a:r>
              <a:rPr lang="en-US" altLang="zh-CN" dirty="0" smtClean="0"/>
              <a:t>POST</a:t>
            </a:r>
            <a:r>
              <a:rPr lang="zh-CN" altLang="en-US" dirty="0" smtClean="0"/>
              <a:t>方法，分离地传递数据给服务器表单处理程序，不需要设置</a:t>
            </a:r>
            <a:r>
              <a:rPr lang="en-US" altLang="zh-CN" dirty="0" smtClean="0"/>
              <a:t>QUERY_STRING</a:t>
            </a:r>
            <a:r>
              <a:rPr lang="zh-CN" altLang="en-US" dirty="0" smtClean="0"/>
              <a:t>环境变量，有更好的安全性，表单中数据的多少是任意的</a:t>
            </a:r>
            <a:endParaRPr lang="en-US" altLang="zh-CN" dirty="0" smtClean="0"/>
          </a:p>
          <a:p>
            <a:pPr lvl="1"/>
            <a:r>
              <a:rPr lang="zh-CN" altLang="en-US" dirty="0" smtClean="0"/>
              <a:t>文本框控件   输入用户名</a:t>
            </a:r>
            <a:r>
              <a:rPr lang="en-US" altLang="zh-CN" dirty="0" smtClean="0"/>
              <a:t>user</a:t>
            </a:r>
            <a:r>
              <a:rPr lang="zh-CN" altLang="en-US" dirty="0" smtClean="0"/>
              <a:t>，口令</a:t>
            </a:r>
            <a:r>
              <a:rPr lang="en-US" altLang="zh-CN" dirty="0" err="1" smtClean="0"/>
              <a:t>psw</a:t>
            </a:r>
            <a:endParaRPr lang="en-US" altLang="zh-CN" dirty="0" smtClean="0"/>
          </a:p>
          <a:p>
            <a:pPr lvl="1"/>
            <a:r>
              <a:rPr lang="en-US" altLang="zh-CN" dirty="0" smtClean="0"/>
              <a:t>submit </a:t>
            </a:r>
            <a:r>
              <a:rPr lang="zh-CN" altLang="en-US" dirty="0" smtClean="0"/>
              <a:t>按钮构造</a:t>
            </a:r>
            <a:r>
              <a:rPr lang="en-US" altLang="zh-CN" dirty="0" smtClean="0"/>
              <a:t>URL</a:t>
            </a:r>
          </a:p>
          <a:p>
            <a:pPr lvl="2"/>
            <a:r>
              <a:rPr lang="en-US" altLang="zh-CN" dirty="0" smtClean="0">
                <a:hlinkClick r:id="rId2"/>
              </a:rPr>
              <a:t>http://action</a:t>
            </a:r>
            <a:r>
              <a:rPr lang="zh-CN" altLang="en-US" dirty="0" smtClean="0"/>
              <a:t>属性</a:t>
            </a:r>
            <a:r>
              <a:rPr lang="en-US" altLang="zh-CN" dirty="0" smtClean="0"/>
              <a:t>.</a:t>
            </a:r>
            <a:r>
              <a:rPr lang="en-US" altLang="zh-CN" dirty="0" err="1" smtClean="0"/>
              <a:t>php?user</a:t>
            </a:r>
            <a:r>
              <a:rPr lang="en-US" altLang="zh-CN" dirty="0" smtClean="0"/>
              <a:t>=xxx </a:t>
            </a:r>
            <a:r>
              <a:rPr lang="en-US" altLang="zh-CN" dirty="0" err="1" smtClean="0"/>
              <a:t>psw</a:t>
            </a:r>
            <a:r>
              <a:rPr lang="en-US" altLang="zh-CN" dirty="0" smtClean="0"/>
              <a:t>=xxx</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4786314" y="714356"/>
            <a:ext cx="2609850" cy="13430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发送</a:t>
            </a:r>
            <a:r>
              <a:rPr lang="en-US" altLang="zh-CN" b="1" dirty="0" smtClean="0"/>
              <a:t>get</a:t>
            </a:r>
            <a:r>
              <a:rPr lang="zh-CN" altLang="en-US" b="1" dirty="0" smtClean="0"/>
              <a:t>和</a:t>
            </a:r>
            <a:r>
              <a:rPr lang="en-US" altLang="zh-CN" b="1" dirty="0" smtClean="0"/>
              <a:t>post</a:t>
            </a:r>
            <a:r>
              <a:rPr lang="zh-CN" altLang="en-US" b="1" dirty="0" smtClean="0"/>
              <a:t>请求 </a:t>
            </a:r>
            <a:endParaRPr lang="zh-CN" altLang="en-US" dirty="0"/>
          </a:p>
        </p:txBody>
      </p:sp>
      <p:sp>
        <p:nvSpPr>
          <p:cNvPr id="3" name="内容占位符 2"/>
          <p:cNvSpPr>
            <a:spLocks noGrp="1"/>
          </p:cNvSpPr>
          <p:nvPr>
            <p:ph idx="1"/>
          </p:nvPr>
        </p:nvSpPr>
        <p:spPr/>
        <p:txBody>
          <a:bodyPr/>
          <a:lstStyle/>
          <a:p>
            <a:r>
              <a:rPr lang="zh-CN" altLang="en-US" dirty="0" smtClean="0"/>
              <a:t>发送一个携带参数的</a:t>
            </a:r>
            <a:r>
              <a:rPr lang="en-US" altLang="zh-CN" dirty="0" smtClean="0"/>
              <a:t>get</a:t>
            </a:r>
            <a:r>
              <a:rPr lang="zh-CN" altLang="en-US" dirty="0" smtClean="0"/>
              <a:t>请求</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000100" y="2285992"/>
            <a:ext cx="7754732" cy="4143404"/>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构造一个携带参数的</a:t>
            </a:r>
            <a:r>
              <a:rPr lang="en-US" altLang="zh-CN" dirty="0" smtClean="0"/>
              <a:t>POST</a:t>
            </a:r>
            <a:r>
              <a:rPr lang="zh-CN" altLang="en-US" dirty="0" smtClean="0"/>
              <a:t>请求</a:t>
            </a:r>
            <a:endParaRPr lang="zh-CN" altLang="en-US" dirty="0"/>
          </a:p>
        </p:txBody>
      </p:sp>
      <p:pic>
        <p:nvPicPr>
          <p:cNvPr id="5122" name="Picture 2"/>
          <p:cNvPicPr>
            <a:picLocks noGrp="1" noChangeAspect="1" noChangeArrowheads="1"/>
          </p:cNvPicPr>
          <p:nvPr>
            <p:ph idx="1"/>
          </p:nvPr>
        </p:nvPicPr>
        <p:blipFill>
          <a:blip r:embed="rId2"/>
          <a:srcRect/>
          <a:stretch>
            <a:fillRect/>
          </a:stretch>
        </p:blipFill>
        <p:spPr bwMode="auto">
          <a:xfrm>
            <a:off x="714348" y="1714488"/>
            <a:ext cx="7709534" cy="3357586"/>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如果直接将中文传入</a:t>
            </a:r>
            <a:r>
              <a:rPr lang="en-US" altLang="zh-CN" dirty="0" smtClean="0"/>
              <a:t>URL</a:t>
            </a:r>
            <a:r>
              <a:rPr lang="zh-CN" altLang="en-US" dirty="0" smtClean="0"/>
              <a:t>中请求，会导致编码错误。我们需要使用</a:t>
            </a:r>
            <a:r>
              <a:rPr lang="en-US" altLang="zh-CN" dirty="0" smtClean="0"/>
              <a:t>quote() </a:t>
            </a:r>
            <a:r>
              <a:rPr lang="zh-CN" altLang="en-US" dirty="0" smtClean="0"/>
              <a:t>，对该中文关键字进行</a:t>
            </a:r>
            <a:r>
              <a:rPr lang="en-US" altLang="zh-CN" dirty="0" smtClean="0"/>
              <a:t>URL</a:t>
            </a:r>
            <a:r>
              <a:rPr lang="zh-CN" altLang="en-US" dirty="0" smtClean="0"/>
              <a:t>编码</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500034" y="3571876"/>
            <a:ext cx="8488730" cy="1214446"/>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60648"/>
            <a:ext cx="8229600" cy="6264696"/>
          </a:xfrm>
        </p:spPr>
        <p:txBody>
          <a:bodyPr>
            <a:normAutofit fontScale="92500" lnSpcReduction="10000"/>
          </a:bodyPr>
          <a:lstStyle/>
          <a:p>
            <a:pPr marL="342900" lvl="3" indent="-342900">
              <a:buFont typeface="Arial" pitchFamily="34" charset="0"/>
              <a:buChar char="•"/>
            </a:pPr>
            <a:r>
              <a:rPr lang="en-US" altLang="zh-CN" sz="3200" dirty="0" smtClean="0"/>
              <a:t>Python </a:t>
            </a:r>
            <a:r>
              <a:rPr lang="zh-CN" altLang="en-US" sz="3200" dirty="0" smtClean="0"/>
              <a:t>代码</a:t>
            </a:r>
            <a:endParaRPr lang="en-US" altLang="zh-CN" sz="3200" dirty="0" smtClean="0"/>
          </a:p>
          <a:p>
            <a:pPr lvl="1"/>
            <a:r>
              <a:rPr lang="en-US" altLang="zh-CN" dirty="0" smtClean="0"/>
              <a:t>POST</a:t>
            </a:r>
            <a:r>
              <a:rPr lang="zh-CN" altLang="en-US" dirty="0"/>
              <a:t>学号和密码</a:t>
            </a:r>
            <a:r>
              <a:rPr lang="en-US" altLang="zh-CN" dirty="0" smtClean="0"/>
              <a:t>-</a:t>
            </a:r>
          </a:p>
          <a:p>
            <a:pPr marL="457200" lvl="1" indent="0">
              <a:buNone/>
            </a:pPr>
            <a:r>
              <a:rPr lang="en-US" altLang="zh-CN" sz="2000" dirty="0" err="1"/>
              <a:t>postdata</a:t>
            </a:r>
            <a:r>
              <a:rPr lang="en-US" altLang="zh-CN" sz="2000" dirty="0"/>
              <a:t>=</a:t>
            </a:r>
            <a:r>
              <a:rPr lang="en-US" altLang="zh-CN" sz="2000" dirty="0" err="1"/>
              <a:t>urllib.urlencode</a:t>
            </a:r>
            <a:r>
              <a:rPr lang="en-US" altLang="zh-CN" sz="2000" dirty="0"/>
              <a:t>({  </a:t>
            </a:r>
            <a:r>
              <a:rPr lang="en-US" altLang="zh-CN" sz="2000" dirty="0" smtClean="0"/>
              <a:t> </a:t>
            </a:r>
            <a:r>
              <a:rPr lang="en-US" altLang="zh-CN" sz="2000" dirty="0"/>
              <a:t>'stuid':'201100300428',  </a:t>
            </a:r>
            <a:r>
              <a:rPr lang="en-US" altLang="zh-CN" sz="2000" dirty="0" smtClean="0"/>
              <a:t>'pwd</a:t>
            </a:r>
            <a:r>
              <a:rPr lang="en-US" altLang="zh-CN" sz="2000" dirty="0"/>
              <a:t>':'921030'  </a:t>
            </a:r>
            <a:r>
              <a:rPr lang="en-US" altLang="zh-CN" sz="2000" dirty="0" smtClean="0"/>
              <a:t>})</a:t>
            </a:r>
            <a:r>
              <a:rPr lang="en-US" altLang="zh-CN" sz="2000" dirty="0"/>
              <a:t/>
            </a:r>
            <a:br>
              <a:rPr lang="en-US" altLang="zh-CN" sz="2000" dirty="0"/>
            </a:br>
            <a:r>
              <a:rPr lang="en-US" altLang="zh-CN" sz="2000" dirty="0" err="1"/>
              <a:t>req</a:t>
            </a:r>
            <a:r>
              <a:rPr lang="en-US" altLang="zh-CN" sz="2000" dirty="0"/>
              <a:t> = urllib2.Request(  </a:t>
            </a:r>
            <a:br>
              <a:rPr lang="en-US" altLang="zh-CN" sz="2000" dirty="0"/>
            </a:br>
            <a:r>
              <a:rPr lang="en-US" altLang="zh-CN" sz="2000" dirty="0"/>
              <a:t>    </a:t>
            </a:r>
            <a:r>
              <a:rPr lang="en-US" altLang="zh-CN" sz="2000" dirty="0" err="1"/>
              <a:t>url</a:t>
            </a:r>
            <a:r>
              <a:rPr lang="en-US" altLang="zh-CN" sz="2000" dirty="0"/>
              <a:t> = 'http://jwxt.sdu.edu.cn:7777/</a:t>
            </a:r>
            <a:r>
              <a:rPr lang="en-US" altLang="zh-CN" sz="2000" dirty="0" err="1"/>
              <a:t>pls</a:t>
            </a:r>
            <a:r>
              <a:rPr lang="en-US" altLang="zh-CN" sz="2000" dirty="0"/>
              <a:t>/</a:t>
            </a:r>
            <a:r>
              <a:rPr lang="en-US" altLang="zh-CN" sz="2000" dirty="0" err="1"/>
              <a:t>wwwbks</a:t>
            </a:r>
            <a:r>
              <a:rPr lang="en-US" altLang="zh-CN" sz="2000" dirty="0"/>
              <a:t>/bks_login2.login',  </a:t>
            </a:r>
            <a:br>
              <a:rPr lang="en-US" altLang="zh-CN" sz="2000" dirty="0"/>
            </a:br>
            <a:r>
              <a:rPr lang="en-US" altLang="zh-CN" sz="2000" dirty="0"/>
              <a:t>    data = </a:t>
            </a:r>
            <a:r>
              <a:rPr lang="en-US" altLang="zh-CN" sz="2000" dirty="0" err="1" smtClean="0"/>
              <a:t>postdata</a:t>
            </a:r>
            <a:r>
              <a:rPr lang="en-US" altLang="zh-CN" sz="2000" dirty="0" smtClean="0"/>
              <a:t>)</a:t>
            </a:r>
            <a:endParaRPr lang="en-US" altLang="zh-CN" sz="2000" dirty="0"/>
          </a:p>
          <a:p>
            <a:pPr lvl="1"/>
            <a:r>
              <a:rPr lang="zh-CN" altLang="en-US" dirty="0" smtClean="0"/>
              <a:t>返回</a:t>
            </a:r>
            <a:r>
              <a:rPr lang="en-US" altLang="zh-CN" dirty="0"/>
              <a:t>cookie</a:t>
            </a:r>
            <a:r>
              <a:rPr lang="zh-CN" altLang="en-US" dirty="0"/>
              <a:t>的值然后发送</a:t>
            </a:r>
            <a:r>
              <a:rPr lang="en-US" altLang="zh-CN" dirty="0"/>
              <a:t>cookie</a:t>
            </a:r>
            <a:r>
              <a:rPr lang="zh-CN" altLang="en-US" dirty="0"/>
              <a:t>给</a:t>
            </a:r>
            <a:r>
              <a:rPr lang="zh-CN" altLang="en-US" dirty="0" smtClean="0"/>
              <a:t>服务器</a:t>
            </a:r>
            <a:endParaRPr lang="en-US" altLang="zh-CN" dirty="0" smtClean="0"/>
          </a:p>
          <a:p>
            <a:pPr marL="457200" lvl="1" indent="0">
              <a:buNone/>
            </a:pPr>
            <a:r>
              <a:rPr lang="en-US" altLang="zh-CN" sz="2000" dirty="0"/>
              <a:t>#</a:t>
            </a:r>
            <a:r>
              <a:rPr lang="zh-CN" altLang="en-US" sz="2000" dirty="0"/>
              <a:t>初始化一个</a:t>
            </a:r>
            <a:r>
              <a:rPr lang="en-US" altLang="zh-CN" sz="2000" dirty="0" err="1"/>
              <a:t>CookieJar</a:t>
            </a:r>
            <a:r>
              <a:rPr lang="zh-CN" altLang="en-US" sz="2000" dirty="0"/>
              <a:t>来处理</a:t>
            </a:r>
            <a:r>
              <a:rPr lang="en-US" altLang="zh-CN" sz="2000" dirty="0"/>
              <a:t>Cookie</a:t>
            </a:r>
            <a:r>
              <a:rPr lang="zh-CN" altLang="en-US" sz="2000" dirty="0"/>
              <a:t>的信息</a:t>
            </a:r>
            <a:r>
              <a:rPr lang="en-US" altLang="zh-CN" sz="2000" dirty="0"/>
              <a:t>#</a:t>
            </a:r>
            <a:br>
              <a:rPr lang="en-US" altLang="zh-CN" sz="2000" dirty="0"/>
            </a:br>
            <a:r>
              <a:rPr lang="en-US" altLang="zh-CN" sz="2000" dirty="0"/>
              <a:t>cookie = </a:t>
            </a:r>
            <a:r>
              <a:rPr lang="en-US" altLang="zh-CN" sz="2000" dirty="0" err="1"/>
              <a:t>cookielib.CookieJar</a:t>
            </a:r>
            <a:r>
              <a:rPr lang="en-US" altLang="zh-CN" sz="2000" dirty="0"/>
              <a:t>()</a:t>
            </a:r>
            <a:br>
              <a:rPr lang="en-US" altLang="zh-CN" sz="2000" dirty="0"/>
            </a:br>
            <a:r>
              <a:rPr lang="en-US" altLang="zh-CN" sz="2000" dirty="0"/>
              <a:t>#</a:t>
            </a:r>
            <a:r>
              <a:rPr lang="zh-CN" altLang="en-US" sz="2000" dirty="0"/>
              <a:t>创建一个新的</a:t>
            </a:r>
            <a:r>
              <a:rPr lang="en-US" altLang="zh-CN" sz="2000" dirty="0"/>
              <a:t>opener</a:t>
            </a:r>
            <a:r>
              <a:rPr lang="zh-CN" altLang="en-US" sz="2000" dirty="0"/>
              <a:t>来使用我们的</a:t>
            </a:r>
            <a:r>
              <a:rPr lang="en-US" altLang="zh-CN" sz="2000" dirty="0" err="1"/>
              <a:t>CookieJar</a:t>
            </a:r>
            <a:r>
              <a:rPr lang="en-US" altLang="zh-CN" sz="2000" dirty="0"/>
              <a:t>#</a:t>
            </a:r>
            <a:br>
              <a:rPr lang="en-US" altLang="zh-CN" sz="2000" dirty="0"/>
            </a:br>
            <a:r>
              <a:rPr lang="en-US" altLang="zh-CN" sz="2000" dirty="0"/>
              <a:t>opener = urllib2.build_opener(urllib2.HTTPCookieProcessor(cookie</a:t>
            </a:r>
            <a:r>
              <a:rPr lang="en-US" altLang="zh-CN" sz="2000" dirty="0" smtClean="0"/>
              <a:t>))</a:t>
            </a:r>
          </a:p>
          <a:p>
            <a:pPr marL="457200" lvl="1" indent="0">
              <a:buNone/>
            </a:pPr>
            <a:r>
              <a:rPr lang="zh-CN" altLang="en-US" sz="2000" dirty="0" smtClean="0"/>
              <a:t>。。。。。</a:t>
            </a:r>
            <a:endParaRPr lang="en-US" altLang="zh-CN" sz="2000" dirty="0" smtClean="0"/>
          </a:p>
          <a:p>
            <a:pPr marL="457200" lvl="1" indent="0">
              <a:buNone/>
            </a:pPr>
            <a:r>
              <a:rPr lang="en-US" altLang="zh-CN" sz="2000" dirty="0"/>
              <a:t>#</a:t>
            </a:r>
            <a:r>
              <a:rPr lang="zh-CN" altLang="en-US" sz="2000" dirty="0"/>
              <a:t>访问该链接</a:t>
            </a:r>
            <a:r>
              <a:rPr lang="en-US" altLang="zh-CN" sz="2000" dirty="0"/>
              <a:t>#</a:t>
            </a:r>
            <a:br>
              <a:rPr lang="en-US" altLang="zh-CN" sz="2000" dirty="0"/>
            </a:br>
            <a:r>
              <a:rPr lang="en-US" altLang="zh-CN" sz="2000" dirty="0"/>
              <a:t>result = </a:t>
            </a:r>
            <a:r>
              <a:rPr lang="en-US" altLang="zh-CN" sz="2000" dirty="0" err="1"/>
              <a:t>opener.open</a:t>
            </a:r>
            <a:r>
              <a:rPr lang="en-US" altLang="zh-CN" sz="2000" dirty="0"/>
              <a:t>('http://jwxt.sdu.edu.cn:7777/</a:t>
            </a:r>
            <a:r>
              <a:rPr lang="en-US" altLang="zh-CN" sz="2000" dirty="0" err="1"/>
              <a:t>pls</a:t>
            </a:r>
            <a:r>
              <a:rPr lang="en-US" altLang="zh-CN" sz="2000" dirty="0"/>
              <a:t>/</a:t>
            </a:r>
            <a:r>
              <a:rPr lang="en-US" altLang="zh-CN" sz="2000" dirty="0" err="1"/>
              <a:t>wwwbks</a:t>
            </a:r>
            <a:r>
              <a:rPr lang="en-US" altLang="zh-CN" sz="2000" dirty="0"/>
              <a:t>/</a:t>
            </a:r>
            <a:r>
              <a:rPr lang="en-US" altLang="zh-CN" sz="2000" dirty="0" err="1"/>
              <a:t>bkscjcx.curscopre</a:t>
            </a:r>
            <a:r>
              <a:rPr lang="en-US" altLang="zh-CN" sz="2000" dirty="0"/>
              <a:t>')</a:t>
            </a:r>
            <a:br>
              <a:rPr lang="en-US" altLang="zh-CN" sz="2000" dirty="0"/>
            </a:br>
            <a:r>
              <a:rPr lang="en-US" altLang="zh-CN" sz="2000" dirty="0"/>
              <a:t>#</a:t>
            </a:r>
            <a:r>
              <a:rPr lang="zh-CN" altLang="en-US" sz="2000" dirty="0"/>
              <a:t>打印返回的内容</a:t>
            </a:r>
            <a:r>
              <a:rPr lang="en-US" altLang="zh-CN" sz="2000" dirty="0"/>
              <a:t>#</a:t>
            </a:r>
            <a:br>
              <a:rPr lang="en-US" altLang="zh-CN" sz="2000" dirty="0"/>
            </a:br>
            <a:r>
              <a:rPr lang="en-US" altLang="zh-CN" sz="2000" dirty="0"/>
              <a:t>print </a:t>
            </a:r>
            <a:r>
              <a:rPr lang="en-US" altLang="zh-CN" sz="2000" dirty="0" err="1"/>
              <a:t>result.read</a:t>
            </a:r>
            <a:r>
              <a:rPr lang="en-US" altLang="zh-CN" sz="2000" dirty="0"/>
              <a:t>()</a:t>
            </a:r>
          </a:p>
          <a:p>
            <a:pPr lvl="1"/>
            <a:r>
              <a:rPr lang="zh-CN" altLang="en-US" dirty="0" smtClean="0"/>
              <a:t>返回页面</a:t>
            </a:r>
            <a:r>
              <a:rPr lang="zh-CN" altLang="en-US" dirty="0"/>
              <a:t>信息。获取到成绩页面的</a:t>
            </a:r>
            <a:r>
              <a:rPr lang="zh-CN" altLang="en-US" dirty="0" smtClean="0"/>
              <a:t>数据</a:t>
            </a:r>
            <a:endParaRPr lang="en-US" altLang="zh-CN" dirty="0" smtClean="0"/>
          </a:p>
          <a:p>
            <a:pPr marL="342900" lvl="3" indent="-342900">
              <a:buFont typeface="Arial" pitchFamily="34" charset="0"/>
              <a:buChar char="•"/>
            </a:pPr>
            <a:r>
              <a:rPr lang="en-US" altLang="zh-CN" sz="3200" dirty="0" smtClean="0">
                <a:hlinkClick r:id="rId2"/>
              </a:rPr>
              <a:t>http://www.jb51.net/article/57161.htm</a:t>
            </a:r>
            <a:endParaRPr lang="en-US" altLang="zh-CN" sz="3200" dirty="0" smtClean="0"/>
          </a:p>
          <a:p>
            <a:endParaRPr lang="zh-CN" altLang="en-US" dirty="0"/>
          </a:p>
        </p:txBody>
      </p:sp>
    </p:spTree>
    <p:extLst>
      <p:ext uri="{BB962C8B-B14F-4D97-AF65-F5344CB8AC3E}">
        <p14:creationId xmlns="" xmlns:p14="http://schemas.microsoft.com/office/powerpoint/2010/main" val="1825131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Scrapy</a:t>
            </a:r>
            <a:r>
              <a:rPr lang="zh-CN" altLang="en-US" b="1" dirty="0" smtClean="0"/>
              <a:t>发送</a:t>
            </a:r>
            <a:r>
              <a:rPr lang="en-US" b="1" dirty="0" smtClean="0"/>
              <a:t>post</a:t>
            </a:r>
            <a:r>
              <a:rPr lang="zh-CN" altLang="en-US" b="1" dirty="0" smtClean="0"/>
              <a:t>请求</a:t>
            </a:r>
            <a:endParaRPr lang="zh-CN" altLang="en-US" dirty="0"/>
          </a:p>
        </p:txBody>
      </p:sp>
      <p:pic>
        <p:nvPicPr>
          <p:cNvPr id="7170" name="Picture 2"/>
          <p:cNvPicPr>
            <a:picLocks noGrp="1" noChangeAspect="1" noChangeArrowheads="1"/>
          </p:cNvPicPr>
          <p:nvPr>
            <p:ph idx="1"/>
          </p:nvPr>
        </p:nvPicPr>
        <p:blipFill>
          <a:blip r:embed="rId2"/>
          <a:srcRect/>
          <a:stretch>
            <a:fillRect/>
          </a:stretch>
        </p:blipFill>
        <p:spPr bwMode="auto">
          <a:xfrm>
            <a:off x="857224" y="1857364"/>
            <a:ext cx="7162800" cy="34766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3" algn="ctr" rtl="0">
              <a:spcBef>
                <a:spcPct val="0"/>
              </a:spcBef>
            </a:pPr>
            <a:r>
              <a:rPr lang="en-US" altLang="zh-CN" sz="3600" b="1" dirty="0" smtClean="0"/>
              <a:t>  </a:t>
            </a:r>
            <a:r>
              <a:rPr lang="en-US" altLang="zh-CN" sz="3200" b="1" dirty="0" smtClean="0"/>
              <a:t>HTTP</a:t>
            </a:r>
            <a:r>
              <a:rPr lang="zh-CN" altLang="en-US" sz="3200" b="1" dirty="0" smtClean="0"/>
              <a:t>分析工具实例</a:t>
            </a:r>
            <a:r>
              <a:rPr lang="en-US" altLang="zh-CN" sz="3600" b="1" dirty="0" smtClean="0"/>
              <a:t/>
            </a:r>
            <a:br>
              <a:rPr lang="en-US" altLang="zh-CN" sz="3600" b="1" dirty="0" smtClean="0"/>
            </a:br>
            <a:r>
              <a:rPr lang="zh-CN" altLang="en-US" sz="3100" b="1" dirty="0" smtClean="0"/>
              <a:t>例子 </a:t>
            </a:r>
            <a:r>
              <a:rPr lang="en-US" altLang="zh-CN" sz="3100" b="1" dirty="0" smtClean="0"/>
              <a:t>: </a:t>
            </a:r>
            <a:r>
              <a:rPr lang="zh-CN" altLang="en-US" sz="3100" b="1" dirty="0" smtClean="0"/>
              <a:t> 爬取山东大学前成绩网站</a:t>
            </a:r>
            <a:endParaRPr lang="zh-CN" altLang="en-US" sz="3100" dirty="0"/>
          </a:p>
        </p:txBody>
      </p:sp>
      <p:sp>
        <p:nvSpPr>
          <p:cNvPr id="3" name="内容占位符 2"/>
          <p:cNvSpPr>
            <a:spLocks noGrp="1"/>
          </p:cNvSpPr>
          <p:nvPr>
            <p:ph idx="1"/>
          </p:nvPr>
        </p:nvSpPr>
        <p:spPr>
          <a:xfrm>
            <a:off x="457200" y="1340768"/>
            <a:ext cx="8229600" cy="4785395"/>
          </a:xfrm>
        </p:spPr>
        <p:txBody>
          <a:bodyPr/>
          <a:lstStyle/>
          <a:p>
            <a:pPr marL="342900" lvl="3" indent="-342900">
              <a:buFont typeface="Arial" pitchFamily="34" charset="0"/>
              <a:buChar char="•"/>
            </a:pPr>
            <a:r>
              <a:rPr lang="en-US" altLang="zh-CN" sz="2000" dirty="0" err="1" smtClean="0"/>
              <a:t>HttpFox</a:t>
            </a:r>
            <a:r>
              <a:rPr lang="zh-CN" altLang="en-US" sz="2000" dirty="0" smtClean="0"/>
              <a:t>插件</a:t>
            </a:r>
            <a:endParaRPr lang="en-US" altLang="zh-CN" sz="2000" dirty="0" smtClean="0"/>
          </a:p>
          <a:p>
            <a:pPr marL="800100" lvl="4" indent="-342900">
              <a:buFont typeface="Arial" pitchFamily="34" charset="0"/>
              <a:buChar char="•"/>
            </a:pPr>
            <a:r>
              <a:rPr lang="zh-CN" altLang="en-US" dirty="0" smtClean="0"/>
              <a:t>火狐浏览器插件</a:t>
            </a:r>
            <a:endParaRPr lang="en-US" altLang="zh-CN" dirty="0" smtClean="0"/>
          </a:p>
          <a:p>
            <a:pPr marL="800100" lvl="4" indent="-342900">
              <a:buFont typeface="Arial" pitchFamily="34" charset="0"/>
              <a:buChar char="•"/>
            </a:pPr>
            <a:r>
              <a:rPr lang="zh-CN" altLang="en-US" dirty="0" smtClean="0"/>
              <a:t>分析</a:t>
            </a:r>
            <a:r>
              <a:rPr lang="zh-CN" altLang="en-US" dirty="0"/>
              <a:t>页面请求和响应的时间、内容、以及浏览器用到的</a:t>
            </a:r>
            <a:r>
              <a:rPr lang="en-US" altLang="zh-CN" dirty="0"/>
              <a:t>COOKIE</a:t>
            </a:r>
            <a:r>
              <a:rPr lang="zh-CN" altLang="en-US" dirty="0" smtClean="0"/>
              <a:t>等</a:t>
            </a:r>
            <a:endParaRPr lang="en-US" altLang="zh-CN" dirty="0" smtClean="0"/>
          </a:p>
          <a:p>
            <a:pPr marL="0" lvl="3" indent="0">
              <a:buNone/>
            </a:pPr>
            <a:endParaRPr lang="zh-CN" altLang="en-US" sz="2000" dirty="0"/>
          </a:p>
          <a:p>
            <a:pPr lvl="1"/>
            <a:endParaRPr lang="en-US" altLang="zh-CN" sz="2000" dirty="0" smtClean="0"/>
          </a:p>
          <a:p>
            <a:pPr lvl="1"/>
            <a:endParaRPr lang="en-US" altLang="zh-CN" sz="2000" dirty="0"/>
          </a:p>
          <a:p>
            <a:endParaRPr lang="zh-CN" altLang="en-US" dirty="0"/>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00034" y="2857496"/>
            <a:ext cx="9144000" cy="3175279"/>
          </a:xfrm>
          <a:prstGeom prst="rect">
            <a:avLst/>
          </a:prstGeom>
        </p:spPr>
      </p:pic>
    </p:spTree>
    <p:extLst>
      <p:ext uri="{BB962C8B-B14F-4D97-AF65-F5344CB8AC3E}">
        <p14:creationId xmlns="" xmlns:p14="http://schemas.microsoft.com/office/powerpoint/2010/main" val="3773390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而爬虫是可以无限逼近于真人的，比如：</a:t>
            </a:r>
          </a:p>
          <a:p>
            <a:pPr lvl="1"/>
            <a:r>
              <a:rPr lang="en-US" altLang="zh-CN" dirty="0" smtClean="0"/>
              <a:t>chrome headless</a:t>
            </a:r>
            <a:r>
              <a:rPr lang="zh-CN" altLang="en-US" dirty="0" smtClean="0"/>
              <a:t>或</a:t>
            </a:r>
            <a:r>
              <a:rPr lang="en-US" altLang="zh-CN" dirty="0" err="1" smtClean="0"/>
              <a:t>phantomjs</a:t>
            </a:r>
            <a:r>
              <a:rPr lang="zh-CN" altLang="en-US" dirty="0" smtClean="0"/>
              <a:t>来模拟浏览器环境</a:t>
            </a:r>
          </a:p>
          <a:p>
            <a:pPr lvl="1"/>
            <a:r>
              <a:rPr lang="en-US" altLang="zh-CN" dirty="0" err="1" smtClean="0">
                <a:hlinkClick r:id="rId2"/>
              </a:rPr>
              <a:t>tesseract</a:t>
            </a:r>
            <a:r>
              <a:rPr lang="zh-CN" altLang="en-US" dirty="0" smtClean="0"/>
              <a:t>识别验证码</a:t>
            </a:r>
          </a:p>
          <a:p>
            <a:pPr lvl="1"/>
            <a:r>
              <a:rPr lang="zh-CN" altLang="en-US" dirty="0" smtClean="0"/>
              <a:t>代理</a:t>
            </a:r>
            <a:r>
              <a:rPr lang="en-US" altLang="zh-CN" dirty="0" smtClean="0"/>
              <a:t>IP</a:t>
            </a:r>
            <a:r>
              <a:rPr lang="zh-CN" altLang="en-US" dirty="0" smtClean="0"/>
              <a:t>淘宝就能买到</a:t>
            </a:r>
          </a:p>
          <a:p>
            <a:r>
              <a:rPr lang="en-US" altLang="zh-CN" dirty="0" smtClean="0"/>
              <a:t>100%</a:t>
            </a:r>
            <a:r>
              <a:rPr lang="zh-CN" altLang="en-US" dirty="0" smtClean="0"/>
              <a:t>的反爬虫策略？不存在的。</a:t>
            </a:r>
            <a:endParaRPr lang="en-US" altLang="zh-CN" dirty="0" smtClean="0"/>
          </a:p>
          <a:p>
            <a:r>
              <a:rPr lang="zh-CN" altLang="en-US" dirty="0" smtClean="0"/>
              <a:t>更多的是体力活，是个难易程度的问题。</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95536" y="908720"/>
            <a:ext cx="8568952" cy="5328592"/>
          </a:xfrm>
        </p:spPr>
      </p:pic>
    </p:spTree>
    <p:extLst>
      <p:ext uri="{BB962C8B-B14F-4D97-AF65-F5344CB8AC3E}">
        <p14:creationId xmlns="" xmlns:p14="http://schemas.microsoft.com/office/powerpoint/2010/main" val="15718676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32656"/>
            <a:ext cx="8229600" cy="5793507"/>
          </a:xfrm>
        </p:spPr>
        <p:txBody>
          <a:bodyPr/>
          <a:lstStyle/>
          <a:p>
            <a:pPr lvl="1"/>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4282" y="357166"/>
            <a:ext cx="13325475" cy="19442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96026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7.2 </a:t>
            </a:r>
            <a:r>
              <a:rPr lang="en-US" altLang="zh-CN" dirty="0" smtClean="0"/>
              <a:t>Robot </a:t>
            </a:r>
            <a:r>
              <a:rPr lang="zh-CN" altLang="en-US" dirty="0" smtClean="0"/>
              <a:t>协议</a:t>
            </a:r>
            <a:endParaRPr lang="zh-CN" altLang="en-US" dirty="0"/>
          </a:p>
        </p:txBody>
      </p:sp>
      <p:sp>
        <p:nvSpPr>
          <p:cNvPr id="3" name="内容占位符 2"/>
          <p:cNvSpPr>
            <a:spLocks noGrp="1"/>
          </p:cNvSpPr>
          <p:nvPr>
            <p:ph idx="1"/>
          </p:nvPr>
        </p:nvSpPr>
        <p:spPr>
          <a:xfrm>
            <a:off x="500034" y="1857364"/>
            <a:ext cx="8229600" cy="4525963"/>
          </a:xfrm>
        </p:spPr>
        <p:txBody>
          <a:bodyPr>
            <a:normAutofit lnSpcReduction="10000"/>
          </a:bodyPr>
          <a:lstStyle/>
          <a:p>
            <a:pPr marL="342900" lvl="1" indent="-342900">
              <a:buFont typeface="Arial" pitchFamily="34" charset="0"/>
              <a:buChar char="•"/>
            </a:pPr>
            <a:r>
              <a:rPr lang="zh-CN" altLang="en-US" dirty="0" smtClean="0"/>
              <a:t>也称为爬虫协议、机器人协议等</a:t>
            </a:r>
            <a:endParaRPr lang="en-US" altLang="zh-CN" dirty="0" smtClean="0"/>
          </a:p>
          <a:p>
            <a:pPr marL="342900" lvl="1" indent="-342900">
              <a:buFont typeface="Arial" pitchFamily="34" charset="0"/>
              <a:buChar char="•"/>
            </a:pPr>
            <a:r>
              <a:rPr lang="zh-CN" altLang="en-US" dirty="0" smtClean="0"/>
              <a:t>全称是“网络爬虫排除标准”（</a:t>
            </a:r>
            <a:r>
              <a:rPr lang="en-US" altLang="zh-CN" dirty="0" smtClean="0"/>
              <a:t>Robots Exclusion Protocol</a:t>
            </a:r>
            <a:r>
              <a:rPr lang="zh-CN" altLang="en-US" dirty="0" smtClean="0"/>
              <a:t>）</a:t>
            </a:r>
            <a:endParaRPr lang="en-US" altLang="zh-CN" dirty="0" smtClean="0"/>
          </a:p>
          <a:p>
            <a:pPr marL="342900" lvl="1" indent="-342900">
              <a:buFont typeface="Arial" pitchFamily="34" charset="0"/>
              <a:buChar char="•"/>
            </a:pPr>
            <a:r>
              <a:rPr lang="zh-CN" altLang="en-US" dirty="0" smtClean="0"/>
              <a:t>网站通过</a:t>
            </a:r>
            <a:r>
              <a:rPr lang="en-US" altLang="zh-CN" dirty="0" smtClean="0"/>
              <a:t>Robots</a:t>
            </a:r>
            <a:r>
              <a:rPr lang="zh-CN" altLang="en-US" dirty="0" smtClean="0"/>
              <a:t>协议告诉搜索引擎哪些页面可以抓取，哪些页面不能抓取。</a:t>
            </a:r>
            <a:endParaRPr lang="en-US" altLang="zh-CN" dirty="0" smtClean="0"/>
          </a:p>
          <a:p>
            <a:pPr marL="342900" lvl="1" indent="-342900">
              <a:buFont typeface="Arial" pitchFamily="34" charset="0"/>
              <a:buChar char="•"/>
            </a:pPr>
            <a:r>
              <a:rPr lang="en-US" altLang="zh-CN" dirty="0" smtClean="0"/>
              <a:t>robots.txt</a:t>
            </a:r>
            <a:r>
              <a:rPr lang="zh-CN" altLang="en-US" dirty="0" smtClean="0"/>
              <a:t>文件是一个文本文件</a:t>
            </a:r>
            <a:endParaRPr lang="en-US" altLang="zh-CN" dirty="0" smtClean="0"/>
          </a:p>
          <a:p>
            <a:pPr algn="just"/>
            <a:r>
              <a:rPr lang="en-US" altLang="zh-CN" sz="2800" b="1" dirty="0" smtClean="0">
                <a:solidFill>
                  <a:srgbClr val="FF0000"/>
                </a:solidFill>
              </a:rPr>
              <a:t>Robots.txt </a:t>
            </a:r>
            <a:r>
              <a:rPr lang="zh-CN" altLang="en-US" sz="2800" dirty="0" smtClean="0">
                <a:solidFill>
                  <a:srgbClr val="FF0000"/>
                </a:solidFill>
              </a:rPr>
              <a:t>源于</a:t>
            </a:r>
            <a:r>
              <a:rPr lang="en-US" altLang="zh-CN" sz="2800" dirty="0" smtClean="0">
                <a:solidFill>
                  <a:srgbClr val="FF0000"/>
                </a:solidFill>
              </a:rPr>
              <a:t>1994</a:t>
            </a:r>
            <a:r>
              <a:rPr lang="zh-CN" altLang="en-US" sz="2800" dirty="0" smtClean="0">
                <a:solidFill>
                  <a:srgbClr val="FF0000"/>
                </a:solidFill>
              </a:rPr>
              <a:t>年的协议，对爬取过程进行限制</a:t>
            </a:r>
            <a:endParaRPr lang="en-US" altLang="zh-CN" sz="2800" dirty="0" smtClean="0">
              <a:solidFill>
                <a:srgbClr val="FF0000"/>
              </a:solidFill>
            </a:endParaRPr>
          </a:p>
          <a:p>
            <a:pPr lvl="1" algn="just"/>
            <a:r>
              <a:rPr lang="zh-CN" altLang="en-US" sz="2400" dirty="0" smtClean="0">
                <a:solidFill>
                  <a:srgbClr val="FF0000"/>
                </a:solidFill>
              </a:rPr>
              <a:t>关于</a:t>
            </a:r>
            <a:r>
              <a:rPr lang="en-US" altLang="zh-CN" sz="2400" dirty="0" smtClean="0">
                <a:solidFill>
                  <a:srgbClr val="FF0000"/>
                </a:solidFill>
              </a:rPr>
              <a:t>Robots.txt</a:t>
            </a:r>
            <a:r>
              <a:rPr lang="zh-CN" altLang="en-US" sz="2400" dirty="0" smtClean="0">
                <a:solidFill>
                  <a:srgbClr val="FF0000"/>
                </a:solidFill>
              </a:rPr>
              <a:t>的说明</a:t>
            </a:r>
            <a:endParaRPr lang="en-US" altLang="zh-CN" sz="2400" dirty="0" smtClean="0">
              <a:solidFill>
                <a:srgbClr val="FF0000"/>
              </a:solidFill>
            </a:endParaRPr>
          </a:p>
          <a:p>
            <a:pPr lvl="2" algn="just"/>
            <a:r>
              <a:rPr lang="en-US" altLang="zh-CN" sz="2000" dirty="0" smtClean="0">
                <a:solidFill>
                  <a:srgbClr val="FF0000"/>
                </a:solidFill>
              </a:rPr>
              <a:t>http://www.robotstxt.org/orig.html</a:t>
            </a:r>
            <a:endParaRPr lang="en-US" altLang="zh-CN" dirty="0" smtClean="0"/>
          </a:p>
          <a:p>
            <a:endParaRPr lang="zh-CN" altLang="en-US" dirty="0"/>
          </a:p>
        </p:txBody>
      </p:sp>
      <p:pic>
        <p:nvPicPr>
          <p:cNvPr id="4"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72066" y="142852"/>
            <a:ext cx="3762375" cy="17561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Robots.txt </a:t>
            </a:r>
            <a:r>
              <a:rPr lang="zh-CN" altLang="en-US" dirty="0" smtClean="0"/>
              <a:t>在网站虚拟根目录</a:t>
            </a:r>
            <a:endParaRPr lang="en-US" altLang="zh-CN" dirty="0" smtClean="0"/>
          </a:p>
          <a:p>
            <a:r>
              <a:rPr lang="zh-CN" altLang="en-US" dirty="0" smtClean="0"/>
              <a:t>当一个礼貌的爬虫访问一个站点时，</a:t>
            </a:r>
            <a:endParaRPr lang="en-US" altLang="zh-CN" dirty="0" smtClean="0"/>
          </a:p>
          <a:p>
            <a:pPr lvl="1"/>
            <a:r>
              <a:rPr lang="zh-CN" altLang="en-US" b="1" dirty="0" smtClean="0"/>
              <a:t>礼貌性 </a:t>
            </a:r>
            <a:r>
              <a:rPr lang="en-US" altLang="en-US" dirty="0" smtClean="0"/>
              <a:t>Be Polite</a:t>
            </a:r>
            <a:endParaRPr lang="en-US" altLang="zh-CN" dirty="0" smtClean="0"/>
          </a:p>
          <a:p>
            <a:pPr lvl="1"/>
            <a:r>
              <a:rPr lang="zh-CN" altLang="en-US" dirty="0" smtClean="0"/>
              <a:t>它会首先检查该站点根目录下是否存在</a:t>
            </a:r>
            <a:r>
              <a:rPr lang="en-US" altLang="zh-CN" dirty="0" smtClean="0"/>
              <a:t>robots.txt</a:t>
            </a:r>
            <a:r>
              <a:rPr lang="zh-CN" altLang="en-US" dirty="0" smtClean="0"/>
              <a:t>，</a:t>
            </a:r>
            <a:endParaRPr lang="en-US" altLang="zh-CN" dirty="0" smtClean="0"/>
          </a:p>
          <a:p>
            <a:pPr lvl="1"/>
            <a:r>
              <a:rPr lang="zh-CN" altLang="en-US" dirty="0" smtClean="0"/>
              <a:t>如果存在，搜索机器人就会按照该文件中的内容来确定访问的范围</a:t>
            </a:r>
            <a:endParaRPr lang="en-US" altLang="zh-CN"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err="1" smtClean="0"/>
              <a:t>urllib</a:t>
            </a:r>
            <a:r>
              <a:rPr lang="en-US" dirty="0" smtClean="0"/>
              <a:t> </a:t>
            </a:r>
            <a:r>
              <a:rPr lang="zh-CN" altLang="en-US" dirty="0" smtClean="0"/>
              <a:t>是一个收集了多个涉及 </a:t>
            </a:r>
            <a:r>
              <a:rPr lang="en-US" dirty="0" smtClean="0"/>
              <a:t>URL </a:t>
            </a:r>
            <a:r>
              <a:rPr lang="zh-CN" altLang="en-US" dirty="0" smtClean="0"/>
              <a:t>的模块的包：</a:t>
            </a:r>
          </a:p>
          <a:p>
            <a:pPr lvl="1"/>
            <a:r>
              <a:rPr lang="en-US" dirty="0" err="1" smtClean="0">
                <a:hlinkClick r:id="rId2" tooltip="urllib.request: Extensible library for opening URLs."/>
              </a:rPr>
              <a:t>urllib.request</a:t>
            </a:r>
            <a:r>
              <a:rPr lang="en-US" dirty="0" smtClean="0"/>
              <a:t> </a:t>
            </a:r>
            <a:r>
              <a:rPr lang="zh-CN" altLang="en-US" dirty="0" smtClean="0"/>
              <a:t>打开和读取 </a:t>
            </a:r>
            <a:r>
              <a:rPr lang="en-US" dirty="0" smtClean="0"/>
              <a:t>URL</a:t>
            </a:r>
          </a:p>
          <a:p>
            <a:pPr lvl="1"/>
            <a:r>
              <a:rPr lang="en-US" dirty="0" err="1" smtClean="0">
                <a:hlinkClick r:id="rId3" tooltip="urllib.robotparser: Load a robots.txt file and answer questions about fetchability of other URLs."/>
              </a:rPr>
              <a:t>urllib.robotparser</a:t>
            </a:r>
            <a:r>
              <a:rPr lang="en-US" dirty="0" smtClean="0"/>
              <a:t> </a:t>
            </a:r>
            <a:r>
              <a:rPr lang="zh-CN" altLang="en-US" dirty="0" smtClean="0"/>
              <a:t>用于解析 </a:t>
            </a:r>
            <a:r>
              <a:rPr lang="en-US" dirty="0" smtClean="0"/>
              <a:t>robots.txt </a:t>
            </a:r>
            <a:r>
              <a:rPr lang="zh-CN" altLang="en-US" dirty="0" smtClean="0"/>
              <a:t>文件</a:t>
            </a:r>
            <a:endParaRPr lang="en-US" altLang="zh-CN" dirty="0" smtClean="0"/>
          </a:p>
          <a:p>
            <a:pPr lvl="2"/>
            <a:r>
              <a:rPr lang="zh-CN" altLang="en-US" dirty="0" smtClean="0"/>
              <a:t>它可以回答关于某个特定用户代理是否能在 </a:t>
            </a:r>
            <a:r>
              <a:rPr lang="en-US" altLang="zh-CN" dirty="0" smtClean="0"/>
              <a:t>Web </a:t>
            </a:r>
            <a:r>
              <a:rPr lang="zh-CN" altLang="en-US" dirty="0" smtClean="0"/>
              <a:t>站点获取发布 </a:t>
            </a:r>
            <a:r>
              <a:rPr lang="en-US" altLang="zh-CN" dirty="0" smtClean="0"/>
              <a:t>robots.txt </a:t>
            </a:r>
            <a:r>
              <a:rPr lang="zh-CN" altLang="en-US" dirty="0" smtClean="0"/>
              <a:t>文件的 </a:t>
            </a:r>
            <a:r>
              <a:rPr lang="en-US" altLang="zh-CN" dirty="0" smtClean="0"/>
              <a:t>URL </a:t>
            </a:r>
            <a:r>
              <a:rPr lang="zh-CN" altLang="en-US" dirty="0" smtClean="0"/>
              <a:t>的问题。</a:t>
            </a:r>
          </a:p>
          <a:p>
            <a:r>
              <a:rPr lang="en-US" altLang="zh-CN" dirty="0" smtClean="0"/>
              <a:t>https://docs.python.org/zh-cn/3/library/urllib.html</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3"/>
          <a:srcRect/>
          <a:stretch>
            <a:fillRect/>
          </a:stretch>
        </p:blipFill>
        <p:spPr bwMode="auto">
          <a:xfrm>
            <a:off x="1571603" y="500042"/>
            <a:ext cx="5596257" cy="564360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User-agent</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User Agent </a:t>
            </a:r>
            <a:r>
              <a:rPr lang="zh-CN" altLang="en-US" dirty="0" smtClean="0"/>
              <a:t>用户代理</a:t>
            </a:r>
            <a:endParaRPr lang="en-US" altLang="zh-CN" dirty="0" smtClean="0"/>
          </a:p>
          <a:p>
            <a:r>
              <a:rPr lang="zh-CN" altLang="en-US" dirty="0" smtClean="0"/>
              <a:t>简称</a:t>
            </a:r>
            <a:r>
              <a:rPr lang="en-US" altLang="zh-CN" dirty="0" smtClean="0"/>
              <a:t>UA</a:t>
            </a:r>
            <a:r>
              <a:rPr lang="zh-CN" altLang="en-US" dirty="0" smtClean="0"/>
              <a:t>。</a:t>
            </a:r>
            <a:endParaRPr lang="en-US" altLang="zh-CN" dirty="0" smtClean="0"/>
          </a:p>
          <a:p>
            <a:r>
              <a:rPr lang="en-US" altLang="zh-CN" dirty="0" smtClean="0"/>
              <a:t>User-Agent</a:t>
            </a:r>
            <a:r>
              <a:rPr lang="zh-CN" altLang="en-US" dirty="0" smtClean="0"/>
              <a:t>是</a:t>
            </a:r>
            <a:r>
              <a:rPr lang="en-US" altLang="zh-CN" dirty="0" smtClean="0"/>
              <a:t>Http</a:t>
            </a:r>
            <a:r>
              <a:rPr lang="zh-CN" altLang="en-US" dirty="0" smtClean="0"/>
              <a:t>协议中的一部分，</a:t>
            </a:r>
            <a:endParaRPr lang="en-US" altLang="zh-CN" dirty="0" smtClean="0"/>
          </a:p>
          <a:p>
            <a:r>
              <a:rPr lang="zh-CN" altLang="en-US" dirty="0" smtClean="0"/>
              <a:t>属于头域的组成部分，</a:t>
            </a:r>
            <a:endParaRPr lang="en-US" altLang="zh-CN" dirty="0" smtClean="0"/>
          </a:p>
          <a:p>
            <a:r>
              <a:rPr lang="zh-CN" altLang="en-US" dirty="0" smtClean="0"/>
              <a:t>向访问网站提供访问者信息</a:t>
            </a:r>
            <a:endParaRPr lang="en-US" altLang="zh-CN" dirty="0" smtClean="0"/>
          </a:p>
          <a:p>
            <a:pPr lvl="1"/>
            <a:r>
              <a:rPr lang="zh-CN" altLang="en-US" dirty="0" smtClean="0"/>
              <a:t>所使用的浏览器类型、浏览器语言、浏览器插件</a:t>
            </a:r>
            <a:endParaRPr lang="en-US" altLang="zh-CN" dirty="0" smtClean="0"/>
          </a:p>
          <a:p>
            <a:pPr lvl="1"/>
            <a:r>
              <a:rPr lang="zh-CN" altLang="en-US" dirty="0" smtClean="0"/>
              <a:t>操作系统及版本、</a:t>
            </a:r>
            <a:endParaRPr lang="en-US" altLang="zh-CN" dirty="0" smtClean="0"/>
          </a:p>
          <a:p>
            <a:pPr lvl="1"/>
            <a:r>
              <a:rPr lang="en-US" altLang="zh-CN" dirty="0" smtClean="0"/>
              <a:t>CPU </a:t>
            </a:r>
            <a:r>
              <a:rPr lang="zh-CN" altLang="en-US" dirty="0" smtClean="0"/>
              <a:t>类型、</a:t>
            </a:r>
            <a:endParaRPr lang="en-US" altLang="zh-CN" dirty="0" smtClean="0"/>
          </a:p>
          <a:p>
            <a:pPr lvl="1"/>
            <a:r>
              <a:rPr lang="zh-CN" altLang="en-US" dirty="0" smtClean="0"/>
              <a:t>浏览器渲染引擎</a:t>
            </a:r>
            <a:endParaRPr lang="en-US" altLang="zh-CN" dirty="0" smtClean="0"/>
          </a:p>
          <a:p>
            <a:r>
              <a:rPr lang="en-US" altLang="zh-CN" dirty="0" smtClean="0"/>
              <a:t>UA</a:t>
            </a:r>
            <a:r>
              <a:rPr lang="zh-CN" altLang="en-US" dirty="0" smtClean="0"/>
              <a:t>字符串在每次浏览器 </a:t>
            </a:r>
            <a:r>
              <a:rPr lang="en-US" altLang="zh-CN" dirty="0" smtClean="0"/>
              <a:t>HTTP </a:t>
            </a:r>
            <a:r>
              <a:rPr lang="zh-CN" altLang="en-US" dirty="0" smtClean="0"/>
              <a:t>请求时发送到服务器！</a:t>
            </a:r>
            <a:endParaRPr lang="en-US" altLang="zh-CN" dirty="0" smtClean="0"/>
          </a:p>
          <a:p>
            <a:r>
              <a:rPr lang="zh-CN" altLang="en-US" dirty="0" smtClean="0"/>
              <a:t>通过这个标识，用户所访问的网站可以显示不同的排版从而为用户提供更好的体验或者进行信息统计　</a:t>
            </a:r>
            <a:endParaRPr lang="en-US" altLang="zh-CN" dirty="0" smtClean="0"/>
          </a:p>
          <a:p>
            <a:pPr lvl="1"/>
            <a:r>
              <a:rPr lang="zh-CN" altLang="en-US" dirty="0" smtClean="0"/>
              <a:t>反爬虫</a:t>
            </a:r>
            <a:endParaRPr lang="en-US" altLang="zh-CN"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1823</TotalTime>
  <Words>1721</Words>
  <PresentationFormat>全屏显示(4:3)</PresentationFormat>
  <Paragraphs>263</Paragraphs>
  <Slides>41</Slides>
  <Notes>1</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第7讲   模拟浏览器客服反爬虫</vt:lpstr>
      <vt:lpstr>目录</vt:lpstr>
      <vt:lpstr>7.1 反爬虫策略</vt:lpstr>
      <vt:lpstr>幻灯片 4</vt:lpstr>
      <vt:lpstr>7.2 Robot 协议</vt:lpstr>
      <vt:lpstr>幻灯片 6</vt:lpstr>
      <vt:lpstr>幻灯片 7</vt:lpstr>
      <vt:lpstr>幻灯片 8</vt:lpstr>
      <vt:lpstr>7.3  User-agent</vt:lpstr>
      <vt:lpstr>幻灯片 10</vt:lpstr>
      <vt:lpstr>幻灯片 11</vt:lpstr>
      <vt:lpstr>fake_useragent</vt:lpstr>
      <vt:lpstr>幻灯片 13</vt:lpstr>
      <vt:lpstr>python解析user_agent的方法</vt:lpstr>
      <vt:lpstr>Python3:urllib中urlopen()函数</vt:lpstr>
      <vt:lpstr>幻灯片 16</vt:lpstr>
      <vt:lpstr>幻灯片 17</vt:lpstr>
      <vt:lpstr>使用Requests  模块  </vt:lpstr>
      <vt:lpstr>使用  scrapy </vt:lpstr>
      <vt:lpstr>7.4  IP屏蔽</vt:lpstr>
      <vt:lpstr>代理服务器</vt:lpstr>
      <vt:lpstr>幻灯片 22</vt:lpstr>
      <vt:lpstr>幻灯片 23</vt:lpstr>
      <vt:lpstr>Scrapy   middlewares.py</vt:lpstr>
      <vt:lpstr>settings.py</vt:lpstr>
      <vt:lpstr>爬虫代理池</vt:lpstr>
      <vt:lpstr>检查代理是否可用</vt:lpstr>
      <vt:lpstr>7.5  懒加载   </vt:lpstr>
      <vt:lpstr>幻灯片 29</vt:lpstr>
      <vt:lpstr>幻灯片 30</vt:lpstr>
      <vt:lpstr>幻灯片 31</vt:lpstr>
      <vt:lpstr>7.6   用户登陆</vt:lpstr>
      <vt:lpstr>幻灯片 33</vt:lpstr>
      <vt:lpstr>发送get和post请求 </vt:lpstr>
      <vt:lpstr>构造一个携带参数的POST请求</vt:lpstr>
      <vt:lpstr>幻灯片 36</vt:lpstr>
      <vt:lpstr>幻灯片 37</vt:lpstr>
      <vt:lpstr>Scrapy发送post请求</vt:lpstr>
      <vt:lpstr>  HTTP分析工具实例 例子 :  爬取山东大学前成绩网站</vt:lpstr>
      <vt:lpstr>幻灯片 40</vt:lpstr>
      <vt:lpstr>幻灯片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微软用户</cp:lastModifiedBy>
  <cp:revision>64</cp:revision>
  <dcterms:created xsi:type="dcterms:W3CDTF">2020-07-09T21:57:33Z</dcterms:created>
  <dcterms:modified xsi:type="dcterms:W3CDTF">2020-07-12T23:44:11Z</dcterms:modified>
</cp:coreProperties>
</file>